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56"/>
  </p:notesMasterIdLst>
  <p:handoutMasterIdLst>
    <p:handoutMasterId r:id="rId57"/>
  </p:handoutMasterIdLst>
  <p:sldIdLst>
    <p:sldId id="404" r:id="rId2"/>
    <p:sldId id="353" r:id="rId3"/>
    <p:sldId id="410" r:id="rId4"/>
    <p:sldId id="354" r:id="rId5"/>
    <p:sldId id="355" r:id="rId6"/>
    <p:sldId id="359" r:id="rId7"/>
    <p:sldId id="356" r:id="rId8"/>
    <p:sldId id="357" r:id="rId9"/>
    <p:sldId id="358" r:id="rId10"/>
    <p:sldId id="360" r:id="rId11"/>
    <p:sldId id="361" r:id="rId12"/>
    <p:sldId id="364" r:id="rId13"/>
    <p:sldId id="362" r:id="rId14"/>
    <p:sldId id="363" r:id="rId15"/>
    <p:sldId id="365" r:id="rId16"/>
    <p:sldId id="368" r:id="rId17"/>
    <p:sldId id="409" r:id="rId18"/>
    <p:sldId id="366" r:id="rId19"/>
    <p:sldId id="367" r:id="rId20"/>
    <p:sldId id="369" r:id="rId21"/>
    <p:sldId id="370" r:id="rId22"/>
    <p:sldId id="371" r:id="rId23"/>
    <p:sldId id="372" r:id="rId24"/>
    <p:sldId id="373" r:id="rId25"/>
    <p:sldId id="374" r:id="rId26"/>
    <p:sldId id="375" r:id="rId27"/>
    <p:sldId id="376" r:id="rId28"/>
    <p:sldId id="377"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78" r:id="rId46"/>
    <p:sldId id="396" r:id="rId47"/>
    <p:sldId id="397" r:id="rId48"/>
    <p:sldId id="398" r:id="rId49"/>
    <p:sldId id="395" r:id="rId50"/>
    <p:sldId id="399" r:id="rId51"/>
    <p:sldId id="400" r:id="rId52"/>
    <p:sldId id="401" r:id="rId53"/>
    <p:sldId id="402" r:id="rId54"/>
    <p:sldId id="403" r:id="rId55"/>
  </p:sldIdLst>
  <p:sldSz cx="9144000" cy="6858000" type="overhead"/>
  <p:notesSz cx="9356725" cy="7053263"/>
  <p:defaultTextStyle>
    <a:defPPr>
      <a:defRPr lang="en-US"/>
    </a:defPPr>
    <a:lvl1pPr algn="l" rtl="0" fontAlgn="base">
      <a:spcBef>
        <a:spcPct val="0"/>
      </a:spcBef>
      <a:spcAft>
        <a:spcPct val="0"/>
      </a:spcAft>
      <a:defRPr sz="2400" kern="1200">
        <a:solidFill>
          <a:schemeClr val="tx1"/>
        </a:solidFill>
        <a:latin typeface="CG Times"/>
        <a:ea typeface="+mn-ea"/>
        <a:cs typeface="+mn-cs"/>
      </a:defRPr>
    </a:lvl1pPr>
    <a:lvl2pPr marL="457200" algn="l" rtl="0" fontAlgn="base">
      <a:spcBef>
        <a:spcPct val="0"/>
      </a:spcBef>
      <a:spcAft>
        <a:spcPct val="0"/>
      </a:spcAft>
      <a:defRPr sz="2400" kern="1200">
        <a:solidFill>
          <a:schemeClr val="tx1"/>
        </a:solidFill>
        <a:latin typeface="CG Times"/>
        <a:ea typeface="+mn-ea"/>
        <a:cs typeface="+mn-cs"/>
      </a:defRPr>
    </a:lvl2pPr>
    <a:lvl3pPr marL="914400" algn="l" rtl="0" fontAlgn="base">
      <a:spcBef>
        <a:spcPct val="0"/>
      </a:spcBef>
      <a:spcAft>
        <a:spcPct val="0"/>
      </a:spcAft>
      <a:defRPr sz="2400" kern="1200">
        <a:solidFill>
          <a:schemeClr val="tx1"/>
        </a:solidFill>
        <a:latin typeface="CG Times"/>
        <a:ea typeface="+mn-ea"/>
        <a:cs typeface="+mn-cs"/>
      </a:defRPr>
    </a:lvl3pPr>
    <a:lvl4pPr marL="1371600" algn="l" rtl="0" fontAlgn="base">
      <a:spcBef>
        <a:spcPct val="0"/>
      </a:spcBef>
      <a:spcAft>
        <a:spcPct val="0"/>
      </a:spcAft>
      <a:defRPr sz="2400" kern="1200">
        <a:solidFill>
          <a:schemeClr val="tx1"/>
        </a:solidFill>
        <a:latin typeface="CG Times"/>
        <a:ea typeface="+mn-ea"/>
        <a:cs typeface="+mn-cs"/>
      </a:defRPr>
    </a:lvl4pPr>
    <a:lvl5pPr marL="1828800" algn="l" rtl="0" fontAlgn="base">
      <a:spcBef>
        <a:spcPct val="0"/>
      </a:spcBef>
      <a:spcAft>
        <a:spcPct val="0"/>
      </a:spcAft>
      <a:defRPr sz="2400" kern="1200">
        <a:solidFill>
          <a:schemeClr val="tx1"/>
        </a:solidFill>
        <a:latin typeface="CG Times"/>
        <a:ea typeface="+mn-ea"/>
        <a:cs typeface="+mn-cs"/>
      </a:defRPr>
    </a:lvl5pPr>
    <a:lvl6pPr marL="2286000" algn="l" defTabSz="914400" rtl="0" eaLnBrk="1" latinLnBrk="0" hangingPunct="1">
      <a:defRPr sz="2400" kern="1200">
        <a:solidFill>
          <a:schemeClr val="tx1"/>
        </a:solidFill>
        <a:latin typeface="CG Times"/>
        <a:ea typeface="+mn-ea"/>
        <a:cs typeface="+mn-cs"/>
      </a:defRPr>
    </a:lvl6pPr>
    <a:lvl7pPr marL="2743200" algn="l" defTabSz="914400" rtl="0" eaLnBrk="1" latinLnBrk="0" hangingPunct="1">
      <a:defRPr sz="2400" kern="1200">
        <a:solidFill>
          <a:schemeClr val="tx1"/>
        </a:solidFill>
        <a:latin typeface="CG Times"/>
        <a:ea typeface="+mn-ea"/>
        <a:cs typeface="+mn-cs"/>
      </a:defRPr>
    </a:lvl7pPr>
    <a:lvl8pPr marL="3200400" algn="l" defTabSz="914400" rtl="0" eaLnBrk="1" latinLnBrk="0" hangingPunct="1">
      <a:defRPr sz="2400" kern="1200">
        <a:solidFill>
          <a:schemeClr val="tx1"/>
        </a:solidFill>
        <a:latin typeface="CG Times"/>
        <a:ea typeface="+mn-ea"/>
        <a:cs typeface="+mn-cs"/>
      </a:defRPr>
    </a:lvl8pPr>
    <a:lvl9pPr marL="3657600" algn="l" defTabSz="914400" rtl="0" eaLnBrk="1" latinLnBrk="0" hangingPunct="1">
      <a:defRPr sz="2400" kern="1200">
        <a:solidFill>
          <a:schemeClr val="tx1"/>
        </a:solidFill>
        <a:latin typeface="CG Times"/>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E7B8"/>
    <a:srgbClr val="FFFF00"/>
    <a:srgbClr val="000000"/>
    <a:srgbClr val="CCFF99"/>
    <a:srgbClr val="99FFCC"/>
    <a:srgbClr val="FFFFCC"/>
    <a:srgbClr val="2539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239" autoAdjust="0"/>
    <p:restoredTop sz="94652" autoAdjust="0"/>
  </p:normalViewPr>
  <p:slideViewPr>
    <p:cSldViewPr>
      <p:cViewPr>
        <p:scale>
          <a:sx n="69" d="100"/>
          <a:sy n="69" d="100"/>
        </p:scale>
        <p:origin x="-2484" y="-5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222"/>
        <p:guide pos="294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658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47775" y="3349625"/>
            <a:ext cx="6861175" cy="3175000"/>
          </a:xfrm>
          <a:prstGeom prst="rect">
            <a:avLst/>
          </a:prstGeom>
          <a:noFill/>
          <a:ln w="12700">
            <a:noFill/>
            <a:miter lim="800000"/>
            <a:headEnd/>
            <a:tailEnd/>
          </a:ln>
          <a:effectLst/>
        </p:spPr>
        <p:txBody>
          <a:bodyPr vert="horz" wrap="square" lIns="92786" tIns="45579" rIns="92786" bIns="4557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0355" name="Rectangle 3"/>
          <p:cNvSpPr>
            <a:spLocks noGrp="1" noRot="1" noChangeAspect="1" noChangeArrowheads="1" noTextEdit="1"/>
          </p:cNvSpPr>
          <p:nvPr>
            <p:ph type="sldImg" idx="2"/>
          </p:nvPr>
        </p:nvSpPr>
        <p:spPr bwMode="auto">
          <a:xfrm>
            <a:off x="2922588" y="533400"/>
            <a:ext cx="3511550" cy="2635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72481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G 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CG 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CG 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CG 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CG 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xfrm>
            <a:off x="5299979" y="6699376"/>
            <a:ext cx="4054581" cy="352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pPr>
            <a:fld id="{12513465-052A-43B2-8B04-2EFA66D34117}" type="slidenum">
              <a:rPr lang="en-US" altLang="en-US" smtClean="0">
                <a:latin typeface="Times New Roman" pitchFamily="18" charset="0"/>
              </a:rPr>
              <a:pPr eaLnBrk="1" fontAlgn="base" hangingPunct="1">
                <a:spcBef>
                  <a:spcPct val="0"/>
                </a:spcBef>
                <a:spcAft>
                  <a:spcPct val="0"/>
                </a:spcAft>
              </a:pPr>
              <a:t>3</a:t>
            </a:fld>
            <a:endParaRPr lang="en-US" altLang="en-US" smtClean="0">
              <a:latin typeface="Times New Roman" pitchFamily="18"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Coordinate covalent bond, hence coordination compounds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800475" y="1789113"/>
            <a:ext cx="5340350" cy="5056187"/>
            <a:chOff x="2394" y="1127"/>
            <a:chExt cx="3364" cy="3185"/>
          </a:xfrm>
        </p:grpSpPr>
        <p:sp>
          <p:nvSpPr>
            <p:cNvPr id="5" name="Rectangle 3"/>
            <p:cNvSpPr>
              <a:spLocks noChangeArrowheads="1"/>
            </p:cNvSpPr>
            <p:nvPr/>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6" name="Oval 4"/>
            <p:cNvSpPr>
              <a:spLocks noChangeArrowheads="1"/>
            </p:cNvSpPr>
            <p:nvPr/>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0" hangingPunct="0">
                <a:defRPr/>
              </a:pPr>
              <a:endParaRPr lang="en-US" dirty="0">
                <a:latin typeface="CG Times" pitchFamily="18" charset="0"/>
              </a:endParaRPr>
            </a:p>
          </p:txBody>
        </p:sp>
        <p:sp>
          <p:nvSpPr>
            <p:cNvPr id="7" name="Rectangle 5"/>
            <p:cNvSpPr>
              <a:spLocks noChangeArrowheads="1"/>
            </p:cNvSpPr>
            <p:nvPr/>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8" name="Freeform 6"/>
            <p:cNvSpPr>
              <a:spLocks noEditPoints="1"/>
            </p:cNvSpPr>
            <p:nvPr/>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9" name="Rectangle 7"/>
            <p:cNvSpPr>
              <a:spLocks noChangeArrowheads="1"/>
            </p:cNvSpPr>
            <p:nvPr/>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10" name="Rectangle 8"/>
            <p:cNvSpPr>
              <a:spLocks noChangeArrowheads="1"/>
            </p:cNvSpPr>
            <p:nvPr/>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11" name="Rectangle 9"/>
            <p:cNvSpPr>
              <a:spLocks noChangeArrowheads="1"/>
            </p:cNvSpPr>
            <p:nvPr/>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12" name="Rectangle 10"/>
            <p:cNvSpPr>
              <a:spLocks noChangeArrowheads="1"/>
            </p:cNvSpPr>
            <p:nvPr/>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13" name="Rectangle 11"/>
            <p:cNvSpPr>
              <a:spLocks noChangeArrowheads="1"/>
            </p:cNvSpPr>
            <p:nvPr/>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14" name="Freeform 12"/>
            <p:cNvSpPr>
              <a:spLocks/>
            </p:cNvSpPr>
            <p:nvPr/>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15" name="Freeform 13"/>
            <p:cNvSpPr>
              <a:spLocks/>
            </p:cNvSpPr>
            <p:nvPr/>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16" name="Freeform 14"/>
            <p:cNvSpPr>
              <a:spLocks/>
            </p:cNvSpPr>
            <p:nvPr/>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eaLnBrk="0" hangingPunct="0">
                <a:defRPr/>
              </a:pPr>
              <a:endParaRPr lang="en-US" dirty="0">
                <a:latin typeface="CG Times" pitchFamily="18" charset="0"/>
              </a:endParaRPr>
            </a:p>
          </p:txBody>
        </p:sp>
        <p:sp>
          <p:nvSpPr>
            <p:cNvPr id="17" name="Freeform 15"/>
            <p:cNvSpPr>
              <a:spLocks/>
            </p:cNvSpPr>
            <p:nvPr/>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0" hangingPunct="0">
                <a:defRPr/>
              </a:pPr>
              <a:endParaRPr lang="en-US" dirty="0">
                <a:latin typeface="CG Times" pitchFamily="18" charset="0"/>
              </a:endParaRPr>
            </a:p>
          </p:txBody>
        </p:sp>
        <p:sp>
          <p:nvSpPr>
            <p:cNvPr id="18" name="Freeform 16"/>
            <p:cNvSpPr>
              <a:spLocks/>
            </p:cNvSpPr>
            <p:nvPr/>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19" name="Freeform 17"/>
            <p:cNvSpPr>
              <a:spLocks noEditPoints="1"/>
            </p:cNvSpPr>
            <p:nvPr/>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20" name="Freeform 18"/>
            <p:cNvSpPr>
              <a:spLocks noEditPoints="1"/>
            </p:cNvSpPr>
            <p:nvPr/>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21" name="Freeform 19"/>
            <p:cNvSpPr>
              <a:spLocks/>
            </p:cNvSpPr>
            <p:nvPr/>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22" name="Freeform 20"/>
            <p:cNvSpPr>
              <a:spLocks noEditPoints="1"/>
            </p:cNvSpPr>
            <p:nvPr/>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23" name="Freeform 21"/>
            <p:cNvSpPr>
              <a:spLocks noEditPoints="1"/>
            </p:cNvSpPr>
            <p:nvPr/>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24" name="Freeform 22"/>
            <p:cNvSpPr>
              <a:spLocks noEditPoints="1"/>
            </p:cNvSpPr>
            <p:nvPr/>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25" name="Freeform 23"/>
            <p:cNvSpPr>
              <a:spLocks/>
            </p:cNvSpPr>
            <p:nvPr/>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0" hangingPunct="0">
                <a:defRPr/>
              </a:pPr>
              <a:endParaRPr lang="en-US" dirty="0">
                <a:latin typeface="CG Times" pitchFamily="18" charset="0"/>
              </a:endParaRPr>
            </a:p>
          </p:txBody>
        </p:sp>
        <p:sp>
          <p:nvSpPr>
            <p:cNvPr id="26" name="Freeform 24"/>
            <p:cNvSpPr>
              <a:spLocks noEditPoints="1"/>
            </p:cNvSpPr>
            <p:nvPr/>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27" name="Freeform 25"/>
            <p:cNvSpPr>
              <a:spLocks noEditPoints="1"/>
            </p:cNvSpPr>
            <p:nvPr/>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28" name="Freeform 26"/>
            <p:cNvSpPr>
              <a:spLocks noEditPoints="1"/>
            </p:cNvSpPr>
            <p:nvPr/>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29" name="Oval 27"/>
            <p:cNvSpPr>
              <a:spLocks noChangeArrowheads="1"/>
            </p:cNvSpPr>
            <p:nvPr/>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eaLnBrk="0" hangingPunct="0">
                <a:defRPr/>
              </a:pPr>
              <a:endParaRPr lang="en-US" dirty="0">
                <a:latin typeface="CG Times" pitchFamily="18" charset="0"/>
              </a:endParaRPr>
            </a:p>
          </p:txBody>
        </p:sp>
        <p:sp>
          <p:nvSpPr>
            <p:cNvPr id="30" name="Oval 28"/>
            <p:cNvSpPr>
              <a:spLocks noChangeArrowheads="1"/>
            </p:cNvSpPr>
            <p:nvPr/>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0" hangingPunct="0">
                <a:defRPr/>
              </a:pPr>
              <a:endParaRPr lang="en-US" dirty="0">
                <a:latin typeface="CG Times" pitchFamily="18" charset="0"/>
              </a:endParaRPr>
            </a:p>
          </p:txBody>
        </p:sp>
        <p:sp>
          <p:nvSpPr>
            <p:cNvPr id="31" name="Oval 29"/>
            <p:cNvSpPr>
              <a:spLocks noChangeArrowheads="1"/>
            </p:cNvSpPr>
            <p:nvPr/>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eaLnBrk="0" hangingPunct="0">
                <a:defRPr/>
              </a:pPr>
              <a:endParaRPr lang="en-US" dirty="0">
                <a:latin typeface="CG Times" pitchFamily="18" charset="0"/>
              </a:endParaRPr>
            </a:p>
          </p:txBody>
        </p:sp>
        <p:sp>
          <p:nvSpPr>
            <p:cNvPr id="32" name="Freeform 30"/>
            <p:cNvSpPr>
              <a:spLocks noEditPoints="1"/>
            </p:cNvSpPr>
            <p:nvPr/>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33" name="Freeform 31"/>
            <p:cNvSpPr>
              <a:spLocks noEditPoints="1"/>
            </p:cNvSpPr>
            <p:nvPr/>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34" name="Rectangle 32"/>
            <p:cNvSpPr>
              <a:spLocks noChangeArrowheads="1"/>
            </p:cNvSpPr>
            <p:nvPr/>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35" name="Rectangle 33"/>
            <p:cNvSpPr>
              <a:spLocks noChangeArrowheads="1"/>
            </p:cNvSpPr>
            <p:nvPr/>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36" name="AutoShape 34"/>
            <p:cNvSpPr>
              <a:spLocks noChangeArrowheads="1"/>
            </p:cNvSpPr>
            <p:nvPr/>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0" hangingPunct="0">
                <a:defRPr/>
              </a:pPr>
              <a:endParaRPr lang="en-US" dirty="0">
                <a:latin typeface="CG Times" pitchFamily="18" charset="0"/>
              </a:endParaRPr>
            </a:p>
          </p:txBody>
        </p:sp>
        <p:sp>
          <p:nvSpPr>
            <p:cNvPr id="37" name="Freeform 35"/>
            <p:cNvSpPr>
              <a:spLocks/>
            </p:cNvSpPr>
            <p:nvPr/>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eaLnBrk="0" hangingPunct="0">
                <a:defRPr/>
              </a:pPr>
              <a:endParaRPr lang="en-US" dirty="0">
                <a:latin typeface="CG Times" pitchFamily="18" charset="0"/>
              </a:endParaRPr>
            </a:p>
          </p:txBody>
        </p:sp>
        <p:sp>
          <p:nvSpPr>
            <p:cNvPr id="38" name="Freeform 36"/>
            <p:cNvSpPr>
              <a:spLocks/>
            </p:cNvSpPr>
            <p:nvPr/>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0" hangingPunct="0">
                <a:defRPr/>
              </a:pPr>
              <a:endParaRPr lang="en-US" dirty="0">
                <a:latin typeface="CG Times" pitchFamily="18" charset="0"/>
              </a:endParaRPr>
            </a:p>
          </p:txBody>
        </p:sp>
      </p:grpSp>
      <p:sp>
        <p:nvSpPr>
          <p:cNvPr id="49191" name="Rectangle 39"/>
          <p:cNvSpPr>
            <a:spLocks noGrp="1" noChangeArrowheads="1"/>
          </p:cNvSpPr>
          <p:nvPr>
            <p:ph type="subTitle" idx="1"/>
          </p:nvPr>
        </p:nvSpPr>
        <p:spPr>
          <a:xfrm>
            <a:off x="457200" y="1524000"/>
            <a:ext cx="8382000" cy="4572000"/>
          </a:xfrm>
        </p:spPr>
        <p:txBody>
          <a:bodyPr/>
          <a:lstStyle>
            <a:lvl1pPr marL="0" indent="0" algn="ctr">
              <a:buFont typeface="Wingdings" pitchFamily="2" charset="2"/>
              <a:buNone/>
              <a:defRPr sz="2400"/>
            </a:lvl1pPr>
          </a:lstStyle>
          <a:p>
            <a:r>
              <a:rPr lang="en-US" smtClean="0"/>
              <a:t>Click to edit Master subtitle style</a:t>
            </a:r>
            <a:endParaRPr lang="en-US"/>
          </a:p>
        </p:txBody>
      </p:sp>
      <p:sp>
        <p:nvSpPr>
          <p:cNvPr id="49192" name="Rectangle 40"/>
          <p:cNvSpPr>
            <a:spLocks noGrp="1" noChangeArrowheads="1"/>
          </p:cNvSpPr>
          <p:nvPr>
            <p:ph type="ctrTitle"/>
          </p:nvPr>
        </p:nvSpPr>
        <p:spPr>
          <a:xfrm>
            <a:off x="457200" y="381000"/>
            <a:ext cx="8305800" cy="762000"/>
          </a:xfrm>
        </p:spPr>
        <p:txBody>
          <a:bodyPr anchor="b" anchorCtr="1"/>
          <a:lstStyle>
            <a:lvl1pPr>
              <a:defRPr sz="2800"/>
            </a:lvl1pPr>
          </a:lstStyle>
          <a:p>
            <a:r>
              <a:rPr lang="en-US" smtClean="0"/>
              <a:t>Click to edit Master title style</a:t>
            </a:r>
            <a:endParaRPr lang="en-US"/>
          </a:p>
        </p:txBody>
      </p:sp>
      <p:sp>
        <p:nvSpPr>
          <p:cNvPr id="39" name="Rectangle 41"/>
          <p:cNvSpPr>
            <a:spLocks noGrp="1" noChangeArrowheads="1"/>
          </p:cNvSpPr>
          <p:nvPr>
            <p:ph type="sldNum" sz="quarter" idx="10"/>
          </p:nvPr>
        </p:nvSpPr>
        <p:spPr/>
        <p:txBody>
          <a:bodyPr/>
          <a:lstStyle>
            <a:lvl1pPr>
              <a:defRPr sz="2000"/>
            </a:lvl1pPr>
          </a:lstStyle>
          <a:p>
            <a:pPr>
              <a:defRPr/>
            </a:pPr>
            <a:fld id="{706E54E0-79B8-4652-92C6-F149D1A2D9C0}" type="slidenum">
              <a:rPr lang="en-US"/>
              <a:pPr>
                <a:defRPr/>
              </a:pPr>
              <a:t>‹#›</a:t>
            </a:fld>
            <a:endParaRPr lang="en-US" dirty="0"/>
          </a:p>
        </p:txBody>
      </p:sp>
    </p:spTree>
    <p:extLst>
      <p:ext uri="{BB962C8B-B14F-4D97-AF65-F5344CB8AC3E}">
        <p14:creationId xmlns:p14="http://schemas.microsoft.com/office/powerpoint/2010/main" val="182521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9"/>
          <p:cNvSpPr>
            <a:spLocks noGrp="1" noChangeArrowheads="1"/>
          </p:cNvSpPr>
          <p:nvPr>
            <p:ph type="dt" sz="half" idx="10"/>
          </p:nvPr>
        </p:nvSpPr>
        <p:spPr>
          <a:ln/>
        </p:spPr>
        <p:txBody>
          <a:bodyPr/>
          <a:lstStyle>
            <a:lvl1pPr>
              <a:defRPr/>
            </a:lvl1pPr>
          </a:lstStyle>
          <a:p>
            <a:pPr>
              <a:defRPr/>
            </a:pPr>
            <a:fld id="{76723BAC-3F69-4B5D-8401-9665E3B33BBA}" type="datetime1">
              <a:rPr lang="en-US" smtClean="0"/>
              <a:t>5/7/2018</a:t>
            </a:fld>
            <a:endParaRPr lang="en-US" dirty="0"/>
          </a:p>
        </p:txBody>
      </p:sp>
      <p:sp>
        <p:nvSpPr>
          <p:cNvPr id="6" name="Rectangle 40"/>
          <p:cNvSpPr>
            <a:spLocks noGrp="1" noChangeArrowheads="1"/>
          </p:cNvSpPr>
          <p:nvPr>
            <p:ph type="ftr" sz="quarter" idx="11"/>
          </p:nvPr>
        </p:nvSpPr>
        <p:spPr>
          <a:ln/>
        </p:spPr>
        <p:txBody>
          <a:bodyPr/>
          <a:lstStyle>
            <a:lvl1pPr>
              <a:defRPr/>
            </a:lvl1pPr>
          </a:lstStyle>
          <a:p>
            <a:pPr>
              <a:defRPr/>
            </a:pPr>
            <a:endParaRPr lang="en-US"/>
          </a:p>
        </p:txBody>
      </p:sp>
      <p:sp>
        <p:nvSpPr>
          <p:cNvPr id="7" name="Rectangle 41"/>
          <p:cNvSpPr>
            <a:spLocks noGrp="1" noChangeArrowheads="1"/>
          </p:cNvSpPr>
          <p:nvPr>
            <p:ph type="sldNum" sz="quarter" idx="12"/>
          </p:nvPr>
        </p:nvSpPr>
        <p:spPr>
          <a:ln/>
        </p:spPr>
        <p:txBody>
          <a:bodyPr/>
          <a:lstStyle>
            <a:lvl1pPr>
              <a:defRPr/>
            </a:lvl1pPr>
          </a:lstStyle>
          <a:p>
            <a:pPr>
              <a:defRPr/>
            </a:pPr>
            <a:fld id="{6C372648-889A-4427-9DE8-9C8804189C51}" type="slidenum">
              <a:rPr lang="en-US"/>
              <a:pPr>
                <a:defRPr/>
              </a:pPr>
              <a:t>‹#›</a:t>
            </a:fld>
            <a:endParaRPr lang="en-US" dirty="0"/>
          </a:p>
        </p:txBody>
      </p:sp>
    </p:spTree>
    <p:extLst>
      <p:ext uri="{BB962C8B-B14F-4D97-AF65-F5344CB8AC3E}">
        <p14:creationId xmlns:p14="http://schemas.microsoft.com/office/powerpoint/2010/main" val="261416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9"/>
          <p:cNvSpPr>
            <a:spLocks noGrp="1" noChangeArrowheads="1"/>
          </p:cNvSpPr>
          <p:nvPr>
            <p:ph type="dt" sz="half" idx="10"/>
          </p:nvPr>
        </p:nvSpPr>
        <p:spPr>
          <a:ln/>
        </p:spPr>
        <p:txBody>
          <a:bodyPr/>
          <a:lstStyle>
            <a:lvl1pPr>
              <a:defRPr/>
            </a:lvl1pPr>
          </a:lstStyle>
          <a:p>
            <a:pPr>
              <a:defRPr/>
            </a:pPr>
            <a:fld id="{437866C0-AA69-4F35-827C-FD11A69C0FA9}" type="datetime1">
              <a:rPr lang="en-US" smtClean="0"/>
              <a:t>5/7/2018</a:t>
            </a:fld>
            <a:endParaRPr lang="en-US" dirty="0"/>
          </a:p>
        </p:txBody>
      </p:sp>
      <p:sp>
        <p:nvSpPr>
          <p:cNvPr id="6" name="Rectangle 40"/>
          <p:cNvSpPr>
            <a:spLocks noGrp="1" noChangeArrowheads="1"/>
          </p:cNvSpPr>
          <p:nvPr>
            <p:ph type="ftr" sz="quarter" idx="11"/>
          </p:nvPr>
        </p:nvSpPr>
        <p:spPr>
          <a:ln/>
        </p:spPr>
        <p:txBody>
          <a:bodyPr/>
          <a:lstStyle>
            <a:lvl1pPr>
              <a:defRPr/>
            </a:lvl1pPr>
          </a:lstStyle>
          <a:p>
            <a:pPr>
              <a:defRPr/>
            </a:pPr>
            <a:endParaRPr lang="en-US"/>
          </a:p>
        </p:txBody>
      </p:sp>
      <p:sp>
        <p:nvSpPr>
          <p:cNvPr id="7" name="Rectangle 41"/>
          <p:cNvSpPr>
            <a:spLocks noGrp="1" noChangeArrowheads="1"/>
          </p:cNvSpPr>
          <p:nvPr>
            <p:ph type="sldNum" sz="quarter" idx="12"/>
          </p:nvPr>
        </p:nvSpPr>
        <p:spPr>
          <a:ln/>
        </p:spPr>
        <p:txBody>
          <a:bodyPr/>
          <a:lstStyle>
            <a:lvl1pPr>
              <a:defRPr/>
            </a:lvl1pPr>
          </a:lstStyle>
          <a:p>
            <a:pPr>
              <a:defRPr/>
            </a:pPr>
            <a:fld id="{42D8CAE1-53A6-4408-9191-24315AE49DDE}" type="slidenum">
              <a:rPr lang="en-US"/>
              <a:pPr>
                <a:defRPr/>
              </a:pPr>
              <a:t>‹#›</a:t>
            </a:fld>
            <a:endParaRPr lang="en-US" dirty="0"/>
          </a:p>
        </p:txBody>
      </p:sp>
    </p:spTree>
    <p:extLst>
      <p:ext uri="{BB962C8B-B14F-4D97-AF65-F5344CB8AC3E}">
        <p14:creationId xmlns:p14="http://schemas.microsoft.com/office/powerpoint/2010/main" val="1177615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9"/>
          <p:cNvSpPr>
            <a:spLocks noGrp="1" noChangeArrowheads="1"/>
          </p:cNvSpPr>
          <p:nvPr>
            <p:ph type="dt" sz="half" idx="10"/>
          </p:nvPr>
        </p:nvSpPr>
        <p:spPr>
          <a:ln/>
        </p:spPr>
        <p:txBody>
          <a:bodyPr/>
          <a:lstStyle>
            <a:lvl1pPr>
              <a:defRPr/>
            </a:lvl1pPr>
          </a:lstStyle>
          <a:p>
            <a:pPr>
              <a:defRPr/>
            </a:pPr>
            <a:fld id="{7F36CCEB-87C8-4088-9F9A-036F18F39022}" type="datetime1">
              <a:rPr lang="en-US" smtClean="0"/>
              <a:t>5/7/2018</a:t>
            </a:fld>
            <a:endParaRPr lang="en-US" dirty="0"/>
          </a:p>
        </p:txBody>
      </p:sp>
      <p:sp>
        <p:nvSpPr>
          <p:cNvPr id="5" name="Rectangle 40"/>
          <p:cNvSpPr>
            <a:spLocks noGrp="1" noChangeArrowheads="1"/>
          </p:cNvSpPr>
          <p:nvPr>
            <p:ph type="ftr" sz="quarter" idx="11"/>
          </p:nvPr>
        </p:nvSpPr>
        <p:spPr>
          <a:ln/>
        </p:spPr>
        <p:txBody>
          <a:bodyPr/>
          <a:lstStyle>
            <a:lvl1pPr>
              <a:defRPr/>
            </a:lvl1pPr>
          </a:lstStyle>
          <a:p>
            <a:pPr>
              <a:defRPr/>
            </a:pPr>
            <a:endParaRPr lang="en-US"/>
          </a:p>
        </p:txBody>
      </p:sp>
      <p:sp>
        <p:nvSpPr>
          <p:cNvPr id="6" name="Rectangle 41"/>
          <p:cNvSpPr>
            <a:spLocks noGrp="1" noChangeArrowheads="1"/>
          </p:cNvSpPr>
          <p:nvPr>
            <p:ph type="sldNum" sz="quarter" idx="12"/>
          </p:nvPr>
        </p:nvSpPr>
        <p:spPr>
          <a:ln/>
        </p:spPr>
        <p:txBody>
          <a:bodyPr/>
          <a:lstStyle>
            <a:lvl1pPr>
              <a:defRPr/>
            </a:lvl1pPr>
          </a:lstStyle>
          <a:p>
            <a:pPr>
              <a:defRPr/>
            </a:pPr>
            <a:fld id="{F59CE272-562D-43F8-8462-F6A40D2079A7}" type="slidenum">
              <a:rPr lang="en-US"/>
              <a:pPr>
                <a:defRPr/>
              </a:pPr>
              <a:t>‹#›</a:t>
            </a:fld>
            <a:endParaRPr lang="en-US" dirty="0"/>
          </a:p>
        </p:txBody>
      </p:sp>
    </p:spTree>
    <p:extLst>
      <p:ext uri="{BB962C8B-B14F-4D97-AF65-F5344CB8AC3E}">
        <p14:creationId xmlns:p14="http://schemas.microsoft.com/office/powerpoint/2010/main" val="48186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9"/>
          <p:cNvSpPr>
            <a:spLocks noGrp="1" noChangeArrowheads="1"/>
          </p:cNvSpPr>
          <p:nvPr>
            <p:ph type="dt" sz="half" idx="10"/>
          </p:nvPr>
        </p:nvSpPr>
        <p:spPr>
          <a:ln/>
        </p:spPr>
        <p:txBody>
          <a:bodyPr/>
          <a:lstStyle>
            <a:lvl1pPr>
              <a:defRPr/>
            </a:lvl1pPr>
          </a:lstStyle>
          <a:p>
            <a:pPr>
              <a:defRPr/>
            </a:pPr>
            <a:fld id="{B80E436A-DA94-4254-A7E6-331BB1767D1F}" type="datetime1">
              <a:rPr lang="en-US" smtClean="0"/>
              <a:t>5/7/2018</a:t>
            </a:fld>
            <a:endParaRPr lang="en-US" dirty="0"/>
          </a:p>
        </p:txBody>
      </p:sp>
      <p:sp>
        <p:nvSpPr>
          <p:cNvPr id="5" name="Rectangle 40"/>
          <p:cNvSpPr>
            <a:spLocks noGrp="1" noChangeArrowheads="1"/>
          </p:cNvSpPr>
          <p:nvPr>
            <p:ph type="ftr" sz="quarter" idx="11"/>
          </p:nvPr>
        </p:nvSpPr>
        <p:spPr>
          <a:ln/>
        </p:spPr>
        <p:txBody>
          <a:bodyPr/>
          <a:lstStyle>
            <a:lvl1pPr>
              <a:defRPr/>
            </a:lvl1pPr>
          </a:lstStyle>
          <a:p>
            <a:pPr>
              <a:defRPr/>
            </a:pPr>
            <a:endParaRPr lang="en-US"/>
          </a:p>
        </p:txBody>
      </p:sp>
      <p:sp>
        <p:nvSpPr>
          <p:cNvPr id="6" name="Rectangle 41"/>
          <p:cNvSpPr>
            <a:spLocks noGrp="1" noChangeArrowheads="1"/>
          </p:cNvSpPr>
          <p:nvPr>
            <p:ph type="sldNum" sz="quarter" idx="12"/>
          </p:nvPr>
        </p:nvSpPr>
        <p:spPr>
          <a:ln/>
        </p:spPr>
        <p:txBody>
          <a:bodyPr/>
          <a:lstStyle>
            <a:lvl1pPr>
              <a:defRPr/>
            </a:lvl1pPr>
          </a:lstStyle>
          <a:p>
            <a:pPr>
              <a:defRPr/>
            </a:pPr>
            <a:fld id="{3CB9D72B-0D69-4D3B-B327-2B6BC0096023}" type="slidenum">
              <a:rPr lang="en-US"/>
              <a:pPr>
                <a:defRPr/>
              </a:pPr>
              <a:t>‹#›</a:t>
            </a:fld>
            <a:endParaRPr lang="en-US" dirty="0"/>
          </a:p>
        </p:txBody>
      </p:sp>
    </p:spTree>
    <p:extLst>
      <p:ext uri="{BB962C8B-B14F-4D97-AF65-F5344CB8AC3E}">
        <p14:creationId xmlns:p14="http://schemas.microsoft.com/office/powerpoint/2010/main" val="394013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9"/>
          <p:cNvSpPr>
            <a:spLocks noGrp="1" noChangeArrowheads="1"/>
          </p:cNvSpPr>
          <p:nvPr>
            <p:ph type="dt" sz="half" idx="10"/>
          </p:nvPr>
        </p:nvSpPr>
        <p:spPr>
          <a:ln/>
        </p:spPr>
        <p:txBody>
          <a:bodyPr/>
          <a:lstStyle>
            <a:lvl1pPr>
              <a:defRPr/>
            </a:lvl1pPr>
          </a:lstStyle>
          <a:p>
            <a:pPr>
              <a:defRPr/>
            </a:pPr>
            <a:fld id="{BAC35B16-8637-479D-A9EC-64419221F853}" type="datetime1">
              <a:rPr lang="en-US" smtClean="0"/>
              <a:t>5/7/2018</a:t>
            </a:fld>
            <a:endParaRPr lang="en-US" dirty="0"/>
          </a:p>
        </p:txBody>
      </p:sp>
      <p:sp>
        <p:nvSpPr>
          <p:cNvPr id="6" name="Rectangle 40"/>
          <p:cNvSpPr>
            <a:spLocks noGrp="1" noChangeArrowheads="1"/>
          </p:cNvSpPr>
          <p:nvPr>
            <p:ph type="ftr" sz="quarter" idx="11"/>
          </p:nvPr>
        </p:nvSpPr>
        <p:spPr>
          <a:ln/>
        </p:spPr>
        <p:txBody>
          <a:bodyPr/>
          <a:lstStyle>
            <a:lvl1pPr>
              <a:defRPr/>
            </a:lvl1pPr>
          </a:lstStyle>
          <a:p>
            <a:pPr>
              <a:defRPr/>
            </a:pPr>
            <a:endParaRPr lang="en-US"/>
          </a:p>
        </p:txBody>
      </p:sp>
      <p:sp>
        <p:nvSpPr>
          <p:cNvPr id="7" name="Rectangle 41"/>
          <p:cNvSpPr>
            <a:spLocks noGrp="1" noChangeArrowheads="1"/>
          </p:cNvSpPr>
          <p:nvPr>
            <p:ph type="sldNum" sz="quarter" idx="12"/>
          </p:nvPr>
        </p:nvSpPr>
        <p:spPr>
          <a:ln/>
        </p:spPr>
        <p:txBody>
          <a:bodyPr/>
          <a:lstStyle>
            <a:lvl1pPr>
              <a:defRPr/>
            </a:lvl1pPr>
          </a:lstStyle>
          <a:p>
            <a:pPr>
              <a:defRPr/>
            </a:pPr>
            <a:fld id="{4821CB10-C072-429A-9727-D5FCEED7879B}" type="slidenum">
              <a:rPr lang="en-US"/>
              <a:pPr>
                <a:defRPr/>
              </a:pPr>
              <a:t>‹#›</a:t>
            </a:fld>
            <a:endParaRPr lang="en-US" dirty="0"/>
          </a:p>
        </p:txBody>
      </p:sp>
    </p:spTree>
    <p:extLst>
      <p:ext uri="{BB962C8B-B14F-4D97-AF65-F5344CB8AC3E}">
        <p14:creationId xmlns:p14="http://schemas.microsoft.com/office/powerpoint/2010/main" val="2405698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9"/>
          <p:cNvSpPr>
            <a:spLocks noGrp="1" noChangeArrowheads="1"/>
          </p:cNvSpPr>
          <p:nvPr>
            <p:ph type="dt" sz="half" idx="10"/>
          </p:nvPr>
        </p:nvSpPr>
        <p:spPr>
          <a:ln/>
        </p:spPr>
        <p:txBody>
          <a:bodyPr/>
          <a:lstStyle>
            <a:lvl1pPr>
              <a:defRPr/>
            </a:lvl1pPr>
          </a:lstStyle>
          <a:p>
            <a:pPr>
              <a:defRPr/>
            </a:pPr>
            <a:fld id="{0D054DAA-5A78-4BE1-B2DA-2213699F30A4}" type="datetime1">
              <a:rPr lang="en-US" smtClean="0"/>
              <a:t>5/7/2018</a:t>
            </a:fld>
            <a:endParaRPr lang="en-US" dirty="0"/>
          </a:p>
        </p:txBody>
      </p:sp>
      <p:sp>
        <p:nvSpPr>
          <p:cNvPr id="7" name="Rectangle 40"/>
          <p:cNvSpPr>
            <a:spLocks noGrp="1" noChangeArrowheads="1"/>
          </p:cNvSpPr>
          <p:nvPr>
            <p:ph type="ftr" sz="quarter" idx="11"/>
          </p:nvPr>
        </p:nvSpPr>
        <p:spPr>
          <a:ln/>
        </p:spPr>
        <p:txBody>
          <a:bodyPr/>
          <a:lstStyle>
            <a:lvl1pPr>
              <a:defRPr/>
            </a:lvl1pPr>
          </a:lstStyle>
          <a:p>
            <a:pPr>
              <a:defRPr/>
            </a:pPr>
            <a:endParaRPr lang="en-US"/>
          </a:p>
        </p:txBody>
      </p:sp>
      <p:sp>
        <p:nvSpPr>
          <p:cNvPr id="8" name="Rectangle 41"/>
          <p:cNvSpPr>
            <a:spLocks noGrp="1" noChangeArrowheads="1"/>
          </p:cNvSpPr>
          <p:nvPr>
            <p:ph type="sldNum" sz="quarter" idx="12"/>
          </p:nvPr>
        </p:nvSpPr>
        <p:spPr>
          <a:ln/>
        </p:spPr>
        <p:txBody>
          <a:bodyPr/>
          <a:lstStyle>
            <a:lvl1pPr>
              <a:defRPr/>
            </a:lvl1pPr>
          </a:lstStyle>
          <a:p>
            <a:pPr>
              <a:defRPr/>
            </a:pPr>
            <a:fld id="{C49FCCF9-0BE8-495E-8979-D669EABF5D09}" type="slidenum">
              <a:rPr lang="en-US"/>
              <a:pPr>
                <a:defRPr/>
              </a:pPr>
              <a:t>‹#›</a:t>
            </a:fld>
            <a:endParaRPr lang="en-US" dirty="0"/>
          </a:p>
        </p:txBody>
      </p:sp>
    </p:spTree>
    <p:extLst>
      <p:ext uri="{BB962C8B-B14F-4D97-AF65-F5344CB8AC3E}">
        <p14:creationId xmlns:p14="http://schemas.microsoft.com/office/powerpoint/2010/main" val="2959832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dirty="0" smtClean="0"/>
              <a:t>Click icon to add table</a:t>
            </a:r>
          </a:p>
        </p:txBody>
      </p:sp>
      <p:sp>
        <p:nvSpPr>
          <p:cNvPr id="4" name="Rectangle 39"/>
          <p:cNvSpPr>
            <a:spLocks noGrp="1" noChangeArrowheads="1"/>
          </p:cNvSpPr>
          <p:nvPr>
            <p:ph type="dt" sz="half" idx="10"/>
          </p:nvPr>
        </p:nvSpPr>
        <p:spPr>
          <a:ln/>
        </p:spPr>
        <p:txBody>
          <a:bodyPr/>
          <a:lstStyle>
            <a:lvl1pPr>
              <a:defRPr/>
            </a:lvl1pPr>
          </a:lstStyle>
          <a:p>
            <a:pPr>
              <a:defRPr/>
            </a:pPr>
            <a:fld id="{48C63A0A-8419-4C81-80DE-5E89DAE9AEAB}" type="datetime1">
              <a:rPr lang="en-US" smtClean="0"/>
              <a:t>5/7/2018</a:t>
            </a:fld>
            <a:endParaRPr lang="en-US" dirty="0"/>
          </a:p>
        </p:txBody>
      </p:sp>
      <p:sp>
        <p:nvSpPr>
          <p:cNvPr id="5" name="Rectangle 40"/>
          <p:cNvSpPr>
            <a:spLocks noGrp="1" noChangeArrowheads="1"/>
          </p:cNvSpPr>
          <p:nvPr>
            <p:ph type="ftr" sz="quarter" idx="11"/>
          </p:nvPr>
        </p:nvSpPr>
        <p:spPr>
          <a:ln/>
        </p:spPr>
        <p:txBody>
          <a:bodyPr/>
          <a:lstStyle>
            <a:lvl1pPr>
              <a:defRPr/>
            </a:lvl1pPr>
          </a:lstStyle>
          <a:p>
            <a:pPr>
              <a:defRPr/>
            </a:pPr>
            <a:endParaRPr lang="en-US"/>
          </a:p>
        </p:txBody>
      </p:sp>
      <p:sp>
        <p:nvSpPr>
          <p:cNvPr id="6" name="Rectangle 41"/>
          <p:cNvSpPr>
            <a:spLocks noGrp="1" noChangeArrowheads="1"/>
          </p:cNvSpPr>
          <p:nvPr>
            <p:ph type="sldNum" sz="quarter" idx="12"/>
          </p:nvPr>
        </p:nvSpPr>
        <p:spPr>
          <a:ln/>
        </p:spPr>
        <p:txBody>
          <a:bodyPr/>
          <a:lstStyle>
            <a:lvl1pPr>
              <a:defRPr/>
            </a:lvl1pPr>
          </a:lstStyle>
          <a:p>
            <a:pPr>
              <a:defRPr/>
            </a:pPr>
            <a:fld id="{FC8A5C8A-FCF1-4772-B8FA-5D36C4D6740D}" type="slidenum">
              <a:rPr lang="en-US"/>
              <a:pPr>
                <a:defRPr/>
              </a:pPr>
              <a:t>‹#›</a:t>
            </a:fld>
            <a:endParaRPr lang="en-US" dirty="0"/>
          </a:p>
        </p:txBody>
      </p:sp>
    </p:spTree>
    <p:extLst>
      <p:ext uri="{BB962C8B-B14F-4D97-AF65-F5344CB8AC3E}">
        <p14:creationId xmlns:p14="http://schemas.microsoft.com/office/powerpoint/2010/main" val="433007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9820A21-9CF9-4854-8DE9-50B6DD4275D2}" type="datetime1">
              <a:rPr lang="en-GB"/>
              <a:pPr>
                <a:defRPr/>
              </a:pPr>
              <a:t>07/05/2018</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EDF81513-0652-40BC-81CD-3CC58D811D18}" type="slidenum">
              <a:rPr lang="en-GB"/>
              <a:pPr>
                <a:defRPr/>
              </a:pPr>
              <a:t>‹#›</a:t>
            </a:fld>
            <a:endParaRPr lang="en-GB"/>
          </a:p>
        </p:txBody>
      </p:sp>
    </p:spTree>
    <p:extLst>
      <p:ext uri="{BB962C8B-B14F-4D97-AF65-F5344CB8AC3E}">
        <p14:creationId xmlns:p14="http://schemas.microsoft.com/office/powerpoint/2010/main" val="378757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Genchem 1 Line Title">
    <p:spTree>
      <p:nvGrpSpPr>
        <p:cNvPr id="1" name=""/>
        <p:cNvGrpSpPr/>
        <p:nvPr/>
      </p:nvGrpSpPr>
      <p:grpSpPr>
        <a:xfrm>
          <a:off x="0" y="0"/>
          <a:ext cx="0" cy="0"/>
          <a:chOff x="0" y="0"/>
          <a:chExt cx="0" cy="0"/>
        </a:xfrm>
      </p:grpSpPr>
      <p:cxnSp>
        <p:nvCxnSpPr>
          <p:cNvPr id="4" name="Straight Connector 41"/>
          <p:cNvCxnSpPr>
            <a:cxnSpLocks noChangeShapeType="1"/>
          </p:cNvCxnSpPr>
          <p:nvPr userDrawn="1"/>
        </p:nvCxnSpPr>
        <p:spPr bwMode="auto">
          <a:xfrm>
            <a:off x="457200" y="560388"/>
            <a:ext cx="8229600" cy="1587"/>
          </a:xfrm>
          <a:prstGeom prst="line">
            <a:avLst/>
          </a:prstGeom>
          <a:noFill/>
          <a:ln w="57150" cmpd="tri" algn="ctr">
            <a:solidFill>
              <a:srgbClr val="CCFF99"/>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457200" y="0"/>
            <a:ext cx="8229600" cy="533400"/>
          </a:xfrm>
        </p:spPr>
        <p:txBody>
          <a:bodyPr anchorCtr="1"/>
          <a:lstStyle>
            <a:lvl1pPr>
              <a:lnSpc>
                <a:spcPct val="100000"/>
              </a:lnSpc>
              <a:spcBef>
                <a:spcPts val="0"/>
              </a:spcBef>
              <a:spcAft>
                <a:spcPts val="0"/>
              </a:spcAft>
              <a:defRPr sz="4000">
                <a:solidFill>
                  <a:srgbClr val="CCFF99"/>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24689"/>
            <a:ext cx="8229600" cy="5928511"/>
          </a:xfrm>
        </p:spPr>
        <p:txBody>
          <a:bodyPr/>
          <a:lstStyle>
            <a:lvl1pPr>
              <a:lnSpc>
                <a:spcPts val="2500"/>
              </a:lnSpc>
              <a:spcBef>
                <a:spcPts val="600"/>
              </a:spcBef>
              <a:spcAft>
                <a:spcPts val="600"/>
              </a:spcAft>
              <a:buClr>
                <a:srgbClr val="92D050"/>
              </a:buClr>
              <a:buSzPct val="80000"/>
              <a:buFont typeface="Wingdings" pitchFamily="2" charset="2"/>
              <a:buChar char="n"/>
              <a:defRPr sz="2400">
                <a:solidFill>
                  <a:srgbClr val="FFE7B8"/>
                </a:solidFill>
                <a:effectLst/>
              </a:defRPr>
            </a:lvl1pPr>
            <a:lvl2pPr marL="688975" indent="-341313">
              <a:lnSpc>
                <a:spcPts val="2500"/>
              </a:lnSpc>
              <a:spcBef>
                <a:spcPts val="600"/>
              </a:spcBef>
              <a:spcAft>
                <a:spcPts val="600"/>
              </a:spcAft>
              <a:buClr>
                <a:srgbClr val="92D050"/>
              </a:buClr>
              <a:buSzPct val="80000"/>
              <a:buFont typeface="Wingdings" pitchFamily="2" charset="2"/>
              <a:buChar char="Ø"/>
              <a:defRPr sz="2400">
                <a:solidFill>
                  <a:srgbClr val="FFE7B8"/>
                </a:solidFill>
                <a:effectLst/>
              </a:defRPr>
            </a:lvl2pPr>
            <a:lvl3pPr marL="1033463" indent="-346075">
              <a:lnSpc>
                <a:spcPts val="2500"/>
              </a:lnSpc>
              <a:spcBef>
                <a:spcPts val="600"/>
              </a:spcBef>
              <a:spcAft>
                <a:spcPts val="600"/>
              </a:spcAft>
              <a:buClr>
                <a:srgbClr val="92D050"/>
              </a:buClr>
              <a:buSzPct val="80000"/>
              <a:buFont typeface="Wingdings" pitchFamily="2" charset="2"/>
              <a:buChar char="l"/>
              <a:defRPr sz="2400">
                <a:solidFill>
                  <a:srgbClr val="FFE7B8"/>
                </a:solidFill>
                <a:effectLst/>
              </a:defRPr>
            </a:lvl3pPr>
            <a:lvl4pPr marL="1376363" indent="-339725">
              <a:lnSpc>
                <a:spcPts val="2500"/>
              </a:lnSpc>
              <a:spcBef>
                <a:spcPts val="600"/>
              </a:spcBef>
              <a:spcAft>
                <a:spcPts val="600"/>
              </a:spcAft>
              <a:buClr>
                <a:srgbClr val="92D050"/>
              </a:buClr>
              <a:buSzPct val="80000"/>
              <a:buFont typeface="Wingdings" pitchFamily="2" charset="2"/>
              <a:buChar char=""/>
              <a:defRPr sz="2400">
                <a:solidFill>
                  <a:srgbClr val="FFE7B8"/>
                </a:solidFill>
                <a:effectLst/>
              </a:defRPr>
            </a:lvl4pPr>
            <a:lvl5pPr marL="1711325" indent="-334963">
              <a:lnSpc>
                <a:spcPts val="2500"/>
              </a:lnSpc>
              <a:spcBef>
                <a:spcPts val="600"/>
              </a:spcBef>
              <a:spcAft>
                <a:spcPts val="600"/>
              </a:spcAft>
              <a:buClr>
                <a:srgbClr val="92D050"/>
              </a:buClr>
              <a:buSzPct val="80000"/>
              <a:buFont typeface="Wingdings" pitchFamily="2" charset="2"/>
              <a:buChar char=""/>
              <a:defRPr sz="2400">
                <a:solidFill>
                  <a:srgbClr val="FFE7B8"/>
                </a:solidFill>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39"/>
          <p:cNvSpPr>
            <a:spLocks noGrp="1" noChangeArrowheads="1"/>
          </p:cNvSpPr>
          <p:nvPr>
            <p:ph type="dt" sz="half" idx="10"/>
          </p:nvPr>
        </p:nvSpPr>
        <p:spPr>
          <a:xfrm>
            <a:off x="0" y="6553200"/>
            <a:ext cx="914400" cy="304800"/>
          </a:xfrm>
        </p:spPr>
        <p:txBody>
          <a:bodyPr anchor="ctr" anchorCtr="1"/>
          <a:lstStyle>
            <a:lvl1pPr>
              <a:defRPr>
                <a:solidFill>
                  <a:srgbClr val="FFFF00"/>
                </a:solidFill>
              </a:defRPr>
            </a:lvl1pPr>
          </a:lstStyle>
          <a:p>
            <a:pPr>
              <a:defRPr/>
            </a:pPr>
            <a:fld id="{35716E33-E19B-47EE-B652-2E11A97E0C6E}" type="datetime1">
              <a:rPr lang="en-US" smtClean="0"/>
              <a:t>5/7/2018</a:t>
            </a:fld>
            <a:endParaRPr lang="en-US" dirty="0"/>
          </a:p>
        </p:txBody>
      </p:sp>
      <p:sp>
        <p:nvSpPr>
          <p:cNvPr id="6" name="Rectangle 41"/>
          <p:cNvSpPr>
            <a:spLocks noGrp="1" noChangeArrowheads="1"/>
          </p:cNvSpPr>
          <p:nvPr>
            <p:ph type="sldNum" sz="quarter" idx="11"/>
          </p:nvPr>
        </p:nvSpPr>
        <p:spPr>
          <a:xfrm>
            <a:off x="8686800" y="6610350"/>
            <a:ext cx="457200" cy="228600"/>
          </a:xfrm>
        </p:spPr>
        <p:txBody>
          <a:bodyPr anchor="ctr" anchorCtr="1"/>
          <a:lstStyle>
            <a:lvl1pPr>
              <a:defRPr sz="1200">
                <a:solidFill>
                  <a:srgbClr val="FFFF00"/>
                </a:solidFill>
              </a:defRPr>
            </a:lvl1pPr>
          </a:lstStyle>
          <a:p>
            <a:pPr>
              <a:defRPr/>
            </a:pPr>
            <a:fld id="{EA36DF19-8D69-495F-9B56-799DDB18DC20}" type="slidenum">
              <a:rPr lang="en-US"/>
              <a:pPr>
                <a:defRPr/>
              </a:pPr>
              <a:t>‹#›</a:t>
            </a:fld>
            <a:endParaRPr lang="en-US" dirty="0"/>
          </a:p>
        </p:txBody>
      </p:sp>
    </p:spTree>
    <p:extLst>
      <p:ext uri="{BB962C8B-B14F-4D97-AF65-F5344CB8AC3E}">
        <p14:creationId xmlns:p14="http://schemas.microsoft.com/office/powerpoint/2010/main" val="36869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enchem 2 Line Title">
    <p:spTree>
      <p:nvGrpSpPr>
        <p:cNvPr id="1" name=""/>
        <p:cNvGrpSpPr/>
        <p:nvPr/>
      </p:nvGrpSpPr>
      <p:grpSpPr>
        <a:xfrm>
          <a:off x="0" y="0"/>
          <a:ext cx="0" cy="0"/>
          <a:chOff x="0" y="0"/>
          <a:chExt cx="0" cy="0"/>
        </a:xfrm>
      </p:grpSpPr>
      <p:cxnSp>
        <p:nvCxnSpPr>
          <p:cNvPr id="4" name="Straight Connector 41"/>
          <p:cNvCxnSpPr>
            <a:cxnSpLocks noChangeShapeType="1"/>
          </p:cNvCxnSpPr>
          <p:nvPr userDrawn="1"/>
        </p:nvCxnSpPr>
        <p:spPr bwMode="auto">
          <a:xfrm>
            <a:off x="457200" y="960438"/>
            <a:ext cx="8229600" cy="1587"/>
          </a:xfrm>
          <a:prstGeom prst="line">
            <a:avLst/>
          </a:prstGeom>
          <a:noFill/>
          <a:ln w="76200" cmpd="tri" algn="ctr">
            <a:solidFill>
              <a:srgbClr val="CCFF99"/>
            </a:solidFill>
            <a:round/>
            <a:headEnd/>
            <a:tailEnd/>
          </a:ln>
          <a:extLst>
            <a:ext uri="{909E8E84-426E-40DD-AFC4-6F175D3DCCD1}">
              <a14:hiddenFill xmlns:a14="http://schemas.microsoft.com/office/drawing/2010/main">
                <a:noFill/>
              </a14:hiddenFill>
            </a:ext>
          </a:extLst>
        </p:spPr>
      </p:cxnSp>
      <p:sp>
        <p:nvSpPr>
          <p:cNvPr id="5" name="TextBox 4"/>
          <p:cNvSpPr txBox="1"/>
          <p:nvPr userDrawn="1"/>
        </p:nvSpPr>
        <p:spPr>
          <a:xfrm>
            <a:off x="457200" y="1371600"/>
            <a:ext cx="8229600" cy="1200150"/>
          </a:xfrm>
          <a:prstGeom prst="rect">
            <a:avLst/>
          </a:prstGeom>
          <a:noFill/>
        </p:spPr>
        <p:txBody>
          <a:bodyPr>
            <a:spAutoFit/>
          </a:bodyPr>
          <a:lstStyle/>
          <a:p>
            <a:pPr marL="346075" indent="-346075" eaLnBrk="0" hangingPunct="0">
              <a:buClr>
                <a:srgbClr val="92D050"/>
              </a:buClr>
              <a:buSzPct val="80000"/>
              <a:buFont typeface="Wingdings" pitchFamily="2" charset="2"/>
              <a:buChar char="n"/>
              <a:defRPr/>
            </a:pPr>
            <a:endParaRPr lang="en-US" dirty="0">
              <a:latin typeface="CG Times" pitchFamily="18" charset="0"/>
            </a:endParaRPr>
          </a:p>
          <a:p>
            <a:pPr marL="803275" lvl="1" indent="-346075" eaLnBrk="0" hangingPunct="0">
              <a:buClr>
                <a:srgbClr val="92D050"/>
              </a:buClr>
              <a:buSzPct val="80000"/>
              <a:buFont typeface="Wingdings" pitchFamily="2" charset="2"/>
              <a:buChar char="Ø"/>
              <a:defRPr/>
            </a:pPr>
            <a:endParaRPr lang="en-US" dirty="0">
              <a:latin typeface="CG Times" pitchFamily="18" charset="0"/>
            </a:endParaRPr>
          </a:p>
          <a:p>
            <a:pPr marL="1260475" lvl="2" indent="-346075" eaLnBrk="0" hangingPunct="0">
              <a:buClr>
                <a:srgbClr val="92D050"/>
              </a:buClr>
              <a:buSzPct val="80000"/>
              <a:buFont typeface="Wingdings" pitchFamily="2" charset="2"/>
              <a:buChar char="l"/>
              <a:defRPr/>
            </a:pPr>
            <a:endParaRPr lang="en-US" dirty="0">
              <a:latin typeface="CG Times" pitchFamily="18" charset="0"/>
            </a:endParaRPr>
          </a:p>
        </p:txBody>
      </p:sp>
      <p:sp>
        <p:nvSpPr>
          <p:cNvPr id="2" name="Title 1"/>
          <p:cNvSpPr>
            <a:spLocks noGrp="1"/>
          </p:cNvSpPr>
          <p:nvPr>
            <p:ph type="title"/>
          </p:nvPr>
        </p:nvSpPr>
        <p:spPr>
          <a:xfrm>
            <a:off x="457200" y="0"/>
            <a:ext cx="8229600" cy="838200"/>
          </a:xfrm>
          <a:ln>
            <a:noFill/>
          </a:ln>
        </p:spPr>
        <p:txBody>
          <a:bodyPr anchorCtr="1"/>
          <a:lstStyle>
            <a:lvl1pPr>
              <a:lnSpc>
                <a:spcPts val="3700"/>
              </a:lnSpc>
              <a:spcBef>
                <a:spcPts val="0"/>
              </a:spcBef>
              <a:spcAft>
                <a:spcPts val="0"/>
              </a:spcAft>
              <a:defRPr>
                <a:solidFill>
                  <a:srgbClr val="CCFF99"/>
                </a:solidFill>
                <a:effectLst/>
              </a:defRPr>
            </a:lvl1pPr>
          </a:lstStyle>
          <a:p>
            <a:r>
              <a:rPr lang="en-US" dirty="0" smtClean="0"/>
              <a:t>Click to edit Master title style</a:t>
            </a:r>
            <a:endParaRPr lang="en-US" dirty="0"/>
          </a:p>
        </p:txBody>
      </p:sp>
      <p:sp>
        <p:nvSpPr>
          <p:cNvPr id="8" name="Text Placeholder 7"/>
          <p:cNvSpPr>
            <a:spLocks noGrp="1"/>
          </p:cNvSpPr>
          <p:nvPr>
            <p:ph type="body" sz="quarter" idx="12"/>
          </p:nvPr>
        </p:nvSpPr>
        <p:spPr>
          <a:xfrm>
            <a:off x="457200" y="990600"/>
            <a:ext cx="8229600" cy="5562600"/>
          </a:xfrm>
        </p:spPr>
        <p:txBody>
          <a:bodyPr/>
          <a:lstStyle>
            <a:lvl1pPr marL="346075" indent="-346075">
              <a:lnSpc>
                <a:spcPts val="2500"/>
              </a:lnSpc>
              <a:spcBef>
                <a:spcPts val="600"/>
              </a:spcBef>
              <a:spcAft>
                <a:spcPts val="600"/>
              </a:spcAft>
              <a:buClr>
                <a:srgbClr val="92D050"/>
              </a:buClr>
              <a:buSzPct val="80000"/>
              <a:defRPr sz="2400">
                <a:solidFill>
                  <a:srgbClr val="FFE7B8"/>
                </a:solidFill>
                <a:effectLst/>
              </a:defRPr>
            </a:lvl1pPr>
            <a:lvl2pPr marL="690563" indent="-346075">
              <a:lnSpc>
                <a:spcPts val="2500"/>
              </a:lnSpc>
              <a:spcBef>
                <a:spcPts val="600"/>
              </a:spcBef>
              <a:spcAft>
                <a:spcPts val="600"/>
              </a:spcAft>
              <a:buClr>
                <a:srgbClr val="92D050"/>
              </a:buClr>
              <a:buSzPct val="80000"/>
              <a:buFont typeface="Wingdings" pitchFamily="2" charset="2"/>
              <a:buChar char="Ø"/>
              <a:defRPr sz="2400">
                <a:solidFill>
                  <a:srgbClr val="FFE7B8"/>
                </a:solidFill>
                <a:effectLst/>
              </a:defRPr>
            </a:lvl2pPr>
            <a:lvl3pPr marL="1025525" indent="-334963">
              <a:lnSpc>
                <a:spcPts val="2500"/>
              </a:lnSpc>
              <a:spcBef>
                <a:spcPts val="600"/>
              </a:spcBef>
              <a:spcAft>
                <a:spcPts val="600"/>
              </a:spcAft>
              <a:buClr>
                <a:srgbClr val="92D050"/>
              </a:buClr>
              <a:buSzPct val="80000"/>
              <a:buFont typeface="Wingdings" pitchFamily="2" charset="2"/>
              <a:buChar char="l"/>
              <a:defRPr sz="2400">
                <a:solidFill>
                  <a:srgbClr val="FFE7B8"/>
                </a:solidFill>
                <a:effectLst/>
              </a:defRPr>
            </a:lvl3pPr>
            <a:lvl4pPr marL="1371600" indent="-344488">
              <a:lnSpc>
                <a:spcPts val="2500"/>
              </a:lnSpc>
              <a:spcBef>
                <a:spcPts val="600"/>
              </a:spcBef>
              <a:spcAft>
                <a:spcPts val="600"/>
              </a:spcAft>
              <a:buClr>
                <a:srgbClr val="92D050"/>
              </a:buClr>
              <a:buSzPct val="80000"/>
              <a:buFont typeface="Wingdings" pitchFamily="2" charset="2"/>
              <a:buChar char="t"/>
              <a:defRPr sz="2400">
                <a:solidFill>
                  <a:srgbClr val="FFE7B8"/>
                </a:solidFill>
                <a:effectLst/>
              </a:defRPr>
            </a:lvl4pPr>
            <a:lvl5pPr marL="1717675" indent="-346075">
              <a:lnSpc>
                <a:spcPts val="2500"/>
              </a:lnSpc>
              <a:spcBef>
                <a:spcPts val="600"/>
              </a:spcBef>
              <a:spcAft>
                <a:spcPts val="600"/>
              </a:spcAft>
              <a:buClr>
                <a:srgbClr val="92D050"/>
              </a:buClr>
              <a:buSzPct val="80000"/>
              <a:buFont typeface="Wingdings" pitchFamily="2" charset="2"/>
              <a:buChar char="¬"/>
              <a:defRPr sz="2400">
                <a:solidFill>
                  <a:srgbClr val="FFE7B8"/>
                </a:solidFill>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39"/>
          <p:cNvSpPr>
            <a:spLocks noGrp="1" noChangeArrowheads="1"/>
          </p:cNvSpPr>
          <p:nvPr>
            <p:ph type="dt" sz="half" idx="13"/>
          </p:nvPr>
        </p:nvSpPr>
        <p:spPr>
          <a:xfrm>
            <a:off x="0" y="6553200"/>
            <a:ext cx="990600" cy="304800"/>
          </a:xfrm>
        </p:spPr>
        <p:txBody>
          <a:bodyPr anchor="ctr" anchorCtr="1"/>
          <a:lstStyle>
            <a:lvl1pPr>
              <a:defRPr>
                <a:solidFill>
                  <a:srgbClr val="FFFF00"/>
                </a:solidFill>
              </a:defRPr>
            </a:lvl1pPr>
          </a:lstStyle>
          <a:p>
            <a:pPr>
              <a:defRPr/>
            </a:pPr>
            <a:fld id="{3A838390-6003-4FB4-93CF-1DFACA57FF40}" type="datetime1">
              <a:rPr lang="en-US" smtClean="0"/>
              <a:t>5/7/2018</a:t>
            </a:fld>
            <a:endParaRPr lang="en-US" dirty="0"/>
          </a:p>
        </p:txBody>
      </p:sp>
      <p:sp>
        <p:nvSpPr>
          <p:cNvPr id="7" name="Rectangle 41"/>
          <p:cNvSpPr>
            <a:spLocks noGrp="1" noChangeArrowheads="1"/>
          </p:cNvSpPr>
          <p:nvPr>
            <p:ph type="sldNum" sz="quarter" idx="14"/>
          </p:nvPr>
        </p:nvSpPr>
        <p:spPr>
          <a:xfrm>
            <a:off x="8763000" y="6553200"/>
            <a:ext cx="381000" cy="304800"/>
          </a:xfrm>
        </p:spPr>
        <p:txBody>
          <a:bodyPr anchor="ctr" anchorCtr="1"/>
          <a:lstStyle>
            <a:lvl1pPr>
              <a:defRPr sz="1200">
                <a:solidFill>
                  <a:srgbClr val="FFFF00"/>
                </a:solidFill>
              </a:defRPr>
            </a:lvl1pPr>
          </a:lstStyle>
          <a:p>
            <a:pPr>
              <a:defRPr/>
            </a:pPr>
            <a:fld id="{C4A0A0CE-F7AC-4471-8356-1EDF2E8B1DE9}" type="slidenum">
              <a:rPr lang="en-US"/>
              <a:pPr>
                <a:defRPr/>
              </a:pPr>
              <a:t>‹#›</a:t>
            </a:fld>
            <a:endParaRPr lang="en-US" dirty="0"/>
          </a:p>
        </p:txBody>
      </p:sp>
    </p:spTree>
    <p:extLst>
      <p:ext uri="{BB962C8B-B14F-4D97-AF65-F5344CB8AC3E}">
        <p14:creationId xmlns:p14="http://schemas.microsoft.com/office/powerpoint/2010/main" val="314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9"/>
          <p:cNvSpPr>
            <a:spLocks noGrp="1" noChangeArrowheads="1"/>
          </p:cNvSpPr>
          <p:nvPr>
            <p:ph type="dt" sz="half" idx="10"/>
          </p:nvPr>
        </p:nvSpPr>
        <p:spPr>
          <a:ln/>
        </p:spPr>
        <p:txBody>
          <a:bodyPr/>
          <a:lstStyle>
            <a:lvl1pPr>
              <a:defRPr/>
            </a:lvl1pPr>
          </a:lstStyle>
          <a:p>
            <a:pPr>
              <a:defRPr/>
            </a:pPr>
            <a:fld id="{E251C2D6-23C9-4B24-B65F-C4C730C7DF01}" type="datetime1">
              <a:rPr lang="en-US" smtClean="0"/>
              <a:t>5/7/2018</a:t>
            </a:fld>
            <a:endParaRPr lang="en-US" dirty="0"/>
          </a:p>
        </p:txBody>
      </p:sp>
      <p:sp>
        <p:nvSpPr>
          <p:cNvPr id="5" name="Rectangle 40"/>
          <p:cNvSpPr>
            <a:spLocks noGrp="1" noChangeArrowheads="1"/>
          </p:cNvSpPr>
          <p:nvPr>
            <p:ph type="ftr" sz="quarter" idx="11"/>
          </p:nvPr>
        </p:nvSpPr>
        <p:spPr>
          <a:ln/>
        </p:spPr>
        <p:txBody>
          <a:bodyPr/>
          <a:lstStyle>
            <a:lvl1pPr>
              <a:defRPr/>
            </a:lvl1pPr>
          </a:lstStyle>
          <a:p>
            <a:pPr>
              <a:defRPr/>
            </a:pPr>
            <a:endParaRPr lang="en-US"/>
          </a:p>
        </p:txBody>
      </p:sp>
      <p:sp>
        <p:nvSpPr>
          <p:cNvPr id="6" name="Rectangle 41"/>
          <p:cNvSpPr>
            <a:spLocks noGrp="1" noChangeArrowheads="1"/>
          </p:cNvSpPr>
          <p:nvPr>
            <p:ph type="sldNum" sz="quarter" idx="12"/>
          </p:nvPr>
        </p:nvSpPr>
        <p:spPr>
          <a:ln/>
        </p:spPr>
        <p:txBody>
          <a:bodyPr/>
          <a:lstStyle>
            <a:lvl1pPr>
              <a:defRPr/>
            </a:lvl1pPr>
          </a:lstStyle>
          <a:p>
            <a:pPr>
              <a:defRPr/>
            </a:pPr>
            <a:fld id="{39012C9B-8ED5-4E45-8BE3-B41330EC63CD}" type="slidenum">
              <a:rPr lang="en-US"/>
              <a:pPr>
                <a:defRPr/>
              </a:pPr>
              <a:t>‹#›</a:t>
            </a:fld>
            <a:endParaRPr lang="en-US" dirty="0"/>
          </a:p>
        </p:txBody>
      </p:sp>
    </p:spTree>
    <p:extLst>
      <p:ext uri="{BB962C8B-B14F-4D97-AF65-F5344CB8AC3E}">
        <p14:creationId xmlns:p14="http://schemas.microsoft.com/office/powerpoint/2010/main" val="74503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9"/>
          <p:cNvSpPr>
            <a:spLocks noGrp="1" noChangeArrowheads="1"/>
          </p:cNvSpPr>
          <p:nvPr>
            <p:ph type="dt" sz="half" idx="10"/>
          </p:nvPr>
        </p:nvSpPr>
        <p:spPr>
          <a:ln/>
        </p:spPr>
        <p:txBody>
          <a:bodyPr/>
          <a:lstStyle>
            <a:lvl1pPr>
              <a:defRPr/>
            </a:lvl1pPr>
          </a:lstStyle>
          <a:p>
            <a:pPr>
              <a:defRPr/>
            </a:pPr>
            <a:fld id="{317D07A7-A4EF-41DB-BDEA-43255D0FC530}" type="datetime1">
              <a:rPr lang="en-US" smtClean="0"/>
              <a:t>5/7/2018</a:t>
            </a:fld>
            <a:endParaRPr lang="en-US" dirty="0"/>
          </a:p>
        </p:txBody>
      </p:sp>
      <p:sp>
        <p:nvSpPr>
          <p:cNvPr id="6" name="Rectangle 40"/>
          <p:cNvSpPr>
            <a:spLocks noGrp="1" noChangeArrowheads="1"/>
          </p:cNvSpPr>
          <p:nvPr>
            <p:ph type="ftr" sz="quarter" idx="11"/>
          </p:nvPr>
        </p:nvSpPr>
        <p:spPr>
          <a:ln/>
        </p:spPr>
        <p:txBody>
          <a:bodyPr/>
          <a:lstStyle>
            <a:lvl1pPr>
              <a:defRPr/>
            </a:lvl1pPr>
          </a:lstStyle>
          <a:p>
            <a:pPr>
              <a:defRPr/>
            </a:pPr>
            <a:endParaRPr lang="en-US"/>
          </a:p>
        </p:txBody>
      </p:sp>
      <p:sp>
        <p:nvSpPr>
          <p:cNvPr id="7" name="Rectangle 41"/>
          <p:cNvSpPr>
            <a:spLocks noGrp="1" noChangeArrowheads="1"/>
          </p:cNvSpPr>
          <p:nvPr>
            <p:ph type="sldNum" sz="quarter" idx="12"/>
          </p:nvPr>
        </p:nvSpPr>
        <p:spPr>
          <a:ln/>
        </p:spPr>
        <p:txBody>
          <a:bodyPr/>
          <a:lstStyle>
            <a:lvl1pPr>
              <a:defRPr/>
            </a:lvl1pPr>
          </a:lstStyle>
          <a:p>
            <a:pPr>
              <a:defRPr/>
            </a:pPr>
            <a:fld id="{B22BEE90-01E7-4B54-8396-2F2A67434EF6}" type="slidenum">
              <a:rPr lang="en-US"/>
              <a:pPr>
                <a:defRPr/>
              </a:pPr>
              <a:t>‹#›</a:t>
            </a:fld>
            <a:endParaRPr lang="en-US" dirty="0"/>
          </a:p>
        </p:txBody>
      </p:sp>
    </p:spTree>
    <p:extLst>
      <p:ext uri="{BB962C8B-B14F-4D97-AF65-F5344CB8AC3E}">
        <p14:creationId xmlns:p14="http://schemas.microsoft.com/office/powerpoint/2010/main" val="347213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9"/>
          <p:cNvSpPr>
            <a:spLocks noGrp="1" noChangeArrowheads="1"/>
          </p:cNvSpPr>
          <p:nvPr>
            <p:ph type="dt" sz="half" idx="10"/>
          </p:nvPr>
        </p:nvSpPr>
        <p:spPr>
          <a:ln/>
        </p:spPr>
        <p:txBody>
          <a:bodyPr/>
          <a:lstStyle>
            <a:lvl1pPr>
              <a:defRPr/>
            </a:lvl1pPr>
          </a:lstStyle>
          <a:p>
            <a:pPr>
              <a:defRPr/>
            </a:pPr>
            <a:fld id="{45217794-924E-4125-AB90-477D5308D6B4}" type="datetime1">
              <a:rPr lang="en-US" smtClean="0"/>
              <a:t>5/7/2018</a:t>
            </a:fld>
            <a:endParaRPr lang="en-US" dirty="0"/>
          </a:p>
        </p:txBody>
      </p:sp>
      <p:sp>
        <p:nvSpPr>
          <p:cNvPr id="8" name="Rectangle 40"/>
          <p:cNvSpPr>
            <a:spLocks noGrp="1" noChangeArrowheads="1"/>
          </p:cNvSpPr>
          <p:nvPr>
            <p:ph type="ftr" sz="quarter" idx="11"/>
          </p:nvPr>
        </p:nvSpPr>
        <p:spPr>
          <a:ln/>
        </p:spPr>
        <p:txBody>
          <a:bodyPr/>
          <a:lstStyle>
            <a:lvl1pPr>
              <a:defRPr/>
            </a:lvl1pPr>
          </a:lstStyle>
          <a:p>
            <a:pPr>
              <a:defRPr/>
            </a:pPr>
            <a:endParaRPr lang="en-US"/>
          </a:p>
        </p:txBody>
      </p:sp>
      <p:sp>
        <p:nvSpPr>
          <p:cNvPr id="9" name="Rectangle 41"/>
          <p:cNvSpPr>
            <a:spLocks noGrp="1" noChangeArrowheads="1"/>
          </p:cNvSpPr>
          <p:nvPr>
            <p:ph type="sldNum" sz="quarter" idx="12"/>
          </p:nvPr>
        </p:nvSpPr>
        <p:spPr>
          <a:ln/>
        </p:spPr>
        <p:txBody>
          <a:bodyPr/>
          <a:lstStyle>
            <a:lvl1pPr>
              <a:defRPr/>
            </a:lvl1pPr>
          </a:lstStyle>
          <a:p>
            <a:pPr>
              <a:defRPr/>
            </a:pPr>
            <a:fld id="{8EAF73DD-2761-483F-9AEF-8B35E4B2085F}" type="slidenum">
              <a:rPr lang="en-US"/>
              <a:pPr>
                <a:defRPr/>
              </a:pPr>
              <a:t>‹#›</a:t>
            </a:fld>
            <a:endParaRPr lang="en-US" dirty="0"/>
          </a:p>
        </p:txBody>
      </p:sp>
    </p:spTree>
    <p:extLst>
      <p:ext uri="{BB962C8B-B14F-4D97-AF65-F5344CB8AC3E}">
        <p14:creationId xmlns:p14="http://schemas.microsoft.com/office/powerpoint/2010/main" val="353432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9"/>
          <p:cNvSpPr>
            <a:spLocks noGrp="1" noChangeArrowheads="1"/>
          </p:cNvSpPr>
          <p:nvPr>
            <p:ph type="dt" sz="half" idx="10"/>
          </p:nvPr>
        </p:nvSpPr>
        <p:spPr>
          <a:ln/>
        </p:spPr>
        <p:txBody>
          <a:bodyPr/>
          <a:lstStyle>
            <a:lvl1pPr>
              <a:defRPr/>
            </a:lvl1pPr>
          </a:lstStyle>
          <a:p>
            <a:pPr>
              <a:defRPr/>
            </a:pPr>
            <a:fld id="{235A3314-313B-4DE6-B85D-314F05A56D28}" type="datetime1">
              <a:rPr lang="en-US" smtClean="0"/>
              <a:t>5/7/2018</a:t>
            </a:fld>
            <a:endParaRPr lang="en-US" dirty="0"/>
          </a:p>
        </p:txBody>
      </p:sp>
      <p:sp>
        <p:nvSpPr>
          <p:cNvPr id="4" name="Rectangle 40"/>
          <p:cNvSpPr>
            <a:spLocks noGrp="1" noChangeArrowheads="1"/>
          </p:cNvSpPr>
          <p:nvPr>
            <p:ph type="ftr" sz="quarter" idx="11"/>
          </p:nvPr>
        </p:nvSpPr>
        <p:spPr>
          <a:ln/>
        </p:spPr>
        <p:txBody>
          <a:bodyPr/>
          <a:lstStyle>
            <a:lvl1pPr>
              <a:defRPr/>
            </a:lvl1pPr>
          </a:lstStyle>
          <a:p>
            <a:pPr>
              <a:defRPr/>
            </a:pPr>
            <a:endParaRPr lang="en-US"/>
          </a:p>
        </p:txBody>
      </p:sp>
      <p:sp>
        <p:nvSpPr>
          <p:cNvPr id="5" name="Rectangle 41"/>
          <p:cNvSpPr>
            <a:spLocks noGrp="1" noChangeArrowheads="1"/>
          </p:cNvSpPr>
          <p:nvPr>
            <p:ph type="sldNum" sz="quarter" idx="12"/>
          </p:nvPr>
        </p:nvSpPr>
        <p:spPr>
          <a:ln/>
        </p:spPr>
        <p:txBody>
          <a:bodyPr/>
          <a:lstStyle>
            <a:lvl1pPr>
              <a:defRPr/>
            </a:lvl1pPr>
          </a:lstStyle>
          <a:p>
            <a:pPr>
              <a:defRPr/>
            </a:pPr>
            <a:fld id="{6C62AE45-8EE2-43FD-AC8B-76006EA5A86C}" type="slidenum">
              <a:rPr lang="en-US"/>
              <a:pPr>
                <a:defRPr/>
              </a:pPr>
              <a:t>‹#›</a:t>
            </a:fld>
            <a:endParaRPr lang="en-US" dirty="0"/>
          </a:p>
        </p:txBody>
      </p:sp>
    </p:spTree>
    <p:extLst>
      <p:ext uri="{BB962C8B-B14F-4D97-AF65-F5344CB8AC3E}">
        <p14:creationId xmlns:p14="http://schemas.microsoft.com/office/powerpoint/2010/main" val="406820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3" name="Straight Connector 41"/>
          <p:cNvCxnSpPr>
            <a:cxnSpLocks noChangeShapeType="1"/>
          </p:cNvCxnSpPr>
          <p:nvPr userDrawn="1"/>
        </p:nvCxnSpPr>
        <p:spPr bwMode="auto">
          <a:xfrm>
            <a:off x="304800" y="533400"/>
            <a:ext cx="8229600" cy="1588"/>
          </a:xfrm>
          <a:prstGeom prst="line">
            <a:avLst/>
          </a:prstGeom>
          <a:noFill/>
          <a:ln w="76200" cmpd="tri" algn="ctr">
            <a:solidFill>
              <a:srgbClr val="CCFF99"/>
            </a:solidFill>
            <a:round/>
            <a:headEnd/>
            <a:tailEnd/>
          </a:ln>
          <a:extLst>
            <a:ext uri="{909E8E84-426E-40DD-AFC4-6F175D3DCCD1}">
              <a14:hiddenFill xmlns:a14="http://schemas.microsoft.com/office/drawing/2010/main">
                <a:noFill/>
              </a14:hiddenFill>
            </a:ext>
          </a:extLst>
        </p:spPr>
      </p:cxnSp>
      <p:sp>
        <p:nvSpPr>
          <p:cNvPr id="4" name="Title 3"/>
          <p:cNvSpPr>
            <a:spLocks noGrp="1"/>
          </p:cNvSpPr>
          <p:nvPr>
            <p:ph type="title"/>
          </p:nvPr>
        </p:nvSpPr>
        <p:spPr>
          <a:xfrm>
            <a:off x="304800" y="0"/>
            <a:ext cx="8229600" cy="457200"/>
          </a:xfrm>
        </p:spPr>
        <p:txBody>
          <a:bodyPr/>
          <a:lstStyle>
            <a:lvl1pPr>
              <a:defRPr sz="4000"/>
            </a:lvl1pPr>
          </a:lstStyle>
          <a:p>
            <a:r>
              <a:rPr lang="en-US" smtClean="0"/>
              <a:t>Click to edit Master title style</a:t>
            </a:r>
            <a:endParaRPr lang="en-US" dirty="0"/>
          </a:p>
        </p:txBody>
      </p:sp>
      <p:sp>
        <p:nvSpPr>
          <p:cNvPr id="5" name="Rectangle 39"/>
          <p:cNvSpPr>
            <a:spLocks noGrp="1" noChangeArrowheads="1"/>
          </p:cNvSpPr>
          <p:nvPr>
            <p:ph type="dt" sz="half" idx="10"/>
          </p:nvPr>
        </p:nvSpPr>
        <p:spPr>
          <a:xfrm>
            <a:off x="0" y="6553200"/>
            <a:ext cx="914400" cy="304800"/>
          </a:xfrm>
        </p:spPr>
        <p:txBody>
          <a:bodyPr anchor="ctr" anchorCtr="1"/>
          <a:lstStyle>
            <a:lvl1pPr>
              <a:defRPr>
                <a:solidFill>
                  <a:srgbClr val="FFFF00"/>
                </a:solidFill>
              </a:defRPr>
            </a:lvl1pPr>
          </a:lstStyle>
          <a:p>
            <a:pPr>
              <a:defRPr/>
            </a:pPr>
            <a:fld id="{959F6438-A2D7-4E62-B92C-32BE2C207DC0}" type="datetime1">
              <a:rPr lang="en-US" smtClean="0"/>
              <a:t>5/7/2018</a:t>
            </a:fld>
            <a:endParaRPr lang="en-US" dirty="0"/>
          </a:p>
        </p:txBody>
      </p:sp>
      <p:sp>
        <p:nvSpPr>
          <p:cNvPr id="6" name="Rectangle 41"/>
          <p:cNvSpPr>
            <a:spLocks noGrp="1" noChangeArrowheads="1"/>
          </p:cNvSpPr>
          <p:nvPr>
            <p:ph type="sldNum" sz="quarter" idx="11"/>
          </p:nvPr>
        </p:nvSpPr>
        <p:spPr>
          <a:xfrm>
            <a:off x="8686800" y="6553200"/>
            <a:ext cx="457200" cy="304800"/>
          </a:xfrm>
        </p:spPr>
        <p:txBody>
          <a:bodyPr anchor="ctr" anchorCtr="1"/>
          <a:lstStyle>
            <a:lvl1pPr>
              <a:defRPr sz="1200">
                <a:solidFill>
                  <a:srgbClr val="FFFF00"/>
                </a:solidFill>
              </a:defRPr>
            </a:lvl1pPr>
          </a:lstStyle>
          <a:p>
            <a:pPr>
              <a:defRPr/>
            </a:pPr>
            <a:fld id="{4E3F74A5-8C2E-40D8-88E1-EF6C21D6A38E}" type="slidenum">
              <a:rPr lang="en-US"/>
              <a:pPr>
                <a:defRPr/>
              </a:pPr>
              <a:t>‹#›</a:t>
            </a:fld>
            <a:endParaRPr lang="en-US" dirty="0"/>
          </a:p>
        </p:txBody>
      </p:sp>
    </p:spTree>
    <p:extLst>
      <p:ext uri="{BB962C8B-B14F-4D97-AF65-F5344CB8AC3E}">
        <p14:creationId xmlns:p14="http://schemas.microsoft.com/office/powerpoint/2010/main" val="345727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em212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75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1E"/>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800475" y="1789113"/>
            <a:ext cx="5340350" cy="5056187"/>
            <a:chOff x="2394" y="1127"/>
            <a:chExt cx="3364" cy="3185"/>
          </a:xfrm>
        </p:grpSpPr>
        <p:sp>
          <p:nvSpPr>
            <p:cNvPr id="48131" name="Rectangle 3"/>
            <p:cNvSpPr>
              <a:spLocks noChangeArrowheads="1"/>
            </p:cNvSpPr>
            <p:nvPr userDrawn="1"/>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48132" name="Oval 4"/>
            <p:cNvSpPr>
              <a:spLocks noChangeArrowheads="1"/>
            </p:cNvSpPr>
            <p:nvPr userDrawn="1"/>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0" hangingPunct="0">
                <a:defRPr/>
              </a:pPr>
              <a:endParaRPr lang="en-US" dirty="0">
                <a:latin typeface="CG Times" pitchFamily="18" charset="0"/>
              </a:endParaRPr>
            </a:p>
          </p:txBody>
        </p:sp>
        <p:sp>
          <p:nvSpPr>
            <p:cNvPr id="48133" name="Rectangle 5"/>
            <p:cNvSpPr>
              <a:spLocks noChangeArrowheads="1"/>
            </p:cNvSpPr>
            <p:nvPr userDrawn="1"/>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48134" name="Freeform 6"/>
            <p:cNvSpPr>
              <a:spLocks noEditPoints="1"/>
            </p:cNvSpPr>
            <p:nvPr userDrawn="1"/>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35" name="Rectangle 7"/>
            <p:cNvSpPr>
              <a:spLocks noChangeArrowheads="1"/>
            </p:cNvSpPr>
            <p:nvPr userDrawn="1"/>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48136" name="Rectangle 8"/>
            <p:cNvSpPr>
              <a:spLocks noChangeArrowheads="1"/>
            </p:cNvSpPr>
            <p:nvPr userDrawn="1"/>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48137" name="Rectangle 9"/>
            <p:cNvSpPr>
              <a:spLocks noChangeArrowheads="1"/>
            </p:cNvSpPr>
            <p:nvPr userDrawn="1"/>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48138" name="Rectangle 10"/>
            <p:cNvSpPr>
              <a:spLocks noChangeArrowheads="1"/>
            </p:cNvSpPr>
            <p:nvPr userDrawn="1"/>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48139" name="Rectangle 11"/>
            <p:cNvSpPr>
              <a:spLocks noChangeArrowheads="1"/>
            </p:cNvSpPr>
            <p:nvPr userDrawn="1"/>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48140" name="Freeform 12"/>
            <p:cNvSpPr>
              <a:spLocks/>
            </p:cNvSpPr>
            <p:nvPr userDrawn="1"/>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41" name="Freeform 13"/>
            <p:cNvSpPr>
              <a:spLocks/>
            </p:cNvSpPr>
            <p:nvPr userDrawn="1"/>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42" name="Freeform 14"/>
            <p:cNvSpPr>
              <a:spLocks/>
            </p:cNvSpPr>
            <p:nvPr userDrawn="1"/>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eaLnBrk="0" hangingPunct="0">
                <a:defRPr/>
              </a:pPr>
              <a:endParaRPr lang="en-US" dirty="0">
                <a:latin typeface="CG Times" pitchFamily="18" charset="0"/>
              </a:endParaRPr>
            </a:p>
          </p:txBody>
        </p:sp>
        <p:sp>
          <p:nvSpPr>
            <p:cNvPr id="48143" name="Freeform 15"/>
            <p:cNvSpPr>
              <a:spLocks/>
            </p:cNvSpPr>
            <p:nvPr userDrawn="1"/>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0" hangingPunct="0">
                <a:defRPr/>
              </a:pPr>
              <a:endParaRPr lang="en-US" dirty="0">
                <a:latin typeface="CG Times" pitchFamily="18" charset="0"/>
              </a:endParaRPr>
            </a:p>
          </p:txBody>
        </p:sp>
        <p:sp>
          <p:nvSpPr>
            <p:cNvPr id="48144" name="Freeform 16"/>
            <p:cNvSpPr>
              <a:spLocks/>
            </p:cNvSpPr>
            <p:nvPr userDrawn="1"/>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45" name="Freeform 17"/>
            <p:cNvSpPr>
              <a:spLocks noEditPoints="1"/>
            </p:cNvSpPr>
            <p:nvPr userDrawn="1"/>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46" name="Freeform 18"/>
            <p:cNvSpPr>
              <a:spLocks noEditPoints="1"/>
            </p:cNvSpPr>
            <p:nvPr userDrawn="1"/>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47" name="Freeform 19"/>
            <p:cNvSpPr>
              <a:spLocks/>
            </p:cNvSpPr>
            <p:nvPr userDrawn="1"/>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48" name="Freeform 20"/>
            <p:cNvSpPr>
              <a:spLocks noEditPoints="1"/>
            </p:cNvSpPr>
            <p:nvPr userDrawn="1"/>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49" name="Freeform 21"/>
            <p:cNvSpPr>
              <a:spLocks noEditPoints="1"/>
            </p:cNvSpPr>
            <p:nvPr userDrawn="1"/>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50" name="Freeform 22"/>
            <p:cNvSpPr>
              <a:spLocks noEditPoints="1"/>
            </p:cNvSpPr>
            <p:nvPr userDrawn="1"/>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51" name="Freeform 23"/>
            <p:cNvSpPr>
              <a:spLocks/>
            </p:cNvSpPr>
            <p:nvPr userDrawn="1"/>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0" hangingPunct="0">
                <a:defRPr/>
              </a:pPr>
              <a:endParaRPr lang="en-US" dirty="0">
                <a:latin typeface="CG Times" pitchFamily="18" charset="0"/>
              </a:endParaRPr>
            </a:p>
          </p:txBody>
        </p:sp>
        <p:sp>
          <p:nvSpPr>
            <p:cNvPr id="48152" name="Freeform 24"/>
            <p:cNvSpPr>
              <a:spLocks noEditPoints="1"/>
            </p:cNvSpPr>
            <p:nvPr userDrawn="1"/>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53" name="Freeform 25"/>
            <p:cNvSpPr>
              <a:spLocks noEditPoints="1"/>
            </p:cNvSpPr>
            <p:nvPr userDrawn="1"/>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54" name="Freeform 26"/>
            <p:cNvSpPr>
              <a:spLocks noEditPoints="1"/>
            </p:cNvSpPr>
            <p:nvPr userDrawn="1"/>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55" name="Oval 27"/>
            <p:cNvSpPr>
              <a:spLocks noChangeArrowheads="1"/>
            </p:cNvSpPr>
            <p:nvPr userDrawn="1"/>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eaLnBrk="0" hangingPunct="0">
                <a:defRPr/>
              </a:pPr>
              <a:endParaRPr lang="en-US" dirty="0">
                <a:latin typeface="CG Times" pitchFamily="18" charset="0"/>
              </a:endParaRPr>
            </a:p>
          </p:txBody>
        </p:sp>
        <p:sp>
          <p:nvSpPr>
            <p:cNvPr id="48156" name="Oval 28"/>
            <p:cNvSpPr>
              <a:spLocks noChangeArrowheads="1"/>
            </p:cNvSpPr>
            <p:nvPr userDrawn="1"/>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0" hangingPunct="0">
                <a:defRPr/>
              </a:pPr>
              <a:endParaRPr lang="en-US" dirty="0">
                <a:latin typeface="CG Times" pitchFamily="18" charset="0"/>
              </a:endParaRPr>
            </a:p>
          </p:txBody>
        </p:sp>
        <p:sp>
          <p:nvSpPr>
            <p:cNvPr id="48157" name="Oval 29"/>
            <p:cNvSpPr>
              <a:spLocks noChangeArrowheads="1"/>
            </p:cNvSpPr>
            <p:nvPr userDrawn="1"/>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eaLnBrk="0" hangingPunct="0">
                <a:defRPr/>
              </a:pPr>
              <a:endParaRPr lang="en-US" dirty="0">
                <a:latin typeface="CG Times" pitchFamily="18" charset="0"/>
              </a:endParaRPr>
            </a:p>
          </p:txBody>
        </p:sp>
        <p:sp>
          <p:nvSpPr>
            <p:cNvPr id="48158" name="Freeform 30"/>
            <p:cNvSpPr>
              <a:spLocks noEditPoints="1"/>
            </p:cNvSpPr>
            <p:nvPr userDrawn="1"/>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59" name="Freeform 31"/>
            <p:cNvSpPr>
              <a:spLocks noEditPoints="1"/>
            </p:cNvSpPr>
            <p:nvPr userDrawn="1"/>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0" hangingPunct="0">
                <a:defRPr/>
              </a:pPr>
              <a:endParaRPr lang="en-US" dirty="0">
                <a:latin typeface="CG Times" pitchFamily="18" charset="0"/>
              </a:endParaRPr>
            </a:p>
          </p:txBody>
        </p:sp>
        <p:sp>
          <p:nvSpPr>
            <p:cNvPr id="48160" name="Rectangle 32"/>
            <p:cNvSpPr>
              <a:spLocks noChangeArrowheads="1"/>
            </p:cNvSpPr>
            <p:nvPr userDrawn="1"/>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48161" name="Rectangle 33"/>
            <p:cNvSpPr>
              <a:spLocks noChangeArrowheads="1"/>
            </p:cNvSpPr>
            <p:nvPr userDrawn="1"/>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0" hangingPunct="0">
                <a:defRPr/>
              </a:pPr>
              <a:endParaRPr lang="en-US" dirty="0">
                <a:latin typeface="CG Times" pitchFamily="18" charset="0"/>
              </a:endParaRPr>
            </a:p>
          </p:txBody>
        </p:sp>
        <p:sp>
          <p:nvSpPr>
            <p:cNvPr id="48162" name="AutoShape 34"/>
            <p:cNvSpPr>
              <a:spLocks noChangeArrowheads="1"/>
            </p:cNvSpPr>
            <p:nvPr userDrawn="1"/>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0" hangingPunct="0">
                <a:defRPr/>
              </a:pPr>
              <a:endParaRPr lang="en-US" dirty="0">
                <a:latin typeface="CG Times" pitchFamily="18" charset="0"/>
              </a:endParaRPr>
            </a:p>
          </p:txBody>
        </p:sp>
        <p:sp>
          <p:nvSpPr>
            <p:cNvPr id="48163" name="Freeform 35"/>
            <p:cNvSpPr>
              <a:spLocks/>
            </p:cNvSpPr>
            <p:nvPr userDrawn="1"/>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eaLnBrk="0" hangingPunct="0">
                <a:defRPr/>
              </a:pPr>
              <a:endParaRPr lang="en-US" dirty="0">
                <a:latin typeface="CG Times" pitchFamily="18" charset="0"/>
              </a:endParaRPr>
            </a:p>
          </p:txBody>
        </p:sp>
        <p:sp>
          <p:nvSpPr>
            <p:cNvPr id="48164" name="Freeform 36"/>
            <p:cNvSpPr>
              <a:spLocks/>
            </p:cNvSpPr>
            <p:nvPr userDrawn="1"/>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0" hangingPunct="0">
                <a:defRPr/>
              </a:pPr>
              <a:endParaRPr lang="en-US" dirty="0">
                <a:latin typeface="CG Times" pitchFamily="18" charset="0"/>
              </a:endParaRPr>
            </a:p>
          </p:txBody>
        </p:sp>
      </p:grpSp>
      <p:sp>
        <p:nvSpPr>
          <p:cNvPr id="48165" name="Rectangle 37"/>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66" name="Rectangle 3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67" name="Rectangle 39"/>
          <p:cNvSpPr>
            <a:spLocks noGrp="1" noChangeArrowheads="1"/>
          </p:cNvSpPr>
          <p:nvPr>
            <p:ph type="dt" sz="half" idx="2"/>
          </p:nvPr>
        </p:nvSpPr>
        <p:spPr bwMode="auto">
          <a:xfrm>
            <a:off x="457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G Times" pitchFamily="18" charset="0"/>
              </a:defRPr>
            </a:lvl1pPr>
          </a:lstStyle>
          <a:p>
            <a:pPr>
              <a:defRPr/>
            </a:pPr>
            <a:fld id="{9FF84044-5069-4F59-A7D5-C0F5CE610836}" type="datetime1">
              <a:rPr lang="en-US" smtClean="0"/>
              <a:t>5/7/2018</a:t>
            </a:fld>
            <a:endParaRPr lang="en-US" dirty="0"/>
          </a:p>
        </p:txBody>
      </p:sp>
      <p:sp>
        <p:nvSpPr>
          <p:cNvPr id="48168" name="Rectangle 40"/>
          <p:cNvSpPr>
            <a:spLocks noGrp="1" noChangeArrowheads="1"/>
          </p:cNvSpPr>
          <p:nvPr>
            <p:ph type="ftr" sz="quarter" idx="3"/>
          </p:nvPr>
        </p:nvSpPr>
        <p:spPr bwMode="auto">
          <a:xfrm>
            <a:off x="3124200" y="62785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CG Times" pitchFamily="18" charset="0"/>
              </a:defRPr>
            </a:lvl1pPr>
          </a:lstStyle>
          <a:p>
            <a:pPr>
              <a:defRPr/>
            </a:pPr>
            <a:endParaRPr lang="en-US"/>
          </a:p>
        </p:txBody>
      </p:sp>
      <p:sp>
        <p:nvSpPr>
          <p:cNvPr id="48169" name="Rectangle 41"/>
          <p:cNvSpPr>
            <a:spLocks noGrp="1" noChangeArrowheads="1"/>
          </p:cNvSpPr>
          <p:nvPr>
            <p:ph type="sldNum" sz="quarter" idx="4"/>
          </p:nvPr>
        </p:nvSpPr>
        <p:spPr bwMode="auto">
          <a:xfrm>
            <a:off x="6553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800">
                <a:latin typeface="CG Times" pitchFamily="18" charset="0"/>
              </a:defRPr>
            </a:lvl1pPr>
          </a:lstStyle>
          <a:p>
            <a:pPr>
              <a:defRPr/>
            </a:pPr>
            <a:fld id="{23933F89-4A10-4A3C-AF52-F63B436D666A}" type="slidenum">
              <a:rPr lang="en-US"/>
              <a:pPr>
                <a:defRPr/>
              </a:pPr>
              <a:t>‹#›</a:t>
            </a:fld>
            <a:endParaRPr lang="en-US" dirty="0"/>
          </a:p>
        </p:txBody>
      </p:sp>
    </p:spTree>
  </p:cSld>
  <p:clrMap bg1="dk2" tx1="lt1" bg2="dk1" tx2="lt2" accent1="accent1" accent2="accent2" accent3="accent3" accent4="accent4" accent5="accent5" accent6="accent6" hlink="hlink" folHlink="folHlink"/>
  <p:sldLayoutIdLst>
    <p:sldLayoutId id="2147484612" r:id="rId1"/>
    <p:sldLayoutId id="2147484613" r:id="rId2"/>
    <p:sldLayoutId id="2147484614" r:id="rId3"/>
    <p:sldLayoutId id="2147484601" r:id="rId4"/>
    <p:sldLayoutId id="2147484602" r:id="rId5"/>
    <p:sldLayoutId id="2147484603" r:id="rId6"/>
    <p:sldLayoutId id="2147484604" r:id="rId7"/>
    <p:sldLayoutId id="2147484615" r:id="rId8"/>
    <p:sldLayoutId id="2147484616" r:id="rId9"/>
    <p:sldLayoutId id="2147484605" r:id="rId10"/>
    <p:sldLayoutId id="2147484606" r:id="rId11"/>
    <p:sldLayoutId id="2147484607" r:id="rId12"/>
    <p:sldLayoutId id="2147484608" r:id="rId13"/>
    <p:sldLayoutId id="2147484609" r:id="rId14"/>
    <p:sldLayoutId id="2147484610" r:id="rId15"/>
    <p:sldLayoutId id="2147484611" r:id="rId16"/>
    <p:sldLayoutId id="2147484617" r:id="rId17"/>
  </p:sldLayoutIdLst>
  <p:hf hdr="0" ftr="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eaLnBrk="1" fontAlgn="base" hangingPunct="1">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eaLnBrk="1" fontAlgn="base" hangingPunct="1">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eaLnBrk="1" fontAlgn="base" hangingPunct="1">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eaLnBrk="1" fontAlgn="base" hangingPunct="1">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65000"/>
        <a:buFont typeface="Wingdings" pitchFamily="2" charset="2"/>
        <a:buChar char="n"/>
        <a:defRPr sz="28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8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xml"/><Relationship Id="rId5" Type="http://schemas.openxmlformats.org/officeDocument/2006/relationships/image" Target="../media/image40.jpeg"/><Relationship Id="rId4" Type="http://schemas.openxmlformats.org/officeDocument/2006/relationships/image" Target="../media/image39.jpeg"/></Relationships>
</file>

<file path=ppt/slides/_rels/slide5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spcBef>
                <a:spcPts val="300"/>
              </a:spcBef>
              <a:spcAft>
                <a:spcPts val="300"/>
              </a:spcAft>
              <a:defRPr/>
            </a:pPr>
            <a:r>
              <a:rPr lang="en-US" sz="2000" dirty="0"/>
              <a:t>Acknowledgements</a:t>
            </a:r>
          </a:p>
          <a:p>
            <a:pPr lvl="1">
              <a:spcBef>
                <a:spcPts val="300"/>
              </a:spcBef>
              <a:spcAft>
                <a:spcPts val="300"/>
              </a:spcAft>
              <a:buNone/>
              <a:tabLst>
                <a:tab pos="1828800" algn="l"/>
              </a:tabLst>
              <a:defRPr/>
            </a:pPr>
            <a:r>
              <a:rPr lang="en-US" sz="2000" dirty="0"/>
              <a:t>Course Text: </a:t>
            </a:r>
            <a:r>
              <a:rPr lang="en-US" sz="2000" dirty="0" smtClean="0"/>
              <a:t>Chemistry</a:t>
            </a:r>
            <a:r>
              <a:rPr lang="en-US" sz="2000" dirty="0"/>
              <a:t>: the Molecular Nature of Matter and 	</a:t>
            </a:r>
            <a:r>
              <a:rPr lang="en-US" sz="2000" dirty="0" smtClean="0"/>
              <a:t>Change</a:t>
            </a:r>
            <a:r>
              <a:rPr lang="en-US" sz="2000" dirty="0"/>
              <a:t>, 5</a:t>
            </a:r>
            <a:r>
              <a:rPr lang="en-US" sz="2000" baseline="30000" dirty="0"/>
              <a:t>th</a:t>
            </a:r>
            <a:r>
              <a:rPr lang="en-US" sz="2000" dirty="0"/>
              <a:t> </a:t>
            </a:r>
            <a:r>
              <a:rPr lang="en-US" sz="2000" dirty="0" err="1"/>
              <a:t>ed</a:t>
            </a:r>
            <a:r>
              <a:rPr lang="en-US" sz="2000" dirty="0"/>
              <a:t>, 2009, Martin S. Silberberg, </a:t>
            </a:r>
            <a:r>
              <a:rPr lang="en-US" sz="2000" dirty="0" smtClean="0"/>
              <a:t>McGraw-Hill</a:t>
            </a:r>
            <a:endParaRPr lang="en-US" sz="2000" dirty="0"/>
          </a:p>
          <a:p>
            <a:pPr lvl="1">
              <a:lnSpc>
                <a:spcPts val="2400"/>
              </a:lnSpc>
              <a:spcBef>
                <a:spcPts val="0"/>
              </a:spcBef>
              <a:spcAft>
                <a:spcPts val="0"/>
              </a:spcAft>
              <a:buNone/>
              <a:defRPr/>
            </a:pPr>
            <a:endParaRPr lang="en-US" sz="2000" dirty="0"/>
          </a:p>
          <a:p>
            <a:pPr marL="339725" lvl="1" indent="0">
              <a:lnSpc>
                <a:spcPts val="2800"/>
              </a:lnSpc>
              <a:spcBef>
                <a:spcPts val="300"/>
              </a:spcBef>
              <a:spcAft>
                <a:spcPts val="300"/>
              </a:spcAft>
              <a:buNone/>
              <a:defRPr/>
            </a:pPr>
            <a:r>
              <a:rPr lang="en-US" sz="2000" dirty="0" smtClean="0"/>
              <a:t>This Inorganic Chemistry course is intended </a:t>
            </a:r>
            <a:r>
              <a:rPr lang="en-US" sz="2000" dirty="0"/>
              <a:t>for those students enrolled in a science /engineering oriented curricula, with particular emphasis on chemistry, biochemistry, and biology. The material on these slides is taken primarily from the course text but the instructor has modified, condensed, or otherwise reorganized selected material.</a:t>
            </a:r>
            <a:br>
              <a:rPr lang="en-US" sz="2000" dirty="0"/>
            </a:br>
            <a:r>
              <a:rPr lang="en-US" sz="2000" dirty="0"/>
              <a:t>Additional material from other sources may also be included. Interpretation of course material to clarify concepts and solutions to problems is the sole responsibility of this instructor.</a:t>
            </a:r>
            <a:endParaRPr lang="en-US" dirty="0"/>
          </a:p>
        </p:txBody>
      </p:sp>
      <p:sp>
        <p:nvSpPr>
          <p:cNvPr id="2" name="Title 1"/>
          <p:cNvSpPr>
            <a:spLocks noGrp="1"/>
          </p:cNvSpPr>
          <p:nvPr>
            <p:ph type="ctrTitle"/>
          </p:nvPr>
        </p:nvSpPr>
        <p:spPr>
          <a:xfrm>
            <a:off x="457200" y="381000"/>
            <a:ext cx="8305800" cy="1066800"/>
          </a:xfrm>
        </p:spPr>
        <p:txBody>
          <a:bodyPr/>
          <a:lstStyle/>
          <a:p>
            <a:pPr>
              <a:lnSpc>
                <a:spcPts val="2300"/>
              </a:lnSpc>
              <a:spcBef>
                <a:spcPts val="300"/>
              </a:spcBef>
              <a:spcAft>
                <a:spcPts val="300"/>
              </a:spcAft>
              <a:defRPr/>
            </a:pPr>
            <a:r>
              <a:rPr lang="en-US" b="1" dirty="0"/>
              <a:t>Kenyatta University</a:t>
            </a:r>
            <a:br>
              <a:rPr lang="en-US" b="1" dirty="0"/>
            </a:br>
            <a:r>
              <a:rPr lang="en-US" b="1" dirty="0" smtClean="0"/>
              <a:t/>
            </a:r>
            <a:br>
              <a:rPr lang="en-US" b="1" dirty="0" smtClean="0"/>
            </a:br>
            <a:r>
              <a:rPr lang="en-US" b="1" dirty="0" smtClean="0"/>
              <a:t>SCH </a:t>
            </a:r>
            <a:r>
              <a:rPr lang="en-US" b="1" dirty="0" smtClean="0"/>
              <a:t>301: Coordination and Organometallic Chemistry</a:t>
            </a:r>
            <a:endParaRPr lang="en-US" b="1" dirty="0"/>
          </a:p>
        </p:txBody>
      </p:sp>
      <p:sp>
        <p:nvSpPr>
          <p:cNvPr id="717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34C8B50E-8F68-4025-8A2E-194F1B015F42}" type="slidenum">
              <a:rPr lang="en-US" sz="1800" smtClean="0"/>
              <a:pPr eaLnBrk="1" hangingPunct="1"/>
              <a:t>1</a:t>
            </a:fld>
            <a:endParaRPr lang="en-US" sz="1800" smtClean="0"/>
          </a:p>
        </p:txBody>
      </p:sp>
      <p:sp>
        <p:nvSpPr>
          <p:cNvPr id="7170" name="Date Placeholder 3"/>
          <p:cNvSpPr>
            <a:spLocks noGrp="1"/>
          </p:cNvSpPr>
          <p:nvPr>
            <p:ph type="dt" sz="quarter" idx="4294967295"/>
          </p:nvPr>
        </p:nvSpPr>
        <p:spPr>
          <a:xfrm>
            <a:off x="0" y="6553200"/>
            <a:ext cx="9144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3691D28D-5F7C-4291-8AB2-7323F898C62A}" type="datetime1">
              <a:rPr lang="en-US" sz="1200" smtClean="0"/>
              <a:t>5/7/2018</a:t>
            </a:fld>
            <a:endParaRPr lang="en-US" sz="1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dirty="0"/>
              <a:t>Complex ions</a:t>
            </a:r>
          </a:p>
        </p:txBody>
      </p:sp>
      <p:sp>
        <p:nvSpPr>
          <p:cNvPr id="55299" name="Text Placeholder 2"/>
          <p:cNvSpPr>
            <a:spLocks noGrp="1"/>
          </p:cNvSpPr>
          <p:nvPr>
            <p:ph type="body" sz="quarter" idx="12"/>
          </p:nvPr>
        </p:nvSpPr>
        <p:spPr>
          <a:xfrm>
            <a:off x="381000" y="990600"/>
            <a:ext cx="8458200" cy="5562600"/>
          </a:xfrm>
        </p:spPr>
        <p:txBody>
          <a:bodyPr/>
          <a:lstStyle/>
          <a:p>
            <a:pPr>
              <a:lnSpc>
                <a:spcPts val="2000"/>
              </a:lnSpc>
              <a:spcBef>
                <a:spcPts val="300"/>
              </a:spcBef>
              <a:spcAft>
                <a:spcPts val="300"/>
              </a:spcAft>
            </a:pPr>
            <a:r>
              <a:rPr lang="en-US" sz="2000" dirty="0" smtClean="0"/>
              <a:t>Chelates </a:t>
            </a:r>
            <a:r>
              <a:rPr lang="en-US" sz="2000" dirty="0" smtClean="0"/>
              <a:t>(Greek “chela” – crab’s claw)</a:t>
            </a:r>
          </a:p>
          <a:p>
            <a:pPr lvl="1">
              <a:lnSpc>
                <a:spcPts val="2000"/>
              </a:lnSpc>
              <a:spcBef>
                <a:spcPts val="300"/>
              </a:spcBef>
              <a:spcAft>
                <a:spcPts val="300"/>
              </a:spcAft>
            </a:pPr>
            <a:r>
              <a:rPr lang="en-US" sz="2000" dirty="0" err="1" smtClean="0"/>
              <a:t>Bidentate</a:t>
            </a:r>
            <a:r>
              <a:rPr lang="en-US" sz="2000" dirty="0" smtClean="0"/>
              <a:t> and </a:t>
            </a:r>
            <a:r>
              <a:rPr lang="en-US" sz="2000" dirty="0" err="1" smtClean="0"/>
              <a:t>Polydentate</a:t>
            </a:r>
            <a:r>
              <a:rPr lang="en-US" sz="2000" dirty="0" smtClean="0"/>
              <a:t> ligands give rise to </a:t>
            </a:r>
            <a:r>
              <a:rPr lang="en-US" sz="2000" dirty="0" smtClean="0">
                <a:solidFill>
                  <a:srgbClr val="FFFF00"/>
                </a:solidFill>
              </a:rPr>
              <a:t>“rings”</a:t>
            </a:r>
            <a:r>
              <a:rPr lang="en-US" sz="2000" dirty="0" smtClean="0"/>
              <a:t> in the complex ion</a:t>
            </a:r>
          </a:p>
          <a:p>
            <a:pPr lvl="1">
              <a:lnSpc>
                <a:spcPts val="2000"/>
              </a:lnSpc>
              <a:spcBef>
                <a:spcPts val="300"/>
              </a:spcBef>
              <a:spcAft>
                <a:spcPts val="300"/>
              </a:spcAft>
            </a:pPr>
            <a:r>
              <a:rPr lang="en-US" sz="2000" dirty="0" smtClean="0"/>
              <a:t>Ex:  Ethylene </a:t>
            </a:r>
            <a:r>
              <a:rPr lang="en-US" sz="2000" dirty="0" err="1" smtClean="0"/>
              <a:t>Diamine</a:t>
            </a:r>
            <a:r>
              <a:rPr lang="en-US" sz="2000" dirty="0" smtClean="0"/>
              <a:t> (abbreviated </a:t>
            </a:r>
            <a:r>
              <a:rPr lang="en-US" sz="2000" dirty="0" smtClean="0">
                <a:solidFill>
                  <a:srgbClr val="FFFF00"/>
                </a:solidFill>
              </a:rPr>
              <a:t>(en)</a:t>
            </a:r>
            <a:r>
              <a:rPr lang="en-US" sz="2000" dirty="0" smtClean="0"/>
              <a:t> in formulas)</a:t>
            </a:r>
          </a:p>
          <a:p>
            <a:pPr lvl="2" algn="ctr">
              <a:lnSpc>
                <a:spcPts val="2000"/>
              </a:lnSpc>
              <a:spcBef>
                <a:spcPts val="300"/>
              </a:spcBef>
              <a:spcAft>
                <a:spcPts val="300"/>
              </a:spcAft>
              <a:buFont typeface="Wingdings" pitchFamily="2" charset="2"/>
              <a:buNone/>
            </a:pPr>
            <a:r>
              <a:rPr lang="en-US" sz="2000" dirty="0" smtClean="0">
                <a:solidFill>
                  <a:srgbClr val="FFFF00"/>
                </a:solidFill>
              </a:rPr>
              <a:t>(:N – C – C – N:) </a:t>
            </a:r>
          </a:p>
          <a:p>
            <a:pPr lvl="2">
              <a:lnSpc>
                <a:spcPts val="2000"/>
              </a:lnSpc>
              <a:spcBef>
                <a:spcPts val="300"/>
              </a:spcBef>
              <a:spcAft>
                <a:spcPts val="300"/>
              </a:spcAft>
              <a:buFont typeface="Wingdings" pitchFamily="2" charset="2"/>
              <a:buNone/>
            </a:pPr>
            <a:r>
              <a:rPr lang="en-US" sz="2000" dirty="0" smtClean="0"/>
              <a:t>	forms a 5-member ring, with the two electron donating</a:t>
            </a:r>
            <a:br>
              <a:rPr lang="en-US" sz="2000" dirty="0" smtClean="0"/>
            </a:br>
            <a:r>
              <a:rPr lang="en-US" sz="2000" dirty="0" smtClean="0"/>
              <a:t>N atoms bonding to the metal atom</a:t>
            </a:r>
          </a:p>
          <a:p>
            <a:pPr lvl="2">
              <a:lnSpc>
                <a:spcPts val="2000"/>
              </a:lnSpc>
              <a:spcBef>
                <a:spcPts val="300"/>
              </a:spcBef>
              <a:spcAft>
                <a:spcPts val="300"/>
              </a:spcAft>
              <a:buFont typeface="Wingdings" pitchFamily="2" charset="2"/>
              <a:buNone/>
            </a:pPr>
            <a:r>
              <a:rPr lang="en-US" sz="2000" dirty="0" smtClean="0"/>
              <a:t>	Such ligands seem to </a:t>
            </a:r>
            <a:r>
              <a:rPr lang="en-US" sz="2000" dirty="0" smtClean="0">
                <a:solidFill>
                  <a:srgbClr val="FFFF00"/>
                </a:solidFill>
              </a:rPr>
              <a:t>grab</a:t>
            </a:r>
            <a:r>
              <a:rPr lang="en-US" sz="2000" dirty="0" smtClean="0"/>
              <a:t> the metal ion like claws</a:t>
            </a:r>
          </a:p>
        </p:txBody>
      </p:sp>
      <p:sp>
        <p:nvSpPr>
          <p:cNvPr id="55300"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717BC031-69B1-4DA2-B9B8-1F9E4D8E1D23}" type="datetime1">
              <a:rPr lang="en-US" sz="1200" smtClean="0">
                <a:solidFill>
                  <a:srgbClr val="FFFF00"/>
                </a:solidFill>
              </a:rPr>
              <a:t>5/7/2018</a:t>
            </a:fld>
            <a:endParaRPr lang="en-US" sz="1200" smtClean="0">
              <a:solidFill>
                <a:srgbClr val="FFFF00"/>
              </a:solidFill>
            </a:endParaRPr>
          </a:p>
        </p:txBody>
      </p:sp>
      <p:sp>
        <p:nvSpPr>
          <p:cNvPr id="55301"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CEE5E3C6-2C50-4598-A76D-AE214B8D43B1}" type="slidenum">
              <a:rPr lang="en-US" sz="1200" smtClean="0">
                <a:solidFill>
                  <a:srgbClr val="FFFF00"/>
                </a:solidFill>
              </a:rPr>
              <a:pPr eaLnBrk="1" hangingPunct="1"/>
              <a:t>10</a:t>
            </a:fld>
            <a:endParaRPr lang="en-US" sz="1200" smtClean="0">
              <a:solidFill>
                <a:srgbClr val="FFFF00"/>
              </a:solidFill>
            </a:endParaRPr>
          </a:p>
        </p:txBody>
      </p:sp>
      <p:pic>
        <p:nvPicPr>
          <p:cNvPr id="55302" name="Picture 3" descr="siL48593_23_08_t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4503"/>
          <a:stretch>
            <a:fillRect/>
          </a:stretch>
        </p:blipFill>
        <p:spPr bwMode="auto">
          <a:xfrm>
            <a:off x="1295400" y="3940175"/>
            <a:ext cx="2381250" cy="21193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5303" name="Picture 6" descr="CS Ethylenediaminetetraacetate (EDTA).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5800" y="4343400"/>
            <a:ext cx="3735388" cy="16811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191000" y="3886200"/>
            <a:ext cx="4341813" cy="400050"/>
          </a:xfrm>
          <a:prstGeom prst="rect">
            <a:avLst/>
          </a:prstGeom>
          <a:noFill/>
        </p:spPr>
        <p:txBody>
          <a:bodyPr wrap="none">
            <a:spAutoFit/>
          </a:bodyPr>
          <a:lstStyle/>
          <a:p>
            <a:pPr>
              <a:defRPr/>
            </a:pPr>
            <a:r>
              <a:rPr lang="en-US" sz="2000" dirty="0" err="1">
                <a:solidFill>
                  <a:srgbClr val="FFFF00"/>
                </a:solidFill>
                <a:latin typeface="+mj-lt"/>
              </a:rPr>
              <a:t>Ethylenediaminetetraacetate</a:t>
            </a:r>
            <a:r>
              <a:rPr lang="en-US" sz="2000" dirty="0">
                <a:solidFill>
                  <a:srgbClr val="FFFF00"/>
                </a:solidFill>
                <a:latin typeface="+mj-lt"/>
              </a:rPr>
              <a:t> (EDTA)</a:t>
            </a:r>
          </a:p>
        </p:txBody>
      </p:sp>
      <p:sp>
        <p:nvSpPr>
          <p:cNvPr id="10" name="TextBox 9"/>
          <p:cNvSpPr txBox="1"/>
          <p:nvPr/>
        </p:nvSpPr>
        <p:spPr>
          <a:xfrm>
            <a:off x="762000" y="6096000"/>
            <a:ext cx="8001000" cy="646113"/>
          </a:xfrm>
          <a:prstGeom prst="rect">
            <a:avLst/>
          </a:prstGeom>
          <a:noFill/>
        </p:spPr>
        <p:txBody>
          <a:bodyPr>
            <a:spAutoFit/>
          </a:bodyPr>
          <a:lstStyle/>
          <a:p>
            <a:pPr>
              <a:defRPr/>
            </a:pPr>
            <a:r>
              <a:rPr lang="en-US" sz="1800" dirty="0">
                <a:solidFill>
                  <a:srgbClr val="FFFF00"/>
                </a:solidFill>
                <a:latin typeface="+mn-lt"/>
              </a:rPr>
              <a:t>Used in treating heavy-metal poisoning, by acting as a scavenger of lead and other heavy-metal ions, removing them from blood and other body fluids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nSpc>
                <a:spcPts val="2300"/>
              </a:lnSpc>
              <a:spcBef>
                <a:spcPts val="300"/>
              </a:spcBef>
              <a:defRPr/>
            </a:pPr>
            <a:r>
              <a:rPr lang="en-US" dirty="0"/>
              <a:t>Formulas and Names of Coordination Compounds</a:t>
            </a:r>
          </a:p>
        </p:txBody>
      </p:sp>
      <p:sp>
        <p:nvSpPr>
          <p:cNvPr id="56323" name="Text Placeholder 2"/>
          <p:cNvSpPr>
            <a:spLocks noGrp="1"/>
          </p:cNvSpPr>
          <p:nvPr>
            <p:ph type="body" sz="quarter" idx="12"/>
          </p:nvPr>
        </p:nvSpPr>
        <p:spPr>
          <a:xfrm>
            <a:off x="457200" y="990600"/>
            <a:ext cx="8458200" cy="5562600"/>
          </a:xfrm>
        </p:spPr>
        <p:txBody>
          <a:bodyPr/>
          <a:lstStyle/>
          <a:p>
            <a:r>
              <a:rPr lang="en-US" dirty="0" smtClean="0"/>
              <a:t>Three </a:t>
            </a:r>
            <a:r>
              <a:rPr lang="en-US" dirty="0" smtClean="0"/>
              <a:t>important rules for writing formulas of </a:t>
            </a:r>
            <a:r>
              <a:rPr lang="en-US" dirty="0" smtClean="0"/>
              <a:t>coordination </a:t>
            </a:r>
            <a:r>
              <a:rPr lang="en-US" dirty="0" smtClean="0"/>
              <a:t>compounds</a:t>
            </a:r>
          </a:p>
          <a:p>
            <a:pPr lvl="1"/>
            <a:r>
              <a:rPr lang="en-US" dirty="0" smtClean="0"/>
              <a:t>The central atom/ion symbol is listed first.</a:t>
            </a:r>
          </a:p>
          <a:p>
            <a:pPr lvl="2"/>
            <a:r>
              <a:rPr lang="en-US" sz="1800" dirty="0" smtClean="0"/>
              <a:t>The </a:t>
            </a:r>
            <a:r>
              <a:rPr lang="en-US" sz="1800" dirty="0" smtClean="0"/>
              <a:t>cation is written before the </a:t>
            </a:r>
            <a:r>
              <a:rPr lang="en-US" sz="1800" dirty="0" smtClean="0"/>
              <a:t>anion (for charged complexes)</a:t>
            </a:r>
            <a:endParaRPr lang="en-US" sz="1800" dirty="0" smtClean="0"/>
          </a:p>
          <a:p>
            <a:pPr lvl="2"/>
            <a:r>
              <a:rPr lang="en-US" sz="1800" dirty="0" smtClean="0"/>
              <a:t>The charge of the cation(s) is balanced by the charge of the anions</a:t>
            </a:r>
          </a:p>
          <a:p>
            <a:pPr lvl="1"/>
            <a:r>
              <a:rPr lang="en-US" dirty="0" smtClean="0"/>
              <a:t>In the complex </a:t>
            </a:r>
            <a:r>
              <a:rPr lang="en-US" dirty="0" smtClean="0"/>
              <a:t>ion the ligand symbols(line formulae, abbreviations or acronyms) are listed in alphabetical order, </a:t>
            </a:r>
          </a:p>
          <a:p>
            <a:pPr lvl="2"/>
            <a:r>
              <a:rPr lang="en-US" sz="2000" dirty="0" smtClean="0"/>
              <a:t>Single letter symbols precede two letter symbols (CO and Cl)</a:t>
            </a:r>
          </a:p>
          <a:p>
            <a:pPr lvl="2"/>
            <a:r>
              <a:rPr lang="en-US" sz="2000" dirty="0" smtClean="0"/>
              <a:t>Placement of ligands does not depend on the charge of the ligand</a:t>
            </a:r>
            <a:endParaRPr lang="en-US" sz="2000" dirty="0" smtClean="0"/>
          </a:p>
          <a:p>
            <a:pPr lvl="1"/>
            <a:r>
              <a:rPr lang="en-US" dirty="0" smtClean="0"/>
              <a:t>The entire ion is placed in brackets, i.e., [  ]</a:t>
            </a:r>
          </a:p>
        </p:txBody>
      </p:sp>
      <p:sp>
        <p:nvSpPr>
          <p:cNvPr id="56324"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4F462368-2FF7-49DF-BD82-393EB22CF16F}" type="datetime1">
              <a:rPr lang="en-US" sz="1200" smtClean="0">
                <a:solidFill>
                  <a:srgbClr val="FFFF00"/>
                </a:solidFill>
              </a:rPr>
              <a:t>5/7/2018</a:t>
            </a:fld>
            <a:endParaRPr lang="en-US" sz="1200" smtClean="0">
              <a:solidFill>
                <a:srgbClr val="FFFF00"/>
              </a:solidFill>
            </a:endParaRPr>
          </a:p>
        </p:txBody>
      </p:sp>
      <p:sp>
        <p:nvSpPr>
          <p:cNvPr id="56325"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C38FD281-00C6-45AE-B7B7-4854F25A85DB}" type="slidenum">
              <a:rPr lang="en-US" sz="1200" smtClean="0">
                <a:solidFill>
                  <a:srgbClr val="FFFF00"/>
                </a:solidFill>
              </a:rPr>
              <a:pPr eaLnBrk="1" hangingPunct="1"/>
              <a:t>11</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a:lnSpc>
                <a:spcPts val="2300"/>
              </a:lnSpc>
              <a:spcBef>
                <a:spcPts val="300"/>
              </a:spcBef>
              <a:defRPr/>
            </a:pPr>
            <a:r>
              <a:rPr lang="en-US" dirty="0"/>
              <a:t>Formulas and Names of Coordination Compounds</a:t>
            </a:r>
          </a:p>
        </p:txBody>
      </p:sp>
      <p:sp>
        <p:nvSpPr>
          <p:cNvPr id="3" name="Text Placeholder 2"/>
          <p:cNvSpPr>
            <a:spLocks noGrp="1"/>
          </p:cNvSpPr>
          <p:nvPr>
            <p:ph type="body" sz="quarter" idx="12"/>
          </p:nvPr>
        </p:nvSpPr>
        <p:spPr>
          <a:xfrm>
            <a:off x="354013" y="990600"/>
            <a:ext cx="8458200" cy="4267200"/>
          </a:xfrm>
        </p:spPr>
        <p:txBody>
          <a:bodyPr/>
          <a:lstStyle/>
          <a:p>
            <a:pPr>
              <a:defRPr/>
            </a:pPr>
            <a:r>
              <a:rPr lang="en-US" dirty="0" smtClean="0"/>
              <a:t>Coordination </a:t>
            </a:r>
            <a:r>
              <a:rPr lang="en-US" dirty="0" smtClean="0"/>
              <a:t>Compounds Formulas</a:t>
            </a:r>
          </a:p>
          <a:p>
            <a:pPr lvl="2">
              <a:defRPr/>
            </a:pPr>
            <a:r>
              <a:rPr lang="en-US" dirty="0" smtClean="0"/>
              <a:t>Example # 1</a:t>
            </a:r>
          </a:p>
          <a:p>
            <a:pPr marL="0" lvl="1" indent="0" algn="ctr">
              <a:lnSpc>
                <a:spcPts val="2200"/>
              </a:lnSpc>
              <a:spcBef>
                <a:spcPts val="1200"/>
              </a:spcBef>
              <a:spcAft>
                <a:spcPts val="1200"/>
              </a:spcAft>
              <a:buFont typeface="Wingdings" pitchFamily="2" charset="2"/>
              <a:buNone/>
              <a:defRPr/>
            </a:pPr>
            <a:r>
              <a:rPr lang="en-US" dirty="0" smtClean="0">
                <a:solidFill>
                  <a:srgbClr val="FFFF00"/>
                </a:solidFill>
              </a:rPr>
              <a:t>K</a:t>
            </a:r>
            <a:r>
              <a:rPr lang="en-US" baseline="-25000" dirty="0" smtClean="0">
                <a:solidFill>
                  <a:srgbClr val="FFFF00"/>
                </a:solidFill>
              </a:rPr>
              <a:t>2</a:t>
            </a:r>
            <a:r>
              <a:rPr lang="en-US" dirty="0" smtClean="0">
                <a:solidFill>
                  <a:srgbClr val="FFFF00"/>
                </a:solidFill>
              </a:rPr>
              <a:t>[Co(NH</a:t>
            </a:r>
            <a:r>
              <a:rPr lang="en-US" baseline="-25000" dirty="0" smtClean="0">
                <a:solidFill>
                  <a:srgbClr val="FFFF00"/>
                </a:solidFill>
              </a:rPr>
              <a:t>3</a:t>
            </a:r>
            <a:r>
              <a:rPr lang="en-US" dirty="0" smtClean="0">
                <a:solidFill>
                  <a:srgbClr val="FFFF00"/>
                </a:solidFill>
              </a:rPr>
              <a:t>)</a:t>
            </a:r>
            <a:r>
              <a:rPr lang="en-US" baseline="-25000" dirty="0" smtClean="0">
                <a:solidFill>
                  <a:srgbClr val="FFFF00"/>
                </a:solidFill>
              </a:rPr>
              <a:t>2</a:t>
            </a:r>
            <a:r>
              <a:rPr lang="en-US" dirty="0" smtClean="0">
                <a:solidFill>
                  <a:srgbClr val="FFFF00"/>
                </a:solidFill>
              </a:rPr>
              <a:t>Cl</a:t>
            </a:r>
            <a:r>
              <a:rPr lang="en-US" baseline="-25000" dirty="0" smtClean="0">
                <a:solidFill>
                  <a:srgbClr val="FFFF00"/>
                </a:solidFill>
              </a:rPr>
              <a:t>4</a:t>
            </a:r>
            <a:r>
              <a:rPr lang="en-US" dirty="0" smtClean="0">
                <a:solidFill>
                  <a:srgbClr val="FFFF00"/>
                </a:solidFill>
              </a:rPr>
              <a:t>]</a:t>
            </a:r>
          </a:p>
          <a:p>
            <a:pPr marL="914400" lvl="1" indent="-228600">
              <a:lnSpc>
                <a:spcPts val="2300"/>
              </a:lnSpc>
              <a:spcAft>
                <a:spcPts val="300"/>
              </a:spcAft>
              <a:buSzPct val="100000"/>
              <a:buFont typeface="Wingdings" pitchFamily="2" charset="2"/>
              <a:buNone/>
              <a:tabLst>
                <a:tab pos="5257800" algn="l"/>
              </a:tabLst>
              <a:defRPr/>
            </a:pPr>
            <a:r>
              <a:rPr lang="en-US" dirty="0" smtClean="0">
                <a:solidFill>
                  <a:srgbClr val="FFFF00"/>
                </a:solidFill>
              </a:rPr>
              <a:t>Two compound </a:t>
            </a:r>
            <a:r>
              <a:rPr lang="en-US" dirty="0" err="1" smtClean="0">
                <a:solidFill>
                  <a:srgbClr val="FFFF00"/>
                </a:solidFill>
              </a:rPr>
              <a:t>cations</a:t>
            </a:r>
            <a:r>
              <a:rPr lang="en-US" dirty="0" smtClean="0">
                <a:solidFill>
                  <a:srgbClr val="FFFF00"/>
                </a:solidFill>
              </a:rPr>
              <a:t>   (K</a:t>
            </a:r>
            <a:r>
              <a:rPr lang="en-US" baseline="30000" dirty="0" smtClean="0">
                <a:solidFill>
                  <a:srgbClr val="FFFF00"/>
                </a:solidFill>
              </a:rPr>
              <a:t>+</a:t>
            </a:r>
            <a:r>
              <a:rPr lang="en-US" dirty="0" smtClean="0">
                <a:solidFill>
                  <a:srgbClr val="FFFF00"/>
                </a:solidFill>
              </a:rPr>
              <a:t>)	–  Total Charge +2</a:t>
            </a:r>
          </a:p>
          <a:p>
            <a:pPr marL="914400" lvl="1" indent="-228600">
              <a:lnSpc>
                <a:spcPts val="2300"/>
              </a:lnSpc>
              <a:spcAft>
                <a:spcPts val="300"/>
              </a:spcAft>
              <a:buSzPct val="100000"/>
              <a:buFont typeface="Wingdings" pitchFamily="2" charset="2"/>
              <a:buNone/>
              <a:tabLst>
                <a:tab pos="5257800" algn="l"/>
              </a:tabLst>
              <a:defRPr/>
            </a:pPr>
            <a:r>
              <a:rPr lang="en-US" dirty="0" smtClean="0">
                <a:solidFill>
                  <a:srgbClr val="FFFF00"/>
                </a:solidFill>
              </a:rPr>
              <a:t>Ion Central Metal </a:t>
            </a:r>
            <a:r>
              <a:rPr lang="en-US" dirty="0" err="1" smtClean="0">
                <a:solidFill>
                  <a:srgbClr val="FFFF00"/>
                </a:solidFill>
              </a:rPr>
              <a:t>Cation</a:t>
            </a:r>
            <a:r>
              <a:rPr lang="en-US" dirty="0" smtClean="0">
                <a:solidFill>
                  <a:srgbClr val="FFFF00"/>
                </a:solidFill>
              </a:rPr>
              <a:t> (Co</a:t>
            </a:r>
            <a:r>
              <a:rPr lang="en-US" sz="2800" baseline="30000" dirty="0" smtClean="0">
                <a:solidFill>
                  <a:srgbClr val="FFFF00"/>
                </a:solidFill>
              </a:rPr>
              <a:t>2+</a:t>
            </a:r>
            <a:r>
              <a:rPr lang="en-US" dirty="0" smtClean="0">
                <a:solidFill>
                  <a:srgbClr val="FFFF00"/>
                </a:solidFill>
              </a:rPr>
              <a:t>)	–  Total Charge +2</a:t>
            </a:r>
          </a:p>
          <a:p>
            <a:pPr marL="914400" lvl="1" indent="-228600">
              <a:lnSpc>
                <a:spcPts val="2300"/>
              </a:lnSpc>
              <a:spcAft>
                <a:spcPts val="300"/>
              </a:spcAft>
              <a:buSzPct val="100000"/>
              <a:buFont typeface="Wingdings" pitchFamily="2" charset="2"/>
              <a:buNone/>
              <a:tabLst>
                <a:tab pos="5257800" algn="l"/>
              </a:tabLst>
              <a:defRPr/>
            </a:pPr>
            <a:r>
              <a:rPr lang="en-US" dirty="0" smtClean="0">
                <a:solidFill>
                  <a:srgbClr val="FFFF00"/>
                </a:solidFill>
              </a:rPr>
              <a:t>Neutral Ligands (2 NH</a:t>
            </a:r>
            <a:r>
              <a:rPr lang="en-US" baseline="-25000" dirty="0" smtClean="0">
                <a:solidFill>
                  <a:srgbClr val="FFFF00"/>
                </a:solidFill>
              </a:rPr>
              <a:t>3</a:t>
            </a:r>
            <a:r>
              <a:rPr lang="en-US" dirty="0" smtClean="0">
                <a:solidFill>
                  <a:srgbClr val="FFFF00"/>
                </a:solidFill>
              </a:rPr>
              <a:t>)	–  Total Charge  0</a:t>
            </a:r>
          </a:p>
          <a:p>
            <a:pPr marL="914400" lvl="1" indent="-228600">
              <a:lnSpc>
                <a:spcPts val="2300"/>
              </a:lnSpc>
              <a:spcAft>
                <a:spcPts val="300"/>
              </a:spcAft>
              <a:buSzPct val="100000"/>
              <a:buFont typeface="Wingdings" pitchFamily="2" charset="2"/>
              <a:buNone/>
              <a:tabLst>
                <a:tab pos="5257800" algn="l"/>
              </a:tabLst>
              <a:defRPr/>
            </a:pPr>
            <a:r>
              <a:rPr lang="en-US" dirty="0" smtClean="0">
                <a:solidFill>
                  <a:srgbClr val="FFFF00"/>
                </a:solidFill>
              </a:rPr>
              <a:t>Charged Ligands (4 </a:t>
            </a:r>
            <a:r>
              <a:rPr lang="en-US" dirty="0" err="1" smtClean="0">
                <a:solidFill>
                  <a:srgbClr val="FFFF00"/>
                </a:solidFill>
              </a:rPr>
              <a:t>Cl</a:t>
            </a:r>
            <a:r>
              <a:rPr lang="en-US" sz="3200" baseline="30000" dirty="0" smtClean="0">
                <a:solidFill>
                  <a:srgbClr val="FFFF00"/>
                </a:solidFill>
              </a:rPr>
              <a:t>-</a:t>
            </a:r>
            <a:r>
              <a:rPr lang="en-US" dirty="0" smtClean="0">
                <a:solidFill>
                  <a:srgbClr val="FFFF00"/>
                </a:solidFill>
              </a:rPr>
              <a:t>)	–  Total Charge -4</a:t>
            </a:r>
          </a:p>
          <a:p>
            <a:pPr marL="914400" lvl="1" indent="-228600">
              <a:lnSpc>
                <a:spcPts val="2300"/>
              </a:lnSpc>
              <a:spcAft>
                <a:spcPts val="300"/>
              </a:spcAft>
              <a:buSzPct val="100000"/>
              <a:buFont typeface="Wingdings" pitchFamily="2" charset="2"/>
              <a:buNone/>
              <a:tabLst>
                <a:tab pos="5257800" algn="l"/>
              </a:tabLst>
              <a:defRPr/>
            </a:pPr>
            <a:r>
              <a:rPr lang="en-US" dirty="0" smtClean="0">
                <a:solidFill>
                  <a:srgbClr val="FFFF00"/>
                </a:solidFill>
              </a:rPr>
              <a:t>Net Charge on Complex Ion	–   - 2  [Co(NH</a:t>
            </a:r>
            <a:r>
              <a:rPr lang="en-US" baseline="-25000" dirty="0" smtClean="0">
                <a:solidFill>
                  <a:srgbClr val="FFFF00"/>
                </a:solidFill>
              </a:rPr>
              <a:t>3</a:t>
            </a:r>
            <a:r>
              <a:rPr lang="en-US" dirty="0" smtClean="0">
                <a:solidFill>
                  <a:srgbClr val="FFFF00"/>
                </a:solidFill>
              </a:rPr>
              <a:t>)</a:t>
            </a:r>
            <a:r>
              <a:rPr lang="en-US" baseline="-25000" dirty="0" smtClean="0">
                <a:solidFill>
                  <a:srgbClr val="FFFF00"/>
                </a:solidFill>
              </a:rPr>
              <a:t>2</a:t>
            </a:r>
            <a:r>
              <a:rPr lang="en-US" dirty="0" smtClean="0">
                <a:solidFill>
                  <a:srgbClr val="FFFF00"/>
                </a:solidFill>
              </a:rPr>
              <a:t>Cl</a:t>
            </a:r>
            <a:r>
              <a:rPr lang="en-US" baseline="-25000" dirty="0" smtClean="0">
                <a:solidFill>
                  <a:srgbClr val="FFFF00"/>
                </a:solidFill>
              </a:rPr>
              <a:t>4</a:t>
            </a:r>
            <a:r>
              <a:rPr lang="en-US" dirty="0" smtClean="0">
                <a:solidFill>
                  <a:srgbClr val="FFFF00"/>
                </a:solidFill>
              </a:rPr>
              <a:t>]</a:t>
            </a:r>
            <a:r>
              <a:rPr lang="en-US" baseline="30000" dirty="0" smtClean="0">
                <a:solidFill>
                  <a:srgbClr val="FFFF00"/>
                </a:solidFill>
              </a:rPr>
              <a:t>-2</a:t>
            </a:r>
            <a:endParaRPr lang="en-US" sz="2200" dirty="0" smtClean="0">
              <a:solidFill>
                <a:srgbClr val="FFFF00"/>
              </a:solidFill>
            </a:endParaRPr>
          </a:p>
          <a:p>
            <a:pPr marL="914400" lvl="1" indent="-228600">
              <a:lnSpc>
                <a:spcPts val="2300"/>
              </a:lnSpc>
              <a:spcAft>
                <a:spcPts val="300"/>
              </a:spcAft>
              <a:buSzPct val="100000"/>
              <a:buFont typeface="Wingdings" pitchFamily="2" charset="2"/>
              <a:buNone/>
              <a:tabLst>
                <a:tab pos="5257800" algn="l"/>
              </a:tabLst>
              <a:defRPr/>
            </a:pPr>
            <a:r>
              <a:rPr lang="en-US" sz="2200" dirty="0" smtClean="0">
                <a:solidFill>
                  <a:srgbClr val="FFFF00"/>
                </a:solidFill>
              </a:rPr>
              <a:t>Net </a:t>
            </a:r>
            <a:r>
              <a:rPr lang="en-US" sz="2200" dirty="0" err="1" smtClean="0">
                <a:solidFill>
                  <a:srgbClr val="FFFF00"/>
                </a:solidFill>
              </a:rPr>
              <a:t>Cation</a:t>
            </a:r>
            <a:r>
              <a:rPr lang="en-US" sz="2200" dirty="0" smtClean="0">
                <a:solidFill>
                  <a:srgbClr val="FFFF00"/>
                </a:solidFill>
              </a:rPr>
              <a:t> Charge	–   +2 </a:t>
            </a:r>
          </a:p>
          <a:p>
            <a:pPr marL="0" lvl="1" indent="0" algn="ctr">
              <a:lnSpc>
                <a:spcPts val="2300"/>
              </a:lnSpc>
              <a:spcBef>
                <a:spcPts val="2400"/>
              </a:spcBef>
              <a:buSzPct val="100000"/>
              <a:buFont typeface="Wingdings" pitchFamily="2" charset="2"/>
              <a:buNone/>
              <a:defRPr/>
            </a:pPr>
            <a:r>
              <a:rPr lang="en-US" sz="2800" dirty="0" smtClean="0">
                <a:solidFill>
                  <a:srgbClr val="FFFF00"/>
                </a:solidFill>
              </a:rPr>
              <a:t>K</a:t>
            </a:r>
            <a:r>
              <a:rPr lang="en-US" sz="3200" baseline="30000" dirty="0" smtClean="0">
                <a:solidFill>
                  <a:srgbClr val="FFFF00"/>
                </a:solidFill>
              </a:rPr>
              <a:t>+</a:t>
            </a:r>
            <a:r>
              <a:rPr lang="en-US" sz="2800" baseline="-25000" dirty="0" smtClean="0">
                <a:solidFill>
                  <a:srgbClr val="FFFF00"/>
                </a:solidFill>
              </a:rPr>
              <a:t>2</a:t>
            </a:r>
            <a:r>
              <a:rPr lang="en-US" sz="2800" dirty="0" smtClean="0">
                <a:solidFill>
                  <a:srgbClr val="FFFF00"/>
                </a:solidFill>
              </a:rPr>
              <a:t>[Co</a:t>
            </a:r>
            <a:r>
              <a:rPr lang="en-US" sz="2800" baseline="30000" dirty="0" smtClean="0">
                <a:solidFill>
                  <a:srgbClr val="FFFF00"/>
                </a:solidFill>
              </a:rPr>
              <a:t>2+</a:t>
            </a:r>
            <a:r>
              <a:rPr lang="en-US" sz="2800" dirty="0" smtClean="0">
                <a:solidFill>
                  <a:srgbClr val="FFFF00"/>
                </a:solidFill>
              </a:rPr>
              <a:t>(NH</a:t>
            </a:r>
            <a:r>
              <a:rPr lang="en-US" sz="2800" baseline="-25000" dirty="0" smtClean="0">
                <a:solidFill>
                  <a:srgbClr val="FFFF00"/>
                </a:solidFill>
              </a:rPr>
              <a:t>3</a:t>
            </a:r>
            <a:r>
              <a:rPr lang="en-US" sz="2800" dirty="0" smtClean="0">
                <a:solidFill>
                  <a:srgbClr val="FFFF00"/>
                </a:solidFill>
              </a:rPr>
              <a:t>)</a:t>
            </a:r>
            <a:r>
              <a:rPr lang="en-US" sz="2800" baseline="-25000" dirty="0" smtClean="0">
                <a:solidFill>
                  <a:srgbClr val="FFFF00"/>
                </a:solidFill>
              </a:rPr>
              <a:t>2</a:t>
            </a:r>
            <a:r>
              <a:rPr lang="en-US" sz="2800" dirty="0" smtClean="0">
                <a:solidFill>
                  <a:srgbClr val="FFFF00"/>
                </a:solidFill>
              </a:rPr>
              <a:t>Cl</a:t>
            </a:r>
            <a:r>
              <a:rPr lang="en-US" sz="3600" baseline="30000" dirty="0" smtClean="0">
                <a:solidFill>
                  <a:srgbClr val="FFFF00"/>
                </a:solidFill>
              </a:rPr>
              <a:t>-</a:t>
            </a:r>
            <a:r>
              <a:rPr lang="en-US" sz="2800" baseline="-25000" dirty="0" smtClean="0">
                <a:solidFill>
                  <a:srgbClr val="FFFF00"/>
                </a:solidFill>
              </a:rPr>
              <a:t>4</a:t>
            </a:r>
            <a:r>
              <a:rPr lang="en-US" sz="2800" dirty="0" smtClean="0">
                <a:solidFill>
                  <a:srgbClr val="FFFF00"/>
                </a:solidFill>
              </a:rPr>
              <a:t>]</a:t>
            </a:r>
            <a:endParaRPr lang="en-US" sz="2800" dirty="0" smtClean="0"/>
          </a:p>
        </p:txBody>
      </p:sp>
      <p:sp>
        <p:nvSpPr>
          <p:cNvPr id="57348"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F2081FDC-8829-4E3F-9335-E61FB86CD2E9}" type="datetime1">
              <a:rPr lang="en-US" sz="1200" smtClean="0">
                <a:solidFill>
                  <a:srgbClr val="FFFF00"/>
                </a:solidFill>
              </a:rPr>
              <a:t>5/7/2018</a:t>
            </a:fld>
            <a:endParaRPr lang="en-US" sz="1200" smtClean="0">
              <a:solidFill>
                <a:srgbClr val="FFFF00"/>
              </a:solidFill>
            </a:endParaRPr>
          </a:p>
        </p:txBody>
      </p:sp>
      <p:sp>
        <p:nvSpPr>
          <p:cNvPr id="57349"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3B498323-BA8A-4740-85EB-0380C225E0B3}" type="slidenum">
              <a:rPr lang="en-US" sz="1200" smtClean="0">
                <a:solidFill>
                  <a:srgbClr val="FFFF00"/>
                </a:solidFill>
              </a:rPr>
              <a:pPr eaLnBrk="1" hangingPunct="1"/>
              <a:t>12</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nSpc>
                <a:spcPts val="2300"/>
              </a:lnSpc>
              <a:spcBef>
                <a:spcPts val="300"/>
              </a:spcBef>
              <a:defRPr/>
            </a:pPr>
            <a:r>
              <a:rPr lang="en-US" dirty="0"/>
              <a:t>Formulas and Names of Coordination Compounds</a:t>
            </a:r>
          </a:p>
        </p:txBody>
      </p:sp>
      <p:sp>
        <p:nvSpPr>
          <p:cNvPr id="3" name="Text Placeholder 2"/>
          <p:cNvSpPr>
            <a:spLocks noGrp="1"/>
          </p:cNvSpPr>
          <p:nvPr>
            <p:ph type="body" sz="quarter" idx="12"/>
          </p:nvPr>
        </p:nvSpPr>
        <p:spPr>
          <a:xfrm>
            <a:off x="304800" y="990600"/>
            <a:ext cx="8534400" cy="5562600"/>
          </a:xfrm>
        </p:spPr>
        <p:txBody>
          <a:bodyPr/>
          <a:lstStyle/>
          <a:p>
            <a:pPr>
              <a:defRPr/>
            </a:pPr>
            <a:r>
              <a:rPr lang="en-US" dirty="0" smtClean="0"/>
              <a:t>Coordination </a:t>
            </a:r>
            <a:r>
              <a:rPr lang="en-US" dirty="0" smtClean="0"/>
              <a:t>Compounds Formulas</a:t>
            </a:r>
          </a:p>
          <a:p>
            <a:pPr lvl="1">
              <a:defRPr/>
            </a:pPr>
            <a:r>
              <a:rPr lang="en-US" dirty="0" smtClean="0"/>
              <a:t>Example # 2 – Complex Ion and Counter Ion</a:t>
            </a:r>
          </a:p>
          <a:p>
            <a:pPr marL="0" lvl="1" indent="0" algn="ctr">
              <a:spcBef>
                <a:spcPts val="1200"/>
              </a:spcBef>
              <a:spcAft>
                <a:spcPts val="1800"/>
              </a:spcAft>
              <a:buFont typeface="Wingdings" pitchFamily="2" charset="2"/>
              <a:buNone/>
              <a:defRPr/>
            </a:pPr>
            <a:r>
              <a:rPr lang="en-US" dirty="0" smtClean="0">
                <a:solidFill>
                  <a:srgbClr val="FFFF00"/>
                </a:solidFill>
              </a:rPr>
              <a:t>[Co(NH</a:t>
            </a:r>
            <a:r>
              <a:rPr lang="en-US" baseline="-25000" dirty="0" smtClean="0">
                <a:solidFill>
                  <a:srgbClr val="FFFF00"/>
                </a:solidFill>
              </a:rPr>
              <a:t>3</a:t>
            </a:r>
            <a:r>
              <a:rPr lang="en-US" dirty="0" smtClean="0">
                <a:solidFill>
                  <a:srgbClr val="FFFF00"/>
                </a:solidFill>
              </a:rPr>
              <a:t>)</a:t>
            </a:r>
            <a:r>
              <a:rPr lang="en-US" baseline="-25000" dirty="0" smtClean="0">
                <a:solidFill>
                  <a:srgbClr val="FFFF00"/>
                </a:solidFill>
              </a:rPr>
              <a:t>4</a:t>
            </a:r>
            <a:r>
              <a:rPr lang="en-US" dirty="0" smtClean="0">
                <a:solidFill>
                  <a:srgbClr val="FFFF00"/>
                </a:solidFill>
              </a:rPr>
              <a:t>Cl</a:t>
            </a:r>
            <a:r>
              <a:rPr lang="en-US" baseline="-25000" dirty="0" smtClean="0">
                <a:solidFill>
                  <a:srgbClr val="FFFF00"/>
                </a:solidFill>
              </a:rPr>
              <a:t>2</a:t>
            </a:r>
            <a:r>
              <a:rPr lang="en-US" dirty="0" smtClean="0">
                <a:solidFill>
                  <a:srgbClr val="FFFF00"/>
                </a:solidFill>
              </a:rPr>
              <a:t>]</a:t>
            </a:r>
            <a:r>
              <a:rPr lang="en-US" dirty="0" err="1" smtClean="0">
                <a:solidFill>
                  <a:srgbClr val="FFFF00"/>
                </a:solidFill>
              </a:rPr>
              <a:t>Cl</a:t>
            </a:r>
            <a:endParaRPr lang="en-US" dirty="0" smtClean="0">
              <a:solidFill>
                <a:srgbClr val="FFFF00"/>
              </a:solidFill>
            </a:endParaRPr>
          </a:p>
          <a:p>
            <a:pPr marL="804863" lvl="1" indent="-228600">
              <a:buSzPct val="100000"/>
              <a:buFont typeface="Wingdings" pitchFamily="2" charset="2"/>
              <a:buChar char="§"/>
              <a:tabLst>
                <a:tab pos="5715000" algn="l"/>
              </a:tabLst>
              <a:defRPr/>
            </a:pPr>
            <a:endParaRPr lang="en-US" sz="2200" dirty="0" smtClean="0">
              <a:solidFill>
                <a:srgbClr val="FFFF00"/>
              </a:solidFill>
            </a:endParaRPr>
          </a:p>
          <a:p>
            <a:pPr marL="804863" lvl="1" indent="-228600">
              <a:buSzPct val="100000"/>
              <a:buFont typeface="Wingdings" pitchFamily="2" charset="2"/>
              <a:buChar char="§"/>
              <a:tabLst>
                <a:tab pos="5715000" algn="l"/>
              </a:tabLst>
              <a:defRPr/>
            </a:pPr>
            <a:r>
              <a:rPr lang="en-US" sz="2200" dirty="0" smtClean="0">
                <a:solidFill>
                  <a:srgbClr val="FFFF00"/>
                </a:solidFill>
              </a:rPr>
              <a:t>Counter </a:t>
            </a:r>
            <a:r>
              <a:rPr lang="en-US" sz="2200" dirty="0" smtClean="0">
                <a:solidFill>
                  <a:srgbClr val="FFFF00"/>
                </a:solidFill>
              </a:rPr>
              <a:t>Ion (Cl</a:t>
            </a:r>
            <a:r>
              <a:rPr lang="en-US" sz="2200" baseline="30000" dirty="0" smtClean="0">
                <a:solidFill>
                  <a:srgbClr val="FFFF00"/>
                </a:solidFill>
              </a:rPr>
              <a:t>-</a:t>
            </a:r>
            <a:r>
              <a:rPr lang="en-US" sz="2200" dirty="0" smtClean="0">
                <a:solidFill>
                  <a:srgbClr val="FFFF00"/>
                </a:solidFill>
              </a:rPr>
              <a:t>) (not part of complex ion) – Total charge -1</a:t>
            </a:r>
            <a:endParaRPr lang="en-US" sz="2200" baseline="30000" dirty="0" smtClean="0">
              <a:solidFill>
                <a:srgbClr val="FFFF00"/>
              </a:solidFill>
            </a:endParaRPr>
          </a:p>
          <a:p>
            <a:pPr marL="804863" lvl="1" indent="-228600">
              <a:buSzPct val="100000"/>
              <a:buFont typeface="Wingdings" pitchFamily="2" charset="2"/>
              <a:buChar char="§"/>
              <a:tabLst>
                <a:tab pos="5715000" algn="l"/>
              </a:tabLst>
              <a:defRPr/>
            </a:pPr>
            <a:r>
              <a:rPr lang="en-US" sz="2200" dirty="0" smtClean="0">
                <a:solidFill>
                  <a:srgbClr val="FFFF00"/>
                </a:solidFill>
              </a:rPr>
              <a:t>Complex Ion - Neutral </a:t>
            </a:r>
            <a:r>
              <a:rPr lang="en-US" sz="2200" dirty="0" err="1" smtClean="0">
                <a:solidFill>
                  <a:srgbClr val="FFFF00"/>
                </a:solidFill>
              </a:rPr>
              <a:t>Ligands</a:t>
            </a:r>
            <a:r>
              <a:rPr lang="en-US" sz="2200" dirty="0" smtClean="0">
                <a:solidFill>
                  <a:srgbClr val="FFFF00"/>
                </a:solidFill>
              </a:rPr>
              <a:t> (4 NH</a:t>
            </a:r>
            <a:r>
              <a:rPr lang="en-US" sz="2200" baseline="-25000" dirty="0" smtClean="0">
                <a:solidFill>
                  <a:srgbClr val="FFFF00"/>
                </a:solidFill>
              </a:rPr>
              <a:t>3</a:t>
            </a:r>
            <a:r>
              <a:rPr lang="en-US" sz="2200" dirty="0" smtClean="0">
                <a:solidFill>
                  <a:srgbClr val="FFFF00"/>
                </a:solidFill>
              </a:rPr>
              <a:t>)  – Total Charge 0</a:t>
            </a:r>
            <a:endParaRPr lang="en-US" sz="2200" baseline="-25000" dirty="0" smtClean="0">
              <a:solidFill>
                <a:srgbClr val="FFFF00"/>
              </a:solidFill>
            </a:endParaRPr>
          </a:p>
          <a:p>
            <a:pPr marL="804863" lvl="1" indent="-228600">
              <a:buSzPct val="100000"/>
              <a:buFont typeface="Wingdings" pitchFamily="2" charset="2"/>
              <a:buChar char="§"/>
              <a:tabLst>
                <a:tab pos="5715000" algn="l"/>
              </a:tabLst>
              <a:defRPr/>
            </a:pPr>
            <a:r>
              <a:rPr lang="en-US" sz="2200" dirty="0" smtClean="0">
                <a:solidFill>
                  <a:srgbClr val="FFFF00"/>
                </a:solidFill>
              </a:rPr>
              <a:t>Complex Ion - Anion </a:t>
            </a:r>
            <a:r>
              <a:rPr lang="en-US" sz="2200" dirty="0" err="1" smtClean="0">
                <a:solidFill>
                  <a:srgbClr val="FFFF00"/>
                </a:solidFill>
              </a:rPr>
              <a:t>Ligands</a:t>
            </a:r>
            <a:r>
              <a:rPr lang="en-US" sz="2200" dirty="0" smtClean="0">
                <a:solidFill>
                  <a:srgbClr val="FFFF00"/>
                </a:solidFill>
              </a:rPr>
              <a:t> (2 Cl</a:t>
            </a:r>
            <a:r>
              <a:rPr lang="en-US" sz="2200" baseline="30000" dirty="0" smtClean="0">
                <a:solidFill>
                  <a:srgbClr val="FFFF00"/>
                </a:solidFill>
              </a:rPr>
              <a:t>-</a:t>
            </a:r>
            <a:r>
              <a:rPr lang="en-US" sz="2200" dirty="0" smtClean="0">
                <a:solidFill>
                  <a:srgbClr val="FFFF00"/>
                </a:solidFill>
              </a:rPr>
              <a:t>)      – Total Charge -2</a:t>
            </a:r>
          </a:p>
          <a:p>
            <a:pPr marL="804863" lvl="1" indent="-228600">
              <a:buSzPct val="100000"/>
              <a:buFont typeface="Wingdings" pitchFamily="2" charset="2"/>
              <a:buChar char="§"/>
              <a:tabLst>
                <a:tab pos="5715000" algn="l"/>
              </a:tabLst>
              <a:defRPr/>
            </a:pPr>
            <a:r>
              <a:rPr lang="en-US" sz="2200" dirty="0" smtClean="0">
                <a:solidFill>
                  <a:srgbClr val="FFFF00"/>
                </a:solidFill>
              </a:rPr>
              <a:t>Complex Ion - [Co(NH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4</a:t>
            </a:r>
            <a:r>
              <a:rPr lang="en-US" sz="2200" dirty="0" smtClean="0">
                <a:solidFill>
                  <a:srgbClr val="FFFF00"/>
                </a:solidFill>
              </a:rPr>
              <a:t>Cl</a:t>
            </a:r>
            <a:r>
              <a:rPr lang="en-US" sz="2200" baseline="-25000" dirty="0" smtClean="0">
                <a:solidFill>
                  <a:srgbClr val="FFFF00"/>
                </a:solidFill>
              </a:rPr>
              <a:t>2</a:t>
            </a:r>
            <a:r>
              <a:rPr lang="en-US" sz="2200" dirty="0" smtClean="0">
                <a:solidFill>
                  <a:srgbClr val="FFFF00"/>
                </a:solidFill>
              </a:rPr>
              <a:t>]</a:t>
            </a:r>
            <a:r>
              <a:rPr lang="en-US" sz="2200" baseline="30000" dirty="0" smtClean="0">
                <a:solidFill>
                  <a:srgbClr val="FFFF00"/>
                </a:solidFill>
              </a:rPr>
              <a:t>+</a:t>
            </a:r>
            <a:r>
              <a:rPr lang="en-US" sz="2200" dirty="0" smtClean="0">
                <a:solidFill>
                  <a:srgbClr val="FFFF00"/>
                </a:solidFill>
              </a:rPr>
              <a:t>	– Total Charge +1</a:t>
            </a:r>
          </a:p>
          <a:p>
            <a:pPr marL="804863" lvl="1" indent="-228600">
              <a:buSzPct val="100000"/>
              <a:buFont typeface="Wingdings" pitchFamily="2" charset="2"/>
              <a:buChar char="§"/>
              <a:tabLst>
                <a:tab pos="5715000" algn="l"/>
              </a:tabLst>
              <a:defRPr/>
            </a:pPr>
            <a:r>
              <a:rPr lang="en-US" sz="2200" dirty="0" smtClean="0">
                <a:solidFill>
                  <a:srgbClr val="FFFF00"/>
                </a:solidFill>
              </a:rPr>
              <a:t>Complex Ion - Central Metal Atom (Co) – Total Charge +3</a:t>
            </a:r>
          </a:p>
          <a:p>
            <a:pPr marL="0" lvl="1" indent="0" algn="ctr">
              <a:spcBef>
                <a:spcPts val="1800"/>
              </a:spcBef>
              <a:buSzPct val="100000"/>
              <a:buFont typeface="Wingdings" pitchFamily="2" charset="2"/>
              <a:buNone/>
              <a:defRPr/>
            </a:pPr>
            <a:r>
              <a:rPr lang="en-US" dirty="0" smtClean="0">
                <a:solidFill>
                  <a:srgbClr val="FFFF00"/>
                </a:solidFill>
              </a:rPr>
              <a:t>[Co</a:t>
            </a:r>
            <a:r>
              <a:rPr lang="en-US" baseline="30000" dirty="0" smtClean="0">
                <a:solidFill>
                  <a:srgbClr val="FFFF00"/>
                </a:solidFill>
              </a:rPr>
              <a:t>3+</a:t>
            </a:r>
            <a:r>
              <a:rPr lang="en-US" dirty="0" smtClean="0">
                <a:solidFill>
                  <a:srgbClr val="FFFF00"/>
                </a:solidFill>
              </a:rPr>
              <a:t>(NH</a:t>
            </a:r>
            <a:r>
              <a:rPr lang="en-US" baseline="-25000" dirty="0" smtClean="0">
                <a:solidFill>
                  <a:srgbClr val="FFFF00"/>
                </a:solidFill>
              </a:rPr>
              <a:t>3</a:t>
            </a:r>
            <a:r>
              <a:rPr lang="en-US" dirty="0" smtClean="0">
                <a:solidFill>
                  <a:srgbClr val="FFFF00"/>
                </a:solidFill>
              </a:rPr>
              <a:t>)</a:t>
            </a:r>
            <a:r>
              <a:rPr lang="en-US" baseline="-25000" dirty="0" smtClean="0">
                <a:solidFill>
                  <a:srgbClr val="FFFF00"/>
                </a:solidFill>
              </a:rPr>
              <a:t>4</a:t>
            </a:r>
            <a:r>
              <a:rPr lang="en-US" dirty="0" smtClean="0">
                <a:solidFill>
                  <a:srgbClr val="FFFF00"/>
                </a:solidFill>
              </a:rPr>
              <a:t>Cl</a:t>
            </a:r>
            <a:r>
              <a:rPr lang="en-US" baseline="30000" dirty="0" smtClean="0">
                <a:solidFill>
                  <a:srgbClr val="FFFF00"/>
                </a:solidFill>
              </a:rPr>
              <a:t>-</a:t>
            </a:r>
            <a:r>
              <a:rPr lang="en-US" baseline="-25000" dirty="0" smtClean="0">
                <a:solidFill>
                  <a:srgbClr val="FFFF00"/>
                </a:solidFill>
              </a:rPr>
              <a:t>2</a:t>
            </a:r>
            <a:r>
              <a:rPr lang="en-US" dirty="0" smtClean="0">
                <a:solidFill>
                  <a:srgbClr val="FFFF00"/>
                </a:solidFill>
              </a:rPr>
              <a:t>]</a:t>
            </a:r>
            <a:r>
              <a:rPr lang="en-US" baseline="30000" dirty="0" smtClean="0">
                <a:solidFill>
                  <a:srgbClr val="FFFF00"/>
                </a:solidFill>
              </a:rPr>
              <a:t>+</a:t>
            </a:r>
            <a:r>
              <a:rPr lang="en-US" dirty="0" smtClean="0">
                <a:solidFill>
                  <a:srgbClr val="FFFF00"/>
                </a:solidFill>
              </a:rPr>
              <a:t>Cl</a:t>
            </a:r>
            <a:r>
              <a:rPr lang="en-US" baseline="30000" dirty="0" smtClean="0">
                <a:solidFill>
                  <a:srgbClr val="FFFF00"/>
                </a:solidFill>
              </a:rPr>
              <a:t>-</a:t>
            </a:r>
            <a:endParaRPr lang="en-US" dirty="0" smtClean="0">
              <a:solidFill>
                <a:srgbClr val="FFFF00"/>
              </a:solidFill>
            </a:endParaRPr>
          </a:p>
          <a:p>
            <a:pPr marL="1143000" lvl="1" indent="-228600">
              <a:buSzPct val="100000"/>
              <a:buFont typeface="Wingdings" pitchFamily="2" charset="2"/>
              <a:buChar char="§"/>
              <a:defRPr/>
            </a:pPr>
            <a:endParaRPr lang="en-US" dirty="0" smtClean="0">
              <a:solidFill>
                <a:srgbClr val="FFFF00"/>
              </a:solidFill>
            </a:endParaRPr>
          </a:p>
          <a:p>
            <a:pPr marL="914400" lvl="1" indent="0">
              <a:buFont typeface="Wingdings" pitchFamily="2" charset="2"/>
              <a:buNone/>
              <a:defRPr/>
            </a:pPr>
            <a:endParaRPr lang="en-US" dirty="0">
              <a:solidFill>
                <a:srgbClr val="FFFF00"/>
              </a:solidFill>
            </a:endParaRPr>
          </a:p>
        </p:txBody>
      </p:sp>
      <p:sp>
        <p:nvSpPr>
          <p:cNvPr id="5837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4CDD3312-D225-4498-9727-18821195834E}" type="datetime1">
              <a:rPr lang="en-US" sz="1200" smtClean="0">
                <a:solidFill>
                  <a:srgbClr val="FFFF00"/>
                </a:solidFill>
              </a:rPr>
              <a:t>5/7/2018</a:t>
            </a:fld>
            <a:endParaRPr lang="en-US" sz="1200" smtClean="0">
              <a:solidFill>
                <a:srgbClr val="FFFF00"/>
              </a:solidFill>
            </a:endParaRPr>
          </a:p>
        </p:txBody>
      </p:sp>
      <p:sp>
        <p:nvSpPr>
          <p:cNvPr id="5837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53549F2-4751-4B92-92E1-8C0DD0DE6887}" type="slidenum">
              <a:rPr lang="en-US" sz="1200" smtClean="0">
                <a:solidFill>
                  <a:srgbClr val="FFFF00"/>
                </a:solidFill>
              </a:rPr>
              <a:pPr eaLnBrk="1" hangingPunct="1"/>
              <a:t>13</a:t>
            </a:fld>
            <a:endParaRPr lang="en-US" sz="1200" smtClean="0">
              <a:solidFill>
                <a:srgbClr val="FFFF00"/>
              </a:solidFill>
            </a:endParaRPr>
          </a:p>
        </p:txBody>
      </p:sp>
      <p:cxnSp>
        <p:nvCxnSpPr>
          <p:cNvPr id="58374" name="Straight Arrow Connector 6"/>
          <p:cNvCxnSpPr>
            <a:cxnSpLocks noChangeShapeType="1"/>
          </p:cNvCxnSpPr>
          <p:nvPr/>
        </p:nvCxnSpPr>
        <p:spPr bwMode="auto">
          <a:xfrm flipV="1">
            <a:off x="3099955" y="2435947"/>
            <a:ext cx="2310245" cy="688253"/>
          </a:xfrm>
          <a:prstGeom prst="straightConnector1">
            <a:avLst/>
          </a:prstGeom>
          <a:noFill/>
          <a:ln w="19050" algn="ctr">
            <a:solidFill>
              <a:srgbClr val="FFFF00"/>
            </a:solidFill>
            <a:round/>
            <a:headEnd/>
            <a:tailEnd type="arrow" w="med" len="med"/>
          </a:ln>
          <a:extLst>
            <a:ext uri="{909E8E84-426E-40DD-AFC4-6F175D3DCCD1}">
              <a14:hiddenFill xmlns:a14="http://schemas.microsoft.com/office/drawing/2010/main">
                <a:noFill/>
              </a14:hiddenFill>
            </a:ext>
          </a:extLst>
        </p:spPr>
      </p:cxnSp>
      <p:sp>
        <p:nvSpPr>
          <p:cNvPr id="58375" name="Oval 7"/>
          <p:cNvSpPr>
            <a:spLocks noChangeArrowheads="1"/>
          </p:cNvSpPr>
          <p:nvPr/>
        </p:nvSpPr>
        <p:spPr bwMode="auto">
          <a:xfrm>
            <a:off x="5334000" y="1981200"/>
            <a:ext cx="304800" cy="457200"/>
          </a:xfrm>
          <a:prstGeom prst="ellipse">
            <a:avLst/>
          </a:prstGeom>
          <a:noFill/>
          <a:ln w="19050"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en-US" sz="2700">
              <a:latin typeface="Tahom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nSpc>
                <a:spcPts val="2300"/>
              </a:lnSpc>
              <a:spcBef>
                <a:spcPts val="300"/>
              </a:spcBef>
              <a:defRPr/>
            </a:pPr>
            <a:r>
              <a:rPr lang="en-US" dirty="0"/>
              <a:t>Formulas and Names of Coordination Compounds</a:t>
            </a:r>
          </a:p>
        </p:txBody>
      </p:sp>
      <p:sp>
        <p:nvSpPr>
          <p:cNvPr id="3" name="Text Placeholder 2"/>
          <p:cNvSpPr>
            <a:spLocks noGrp="1"/>
          </p:cNvSpPr>
          <p:nvPr>
            <p:ph type="body" sz="quarter" idx="12"/>
          </p:nvPr>
        </p:nvSpPr>
        <p:spPr>
          <a:xfrm>
            <a:off x="457200" y="990600"/>
            <a:ext cx="8382000" cy="5562600"/>
          </a:xfrm>
        </p:spPr>
        <p:txBody>
          <a:bodyPr/>
          <a:lstStyle/>
          <a:p>
            <a:pPr>
              <a:defRPr/>
            </a:pPr>
            <a:r>
              <a:rPr lang="en-US" dirty="0" smtClean="0"/>
              <a:t>Example </a:t>
            </a:r>
            <a:r>
              <a:rPr lang="en-US" dirty="0" smtClean="0"/>
              <a:t>#3 – Complex Cation and Complex Anion</a:t>
            </a:r>
          </a:p>
          <a:p>
            <a:pPr marL="0" lvl="1" indent="0" algn="ctr">
              <a:spcBef>
                <a:spcPts val="1200"/>
              </a:spcBef>
              <a:spcAft>
                <a:spcPts val="1200"/>
              </a:spcAft>
              <a:buFont typeface="Wingdings" pitchFamily="2" charset="2"/>
              <a:buNone/>
              <a:defRPr/>
            </a:pPr>
            <a:r>
              <a:rPr lang="en-US" dirty="0" smtClean="0">
                <a:solidFill>
                  <a:srgbClr val="FFFF00"/>
                </a:solidFill>
              </a:rPr>
              <a:t>[Co(NH</a:t>
            </a:r>
            <a:r>
              <a:rPr lang="en-US" baseline="-25000" dirty="0" smtClean="0">
                <a:solidFill>
                  <a:srgbClr val="FFFF00"/>
                </a:solidFill>
              </a:rPr>
              <a:t>3</a:t>
            </a:r>
            <a:r>
              <a:rPr lang="en-US" dirty="0" smtClean="0">
                <a:solidFill>
                  <a:srgbClr val="FFFF00"/>
                </a:solidFill>
              </a:rPr>
              <a:t>)</a:t>
            </a:r>
            <a:r>
              <a:rPr lang="en-US" baseline="-25000" dirty="0" smtClean="0">
                <a:solidFill>
                  <a:srgbClr val="FFFF00"/>
                </a:solidFill>
              </a:rPr>
              <a:t>5</a:t>
            </a:r>
            <a:r>
              <a:rPr lang="en-US" dirty="0" smtClean="0">
                <a:solidFill>
                  <a:srgbClr val="FFFF00"/>
                </a:solidFill>
              </a:rPr>
              <a:t>Br]</a:t>
            </a:r>
            <a:r>
              <a:rPr lang="en-US" baseline="-25000" dirty="0" smtClean="0">
                <a:solidFill>
                  <a:srgbClr val="FFFF00"/>
                </a:solidFill>
              </a:rPr>
              <a:t>2</a:t>
            </a:r>
            <a:r>
              <a:rPr lang="en-US" dirty="0" smtClean="0">
                <a:solidFill>
                  <a:srgbClr val="FFFF00"/>
                </a:solidFill>
              </a:rPr>
              <a:t>[Fe(CN)</a:t>
            </a:r>
            <a:r>
              <a:rPr lang="en-US" baseline="-25000" dirty="0" smtClean="0">
                <a:solidFill>
                  <a:srgbClr val="FFFF00"/>
                </a:solidFill>
              </a:rPr>
              <a:t>6</a:t>
            </a:r>
            <a:r>
              <a:rPr lang="en-US" dirty="0" smtClean="0">
                <a:solidFill>
                  <a:srgbClr val="FFFF00"/>
                </a:solidFill>
              </a:rPr>
              <a:t>]</a:t>
            </a:r>
          </a:p>
          <a:p>
            <a:pPr marL="396875" indent="-231775">
              <a:buSzPct val="100000"/>
              <a:buFont typeface="Wingdings" pitchFamily="2" charset="2"/>
              <a:buChar char="§"/>
              <a:tabLst>
                <a:tab pos="5834063" algn="l"/>
              </a:tabLst>
              <a:defRPr/>
            </a:pPr>
            <a:r>
              <a:rPr lang="en-US" sz="2200" dirty="0" smtClean="0">
                <a:solidFill>
                  <a:srgbClr val="FFFF00"/>
                </a:solidFill>
              </a:rPr>
              <a:t>Complex </a:t>
            </a:r>
            <a:r>
              <a:rPr lang="en-US" sz="2200" dirty="0" err="1" smtClean="0">
                <a:solidFill>
                  <a:srgbClr val="FFFF00"/>
                </a:solidFill>
              </a:rPr>
              <a:t>Cation</a:t>
            </a:r>
            <a:r>
              <a:rPr lang="en-US" sz="2200" dirty="0" smtClean="0">
                <a:solidFill>
                  <a:srgbClr val="FFFF00"/>
                </a:solidFill>
              </a:rPr>
              <a:t> - [Co(NH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5</a:t>
            </a:r>
            <a:r>
              <a:rPr lang="en-US" sz="2200" dirty="0" smtClean="0">
                <a:solidFill>
                  <a:srgbClr val="FFFF00"/>
                </a:solidFill>
              </a:rPr>
              <a:t>Br]</a:t>
            </a:r>
            <a:r>
              <a:rPr lang="en-US" sz="2200" baseline="30000" dirty="0" smtClean="0">
                <a:solidFill>
                  <a:srgbClr val="FFFF00"/>
                </a:solidFill>
              </a:rPr>
              <a:t>2+</a:t>
            </a:r>
          </a:p>
          <a:p>
            <a:pPr marL="396875" indent="-231775">
              <a:buSzPct val="100000"/>
              <a:buFont typeface="Wingdings" pitchFamily="2" charset="2"/>
              <a:buChar char="§"/>
              <a:tabLst>
                <a:tab pos="5834063" algn="l"/>
              </a:tabLst>
              <a:defRPr/>
            </a:pPr>
            <a:r>
              <a:rPr lang="en-US" sz="2200" dirty="0" smtClean="0">
                <a:solidFill>
                  <a:srgbClr val="FFFF00"/>
                </a:solidFill>
              </a:rPr>
              <a:t>Complex </a:t>
            </a:r>
            <a:r>
              <a:rPr lang="en-US" sz="2200" dirty="0" err="1" smtClean="0">
                <a:solidFill>
                  <a:srgbClr val="FFFF00"/>
                </a:solidFill>
              </a:rPr>
              <a:t>Cation</a:t>
            </a:r>
            <a:r>
              <a:rPr lang="en-US" sz="2200" dirty="0" smtClean="0">
                <a:solidFill>
                  <a:srgbClr val="FFFF00"/>
                </a:solidFill>
              </a:rPr>
              <a:t> Central Atom (Co</a:t>
            </a:r>
            <a:r>
              <a:rPr lang="en-US" sz="2200" baseline="30000" dirty="0" smtClean="0">
                <a:solidFill>
                  <a:srgbClr val="FFFF00"/>
                </a:solidFill>
              </a:rPr>
              <a:t>+3</a:t>
            </a:r>
            <a:r>
              <a:rPr lang="en-US" sz="2200" dirty="0" smtClean="0">
                <a:solidFill>
                  <a:srgbClr val="FFFF00"/>
                </a:solidFill>
              </a:rPr>
              <a:t>)	– Total charge +3</a:t>
            </a:r>
            <a:endParaRPr lang="en-US" sz="2200" baseline="30000" dirty="0" smtClean="0">
              <a:solidFill>
                <a:srgbClr val="FFFF00"/>
              </a:solidFill>
            </a:endParaRPr>
          </a:p>
          <a:p>
            <a:pPr marL="396875" indent="-231775">
              <a:buSzPct val="100000"/>
              <a:buFont typeface="Wingdings" pitchFamily="2" charset="2"/>
              <a:buChar char="§"/>
              <a:tabLst>
                <a:tab pos="5834063" algn="l"/>
              </a:tabLst>
              <a:defRPr/>
            </a:pPr>
            <a:r>
              <a:rPr lang="en-US" sz="2200" dirty="0" smtClean="0">
                <a:solidFill>
                  <a:srgbClr val="FFFF00"/>
                </a:solidFill>
              </a:rPr>
              <a:t>Complex </a:t>
            </a:r>
            <a:r>
              <a:rPr lang="en-US" sz="2200" dirty="0" err="1" smtClean="0">
                <a:solidFill>
                  <a:srgbClr val="FFFF00"/>
                </a:solidFill>
              </a:rPr>
              <a:t>Cation</a:t>
            </a:r>
            <a:r>
              <a:rPr lang="en-US" sz="2200" dirty="0" smtClean="0">
                <a:solidFill>
                  <a:srgbClr val="FFFF00"/>
                </a:solidFill>
              </a:rPr>
              <a:t> Neutral Ligands (5 NH</a:t>
            </a:r>
            <a:r>
              <a:rPr lang="en-US" sz="2200" baseline="-25000" dirty="0" smtClean="0">
                <a:solidFill>
                  <a:srgbClr val="FFFF00"/>
                </a:solidFill>
              </a:rPr>
              <a:t>3</a:t>
            </a:r>
            <a:r>
              <a:rPr lang="en-US" sz="2200" dirty="0" smtClean="0">
                <a:solidFill>
                  <a:srgbClr val="FFFF00"/>
                </a:solidFill>
              </a:rPr>
              <a:t>)	– Total Charge  0</a:t>
            </a:r>
            <a:endParaRPr lang="en-US" sz="2200" baseline="-25000" dirty="0" smtClean="0">
              <a:solidFill>
                <a:srgbClr val="FFFF00"/>
              </a:solidFill>
            </a:endParaRPr>
          </a:p>
          <a:p>
            <a:pPr marL="396875" indent="-231775">
              <a:buSzPct val="100000"/>
              <a:buFont typeface="Wingdings" pitchFamily="2" charset="2"/>
              <a:buChar char="§"/>
              <a:tabLst>
                <a:tab pos="5834063" algn="l"/>
              </a:tabLst>
              <a:defRPr/>
            </a:pPr>
            <a:r>
              <a:rPr lang="en-US" sz="2200" dirty="0" smtClean="0">
                <a:solidFill>
                  <a:srgbClr val="FFFF00"/>
                </a:solidFill>
              </a:rPr>
              <a:t>Complex </a:t>
            </a:r>
            <a:r>
              <a:rPr lang="en-US" sz="2200" dirty="0" err="1" smtClean="0">
                <a:solidFill>
                  <a:srgbClr val="FFFF00"/>
                </a:solidFill>
              </a:rPr>
              <a:t>Cation</a:t>
            </a:r>
            <a:r>
              <a:rPr lang="en-US" sz="2200" dirty="0" smtClean="0">
                <a:solidFill>
                  <a:srgbClr val="FFFF00"/>
                </a:solidFill>
              </a:rPr>
              <a:t> Anionic Ligand (Br</a:t>
            </a:r>
            <a:r>
              <a:rPr lang="en-US" sz="2200" baseline="30000" dirty="0" smtClean="0">
                <a:solidFill>
                  <a:srgbClr val="FFFF00"/>
                </a:solidFill>
              </a:rPr>
              <a:t>-</a:t>
            </a:r>
            <a:r>
              <a:rPr lang="en-US" sz="2200" dirty="0" smtClean="0">
                <a:solidFill>
                  <a:srgbClr val="FFFF00"/>
                </a:solidFill>
              </a:rPr>
              <a:t>)</a:t>
            </a:r>
            <a:r>
              <a:rPr lang="en-US" sz="2200" baseline="30000" dirty="0" smtClean="0">
                <a:solidFill>
                  <a:srgbClr val="FFFF00"/>
                </a:solidFill>
              </a:rPr>
              <a:t> </a:t>
            </a:r>
            <a:r>
              <a:rPr lang="en-US" sz="2200" dirty="0" smtClean="0">
                <a:solidFill>
                  <a:srgbClr val="FFFF00"/>
                </a:solidFill>
              </a:rPr>
              <a:t>	– Total Charge -1</a:t>
            </a:r>
            <a:endParaRPr lang="en-US" sz="2200" baseline="30000" dirty="0" smtClean="0">
              <a:solidFill>
                <a:srgbClr val="FFFF00"/>
              </a:solidFill>
            </a:endParaRPr>
          </a:p>
          <a:p>
            <a:pPr marL="396875" indent="-231775">
              <a:buSzPct val="100000"/>
              <a:buFont typeface="Wingdings" pitchFamily="2" charset="2"/>
              <a:buChar char="§"/>
              <a:tabLst>
                <a:tab pos="5834063" algn="l"/>
              </a:tabLst>
              <a:defRPr/>
            </a:pPr>
            <a:r>
              <a:rPr lang="en-US" sz="2200" dirty="0" smtClean="0">
                <a:solidFill>
                  <a:srgbClr val="FFFF00"/>
                </a:solidFill>
              </a:rPr>
              <a:t>Complex Anion  ([Fe(CN)</a:t>
            </a:r>
            <a:r>
              <a:rPr lang="en-US" sz="2200" baseline="-25000" dirty="0" smtClean="0">
                <a:solidFill>
                  <a:srgbClr val="FFFF00"/>
                </a:solidFill>
              </a:rPr>
              <a:t>6</a:t>
            </a:r>
            <a:r>
              <a:rPr lang="en-US" sz="2200" dirty="0" smtClean="0">
                <a:solidFill>
                  <a:srgbClr val="FFFF00"/>
                </a:solidFill>
              </a:rPr>
              <a:t>]</a:t>
            </a:r>
            <a:r>
              <a:rPr lang="en-US" sz="2200" baseline="30000" dirty="0" smtClean="0">
                <a:solidFill>
                  <a:srgbClr val="FFFF00"/>
                </a:solidFill>
              </a:rPr>
              <a:t>4-</a:t>
            </a:r>
            <a:r>
              <a:rPr lang="en-US" sz="2200" dirty="0" smtClean="0">
                <a:solidFill>
                  <a:srgbClr val="FFFF00"/>
                </a:solidFill>
              </a:rPr>
              <a:t>)</a:t>
            </a:r>
            <a:r>
              <a:rPr lang="en-US" sz="2200" baseline="30000" dirty="0" smtClean="0">
                <a:solidFill>
                  <a:srgbClr val="FFFF00"/>
                </a:solidFill>
              </a:rPr>
              <a:t>	</a:t>
            </a:r>
            <a:r>
              <a:rPr lang="en-US" sz="2200" dirty="0" smtClean="0">
                <a:solidFill>
                  <a:srgbClr val="FFFF00"/>
                </a:solidFill>
              </a:rPr>
              <a:t>– Total Charge -4 </a:t>
            </a:r>
            <a:endParaRPr lang="en-US" sz="2200" baseline="30000" dirty="0" smtClean="0">
              <a:solidFill>
                <a:srgbClr val="FFFF00"/>
              </a:solidFill>
            </a:endParaRPr>
          </a:p>
          <a:p>
            <a:pPr marL="396875" indent="-231775">
              <a:buSzPct val="100000"/>
              <a:buFont typeface="Wingdings" pitchFamily="2" charset="2"/>
              <a:buChar char="§"/>
              <a:tabLst>
                <a:tab pos="5834063" algn="l"/>
              </a:tabLst>
              <a:defRPr/>
            </a:pPr>
            <a:r>
              <a:rPr lang="en-US" sz="2200" dirty="0" smtClean="0">
                <a:solidFill>
                  <a:srgbClr val="FFFF00"/>
                </a:solidFill>
              </a:rPr>
              <a:t>Complex Anion Central </a:t>
            </a:r>
            <a:r>
              <a:rPr lang="en-US" sz="2200" dirty="0" err="1" smtClean="0">
                <a:solidFill>
                  <a:srgbClr val="FFFF00"/>
                </a:solidFill>
              </a:rPr>
              <a:t>Cation</a:t>
            </a:r>
            <a:r>
              <a:rPr lang="en-US" sz="2200" dirty="0" smtClean="0">
                <a:solidFill>
                  <a:srgbClr val="FFFF00"/>
                </a:solidFill>
              </a:rPr>
              <a:t> (Fe</a:t>
            </a:r>
            <a:r>
              <a:rPr lang="en-US" sz="2200" baseline="30000" dirty="0" smtClean="0">
                <a:solidFill>
                  <a:srgbClr val="FFFF00"/>
                </a:solidFill>
              </a:rPr>
              <a:t>2+</a:t>
            </a:r>
            <a:r>
              <a:rPr lang="en-US" sz="2200" dirty="0" smtClean="0">
                <a:solidFill>
                  <a:srgbClr val="FFFF00"/>
                </a:solidFill>
              </a:rPr>
              <a:t>)</a:t>
            </a:r>
            <a:r>
              <a:rPr lang="en-US" sz="2200" baseline="30000" dirty="0" smtClean="0">
                <a:solidFill>
                  <a:srgbClr val="FFFF00"/>
                </a:solidFill>
              </a:rPr>
              <a:t>	</a:t>
            </a:r>
            <a:r>
              <a:rPr lang="en-US" sz="2200" dirty="0" smtClean="0">
                <a:solidFill>
                  <a:srgbClr val="FFFF00"/>
                </a:solidFill>
              </a:rPr>
              <a:t>– Total Charge +2</a:t>
            </a:r>
          </a:p>
          <a:p>
            <a:pPr marL="396875" indent="-231775">
              <a:buSzPct val="100000"/>
              <a:buFont typeface="Wingdings" pitchFamily="2" charset="2"/>
              <a:buChar char="§"/>
              <a:tabLst>
                <a:tab pos="5834063" algn="l"/>
              </a:tabLst>
              <a:defRPr/>
            </a:pPr>
            <a:r>
              <a:rPr lang="en-US" sz="2200" dirty="0" smtClean="0">
                <a:solidFill>
                  <a:srgbClr val="FFFF00"/>
                </a:solidFill>
              </a:rPr>
              <a:t>Complex Anion Ligand (6 CN</a:t>
            </a:r>
            <a:r>
              <a:rPr lang="en-US" baseline="30000" dirty="0" smtClean="0">
                <a:solidFill>
                  <a:srgbClr val="FFFF00"/>
                </a:solidFill>
              </a:rPr>
              <a:t>-1</a:t>
            </a:r>
            <a:r>
              <a:rPr lang="en-US" sz="2200" dirty="0" smtClean="0">
                <a:solidFill>
                  <a:srgbClr val="FFFF00"/>
                </a:solidFill>
              </a:rPr>
              <a:t>)	– Total Charge -6 </a:t>
            </a:r>
          </a:p>
          <a:p>
            <a:pPr marL="0" lvl="1" indent="0" algn="ctr">
              <a:buSzPct val="100000"/>
              <a:buFont typeface="Wingdings" pitchFamily="2" charset="2"/>
              <a:buNone/>
              <a:defRPr/>
            </a:pPr>
            <a:r>
              <a:rPr lang="en-US" dirty="0" smtClean="0">
                <a:solidFill>
                  <a:srgbClr val="FFFF00"/>
                </a:solidFill>
              </a:rPr>
              <a:t>[Co</a:t>
            </a:r>
            <a:r>
              <a:rPr lang="en-US" sz="2800" baseline="30000" dirty="0" smtClean="0">
                <a:solidFill>
                  <a:srgbClr val="FFFF00"/>
                </a:solidFill>
              </a:rPr>
              <a:t>3+</a:t>
            </a:r>
            <a:r>
              <a:rPr lang="en-US" dirty="0" smtClean="0">
                <a:solidFill>
                  <a:srgbClr val="FFFF00"/>
                </a:solidFill>
              </a:rPr>
              <a:t>(NH</a:t>
            </a:r>
            <a:r>
              <a:rPr lang="en-US" baseline="-25000" dirty="0" smtClean="0">
                <a:solidFill>
                  <a:srgbClr val="FFFF00"/>
                </a:solidFill>
              </a:rPr>
              <a:t>3</a:t>
            </a:r>
            <a:r>
              <a:rPr lang="en-US" dirty="0" smtClean="0">
                <a:solidFill>
                  <a:srgbClr val="FFFF00"/>
                </a:solidFill>
              </a:rPr>
              <a:t>)</a:t>
            </a:r>
            <a:r>
              <a:rPr lang="en-US" baseline="-25000" dirty="0" smtClean="0">
                <a:solidFill>
                  <a:srgbClr val="FFFF00"/>
                </a:solidFill>
              </a:rPr>
              <a:t>5</a:t>
            </a:r>
            <a:r>
              <a:rPr lang="en-US" dirty="0" smtClean="0">
                <a:solidFill>
                  <a:srgbClr val="FFFF00"/>
                </a:solidFill>
              </a:rPr>
              <a:t>Br</a:t>
            </a:r>
            <a:r>
              <a:rPr lang="en-US" sz="3200" baseline="30000" dirty="0" smtClean="0"/>
              <a:t>-</a:t>
            </a:r>
            <a:r>
              <a:rPr lang="en-US" dirty="0" smtClean="0">
                <a:solidFill>
                  <a:srgbClr val="FFFF00"/>
                </a:solidFill>
              </a:rPr>
              <a:t>]</a:t>
            </a:r>
            <a:r>
              <a:rPr lang="en-US" baseline="-25000" dirty="0" smtClean="0">
                <a:solidFill>
                  <a:srgbClr val="FFFF00"/>
                </a:solidFill>
              </a:rPr>
              <a:t>2</a:t>
            </a:r>
            <a:r>
              <a:rPr lang="en-US" dirty="0" smtClean="0">
                <a:solidFill>
                  <a:srgbClr val="FFFF00"/>
                </a:solidFill>
              </a:rPr>
              <a:t>[Fe</a:t>
            </a:r>
            <a:r>
              <a:rPr lang="en-US" sz="2800" baseline="30000" dirty="0" smtClean="0">
                <a:solidFill>
                  <a:srgbClr val="FFFF00"/>
                </a:solidFill>
              </a:rPr>
              <a:t>2+</a:t>
            </a:r>
            <a:r>
              <a:rPr lang="en-US" dirty="0" smtClean="0">
                <a:solidFill>
                  <a:srgbClr val="FFFF00"/>
                </a:solidFill>
              </a:rPr>
              <a:t>(CN</a:t>
            </a:r>
            <a:r>
              <a:rPr lang="en-US" sz="3200" baseline="30000" dirty="0" smtClean="0">
                <a:solidFill>
                  <a:srgbClr val="FFFF00"/>
                </a:solidFill>
              </a:rPr>
              <a:t>-</a:t>
            </a:r>
            <a:r>
              <a:rPr lang="en-US" dirty="0" smtClean="0">
                <a:solidFill>
                  <a:srgbClr val="FFFF00"/>
                </a:solidFill>
              </a:rPr>
              <a:t>)</a:t>
            </a:r>
            <a:r>
              <a:rPr lang="en-US" baseline="-25000" dirty="0" smtClean="0">
                <a:solidFill>
                  <a:srgbClr val="FFFF00"/>
                </a:solidFill>
              </a:rPr>
              <a:t>6</a:t>
            </a:r>
            <a:r>
              <a:rPr lang="en-US" dirty="0" smtClean="0">
                <a:solidFill>
                  <a:srgbClr val="FFFF00"/>
                </a:solidFill>
              </a:rPr>
              <a:t>]</a:t>
            </a:r>
          </a:p>
          <a:p>
            <a:pPr marL="0" lvl="1" indent="0" algn="ctr">
              <a:buSzPct val="100000"/>
              <a:buFont typeface="Wingdings" pitchFamily="2" charset="2"/>
              <a:buNone/>
              <a:defRPr/>
            </a:pPr>
            <a:r>
              <a:rPr lang="en-US" dirty="0" smtClean="0">
                <a:solidFill>
                  <a:srgbClr val="FFFF00"/>
                </a:solidFill>
              </a:rPr>
              <a:t>    2 x (3 -1) = 4       2  -  6  =  -4</a:t>
            </a:r>
            <a:endParaRPr lang="en-US" dirty="0" smtClean="0"/>
          </a:p>
        </p:txBody>
      </p:sp>
      <p:sp>
        <p:nvSpPr>
          <p:cNvPr id="59396"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457390B5-E4E0-4640-84E8-4840099D4F2E}" type="datetime1">
              <a:rPr lang="en-US" sz="1200" smtClean="0">
                <a:solidFill>
                  <a:srgbClr val="FFFF00"/>
                </a:solidFill>
              </a:rPr>
              <a:t>5/7/2018</a:t>
            </a:fld>
            <a:endParaRPr lang="en-US" sz="1200" smtClean="0">
              <a:solidFill>
                <a:srgbClr val="FFFF00"/>
              </a:solidFill>
            </a:endParaRPr>
          </a:p>
        </p:txBody>
      </p:sp>
      <p:sp>
        <p:nvSpPr>
          <p:cNvPr id="59397"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E03E8340-BD06-47E8-87B8-A9F89CB8A698}" type="slidenum">
              <a:rPr lang="en-US" sz="1200" smtClean="0">
                <a:solidFill>
                  <a:srgbClr val="FFFF00"/>
                </a:solidFill>
              </a:rPr>
              <a:pPr eaLnBrk="1" hangingPunct="1"/>
              <a:t>14</a:t>
            </a:fld>
            <a:endParaRPr lang="en-US" sz="1200" smtClean="0">
              <a:solidFill>
                <a:srgbClr val="FFFF00"/>
              </a:solidFill>
            </a:endParaRPr>
          </a:p>
        </p:txBody>
      </p:sp>
      <p:cxnSp>
        <p:nvCxnSpPr>
          <p:cNvPr id="59398" name="Straight Connector 6"/>
          <p:cNvCxnSpPr>
            <a:cxnSpLocks noChangeShapeType="1"/>
          </p:cNvCxnSpPr>
          <p:nvPr/>
        </p:nvCxnSpPr>
        <p:spPr bwMode="auto">
          <a:xfrm rot="5400000">
            <a:off x="4514850" y="6210300"/>
            <a:ext cx="838200" cy="0"/>
          </a:xfrm>
          <a:prstGeom prst="line">
            <a:avLst/>
          </a:prstGeom>
          <a:noFill/>
          <a:ln w="19050" algn="ctr">
            <a:solidFill>
              <a:srgbClr val="FFFF00"/>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nSpc>
                <a:spcPts val="2300"/>
              </a:lnSpc>
              <a:spcBef>
                <a:spcPts val="300"/>
              </a:spcBef>
              <a:defRPr/>
            </a:pPr>
            <a:r>
              <a:rPr lang="en-US" dirty="0"/>
              <a:t>Formulas and Names of Coordination Compounds</a:t>
            </a:r>
          </a:p>
        </p:txBody>
      </p:sp>
      <p:sp>
        <p:nvSpPr>
          <p:cNvPr id="3" name="Text Placeholder 2"/>
          <p:cNvSpPr>
            <a:spLocks noGrp="1"/>
          </p:cNvSpPr>
          <p:nvPr>
            <p:ph type="body" sz="quarter" idx="12"/>
          </p:nvPr>
        </p:nvSpPr>
        <p:spPr>
          <a:xfrm>
            <a:off x="304800" y="990600"/>
            <a:ext cx="8534400" cy="5562600"/>
          </a:xfrm>
        </p:spPr>
        <p:txBody>
          <a:bodyPr/>
          <a:lstStyle/>
          <a:p>
            <a:pPr marL="225425" indent="-225425">
              <a:lnSpc>
                <a:spcPct val="100000"/>
              </a:lnSpc>
              <a:spcBef>
                <a:spcPts val="0"/>
              </a:spcBef>
              <a:spcAft>
                <a:spcPts val="0"/>
              </a:spcAft>
              <a:defRPr/>
            </a:pPr>
            <a:r>
              <a:rPr lang="en-US" sz="2200" dirty="0" smtClean="0"/>
              <a:t>Naming </a:t>
            </a:r>
            <a:r>
              <a:rPr lang="en-US" sz="2200" dirty="0" smtClean="0"/>
              <a:t>Coordination Compounds</a:t>
            </a:r>
          </a:p>
          <a:p>
            <a:pPr marL="461963" lvl="1" indent="-223838">
              <a:lnSpc>
                <a:spcPct val="100000"/>
              </a:lnSpc>
              <a:spcBef>
                <a:spcPts val="0"/>
              </a:spcBef>
              <a:spcAft>
                <a:spcPts val="0"/>
              </a:spcAft>
              <a:defRPr/>
            </a:pPr>
            <a:r>
              <a:rPr lang="en-US" sz="2200" dirty="0" smtClean="0"/>
              <a:t>Rules</a:t>
            </a:r>
          </a:p>
          <a:p>
            <a:pPr marL="685800" lvl="2" indent="-231775">
              <a:lnSpc>
                <a:spcPct val="100000"/>
              </a:lnSpc>
              <a:spcBef>
                <a:spcPts val="0"/>
              </a:spcBef>
              <a:spcAft>
                <a:spcPts val="0"/>
              </a:spcAft>
              <a:defRPr/>
            </a:pPr>
            <a:r>
              <a:rPr lang="en-US" sz="2200" dirty="0" smtClean="0"/>
              <a:t>The </a:t>
            </a:r>
            <a:r>
              <a:rPr lang="en-US" sz="2200" dirty="0" err="1" smtClean="0"/>
              <a:t>Cation</a:t>
            </a:r>
            <a:r>
              <a:rPr lang="en-US" sz="2200" dirty="0" smtClean="0"/>
              <a:t> is named before the Anion</a:t>
            </a:r>
          </a:p>
          <a:p>
            <a:pPr marL="685800" lvl="2" indent="-231775">
              <a:lnSpc>
                <a:spcPct val="100000"/>
              </a:lnSpc>
              <a:spcBef>
                <a:spcPts val="0"/>
              </a:spcBef>
              <a:spcAft>
                <a:spcPts val="0"/>
              </a:spcAft>
              <a:defRPr/>
            </a:pPr>
            <a:r>
              <a:rPr lang="en-US" sz="2200" dirty="0" smtClean="0"/>
              <a:t>Within the Complex Ion, the Ligands are named, in </a:t>
            </a:r>
            <a:r>
              <a:rPr lang="en-US" sz="2200" u="sng" dirty="0" smtClean="0">
                <a:solidFill>
                  <a:srgbClr val="FFFF00"/>
                </a:solidFill>
              </a:rPr>
              <a:t>alphabetical order</a:t>
            </a:r>
            <a:r>
              <a:rPr lang="en-US" sz="2200" dirty="0" smtClean="0"/>
              <a:t>, </a:t>
            </a:r>
            <a:r>
              <a:rPr lang="en-US" sz="2200" u="sng" dirty="0" smtClean="0">
                <a:solidFill>
                  <a:srgbClr val="FFFF00"/>
                </a:solidFill>
              </a:rPr>
              <a:t>before</a:t>
            </a:r>
            <a:r>
              <a:rPr lang="en-US" sz="2200" dirty="0" smtClean="0"/>
              <a:t> the metal ion</a:t>
            </a:r>
          </a:p>
          <a:p>
            <a:pPr marL="685800" lvl="2" indent="-231775">
              <a:lnSpc>
                <a:spcPct val="100000"/>
              </a:lnSpc>
              <a:spcBef>
                <a:spcPts val="0"/>
              </a:spcBef>
              <a:spcAft>
                <a:spcPts val="0"/>
              </a:spcAft>
              <a:defRPr/>
            </a:pPr>
            <a:r>
              <a:rPr lang="en-US" sz="2200" dirty="0" smtClean="0"/>
              <a:t>Neutral Ligands generally have the molecule name, with exceptions  Ex NH</a:t>
            </a:r>
            <a:r>
              <a:rPr lang="en-US" sz="2200" baseline="-25000" dirty="0" smtClean="0"/>
              <a:t>3</a:t>
            </a:r>
            <a:r>
              <a:rPr lang="en-US" sz="2200" dirty="0" smtClean="0"/>
              <a:t> (ammine), H</a:t>
            </a:r>
            <a:r>
              <a:rPr lang="en-US" sz="2200" baseline="-25000" dirty="0" smtClean="0"/>
              <a:t>2</a:t>
            </a:r>
            <a:r>
              <a:rPr lang="en-US" sz="2200" dirty="0" smtClean="0"/>
              <a:t>O (aqua), C=O (carbonyl)</a:t>
            </a:r>
          </a:p>
          <a:p>
            <a:pPr marL="685800" lvl="2" indent="-231775">
              <a:lnSpc>
                <a:spcPct val="100000"/>
              </a:lnSpc>
              <a:spcBef>
                <a:spcPts val="0"/>
              </a:spcBef>
              <a:spcAft>
                <a:spcPts val="0"/>
              </a:spcAft>
              <a:defRPr/>
            </a:pPr>
            <a:r>
              <a:rPr lang="en-US" sz="2200" dirty="0" smtClean="0"/>
              <a:t>Anionic Ligands drop the </a:t>
            </a:r>
            <a:r>
              <a:rPr lang="en-US" sz="2200" dirty="0" smtClean="0"/>
              <a:t>e in –ide </a:t>
            </a:r>
            <a:r>
              <a:rPr lang="en-US" sz="2200" dirty="0" smtClean="0"/>
              <a:t>and add –o after the root name   Ex. Cl</a:t>
            </a:r>
            <a:r>
              <a:rPr lang="en-US" sz="2200" baseline="30000" dirty="0" smtClean="0"/>
              <a:t>-</a:t>
            </a:r>
            <a:r>
              <a:rPr lang="en-US" sz="2200" dirty="0" smtClean="0"/>
              <a:t> becomes </a:t>
            </a:r>
            <a:r>
              <a:rPr lang="en-US" sz="2200" dirty="0" smtClean="0">
                <a:solidFill>
                  <a:srgbClr val="FFFF00"/>
                </a:solidFill>
              </a:rPr>
              <a:t>“</a:t>
            </a:r>
            <a:r>
              <a:rPr lang="en-US" sz="2200" dirty="0" err="1" smtClean="0">
                <a:solidFill>
                  <a:srgbClr val="FFFF00"/>
                </a:solidFill>
              </a:rPr>
              <a:t>chlorido</a:t>
            </a:r>
            <a:r>
              <a:rPr lang="en-US" sz="2200" dirty="0" smtClean="0">
                <a:solidFill>
                  <a:srgbClr val="FFFF00"/>
                </a:solidFill>
              </a:rPr>
              <a:t>”</a:t>
            </a:r>
            <a:endParaRPr lang="en-US" sz="2200" dirty="0" smtClean="0"/>
          </a:p>
          <a:p>
            <a:pPr marL="685800" lvl="2" indent="-231775">
              <a:lnSpc>
                <a:spcPct val="100000"/>
              </a:lnSpc>
              <a:spcBef>
                <a:spcPts val="0"/>
              </a:spcBef>
              <a:spcAft>
                <a:spcPts val="0"/>
              </a:spcAft>
              <a:defRPr/>
            </a:pPr>
            <a:r>
              <a:rPr lang="en-US" sz="2200" dirty="0" smtClean="0"/>
              <a:t>A numerical prefix indicates the number of ligands of a particular type  Ex   </a:t>
            </a:r>
            <a:r>
              <a:rPr lang="en-US" sz="2200" dirty="0" err="1" smtClean="0"/>
              <a:t>di</a:t>
            </a:r>
            <a:r>
              <a:rPr lang="en-US" sz="2200" dirty="0" smtClean="0"/>
              <a:t> (2),  tri (3), tetra (4)</a:t>
            </a:r>
          </a:p>
          <a:p>
            <a:pPr marL="0" lvl="3" indent="0" algn="ctr">
              <a:spcAft>
                <a:spcPts val="300"/>
              </a:spcAft>
              <a:buFont typeface="Wingdings" pitchFamily="2" charset="2"/>
              <a:buNone/>
              <a:defRPr/>
            </a:pPr>
            <a:r>
              <a:rPr lang="en-US" sz="2200" dirty="0" smtClean="0">
                <a:solidFill>
                  <a:srgbClr val="FFFF00"/>
                </a:solidFill>
              </a:rPr>
              <a:t>[Co(NH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4</a:t>
            </a:r>
            <a:r>
              <a:rPr lang="en-US" sz="2200" dirty="0" smtClean="0">
                <a:solidFill>
                  <a:srgbClr val="FFFF00"/>
                </a:solidFill>
              </a:rPr>
              <a:t>Cl</a:t>
            </a:r>
            <a:r>
              <a:rPr lang="en-US" sz="2200" baseline="-25000" dirty="0" smtClean="0">
                <a:solidFill>
                  <a:srgbClr val="FFFF00"/>
                </a:solidFill>
              </a:rPr>
              <a:t>2</a:t>
            </a:r>
            <a:r>
              <a:rPr lang="en-US" sz="2200" dirty="0" smtClean="0">
                <a:solidFill>
                  <a:srgbClr val="FFFF00"/>
                </a:solidFill>
              </a:rPr>
              <a:t>]</a:t>
            </a:r>
            <a:r>
              <a:rPr lang="en-US" sz="2200" dirty="0" err="1" smtClean="0">
                <a:solidFill>
                  <a:srgbClr val="FFFF00"/>
                </a:solidFill>
              </a:rPr>
              <a:t>Cl</a:t>
            </a:r>
            <a:endParaRPr lang="en-US" sz="2200" baseline="30000" dirty="0" smtClean="0">
              <a:solidFill>
                <a:srgbClr val="FFFF00"/>
              </a:solidFill>
            </a:endParaRPr>
          </a:p>
          <a:p>
            <a:pPr marL="0" lvl="3" indent="0" algn="ctr">
              <a:spcAft>
                <a:spcPts val="300"/>
              </a:spcAft>
              <a:buFont typeface="Wingdings" pitchFamily="2" charset="2"/>
              <a:buNone/>
              <a:defRPr/>
            </a:pPr>
            <a:r>
              <a:rPr lang="en-US" sz="2200" dirty="0" err="1" smtClean="0">
                <a:solidFill>
                  <a:srgbClr val="FFFF00"/>
                </a:solidFill>
              </a:rPr>
              <a:t>Tetraamminedichloridocobalt</a:t>
            </a:r>
            <a:r>
              <a:rPr lang="en-US" sz="2200" dirty="0" smtClean="0">
                <a:solidFill>
                  <a:srgbClr val="FFFF00"/>
                </a:solidFill>
              </a:rPr>
              <a:t>(III)chloride</a:t>
            </a:r>
            <a:endParaRPr lang="en-US" sz="2200" dirty="0" smtClean="0">
              <a:solidFill>
                <a:srgbClr val="FFFF00"/>
              </a:solidFill>
            </a:endParaRPr>
          </a:p>
          <a:p>
            <a:pPr marL="0" lvl="3" indent="0" algn="r">
              <a:spcAft>
                <a:spcPts val="300"/>
              </a:spcAft>
              <a:buFont typeface="Wingdings" pitchFamily="2" charset="2"/>
              <a:buNone/>
              <a:defRPr/>
            </a:pPr>
            <a:endParaRPr lang="en-US" sz="2200" dirty="0" smtClean="0"/>
          </a:p>
        </p:txBody>
      </p:sp>
      <p:sp>
        <p:nvSpPr>
          <p:cNvPr id="60420"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B567CBFC-459A-453F-94E2-3C8DF329795A}" type="datetime1">
              <a:rPr lang="en-US" sz="1200" smtClean="0">
                <a:solidFill>
                  <a:srgbClr val="FFFF00"/>
                </a:solidFill>
              </a:rPr>
              <a:t>5/7/2018</a:t>
            </a:fld>
            <a:endParaRPr lang="en-US" sz="1200" smtClean="0">
              <a:solidFill>
                <a:srgbClr val="FFFF00"/>
              </a:solidFill>
            </a:endParaRPr>
          </a:p>
        </p:txBody>
      </p:sp>
      <p:sp>
        <p:nvSpPr>
          <p:cNvPr id="60421"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A87825EF-1E2D-4F46-8C90-20552F60D463}" type="slidenum">
              <a:rPr lang="en-US" sz="1200" smtClean="0">
                <a:solidFill>
                  <a:srgbClr val="FFFF00"/>
                </a:solidFill>
              </a:rPr>
              <a:pPr eaLnBrk="1" hangingPunct="1"/>
              <a:t>15</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a:lnSpc>
                <a:spcPts val="2300"/>
              </a:lnSpc>
              <a:spcBef>
                <a:spcPts val="300"/>
              </a:spcBef>
              <a:defRPr/>
            </a:pPr>
            <a:r>
              <a:rPr lang="en-US" dirty="0"/>
              <a:t>Formulas and Names of Coordination Compounds</a:t>
            </a:r>
          </a:p>
        </p:txBody>
      </p:sp>
      <p:sp>
        <p:nvSpPr>
          <p:cNvPr id="61444"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B30112E9-1E79-4BE5-AEAB-573D5E179C65}" type="datetime1">
              <a:rPr lang="en-US" sz="1200" smtClean="0">
                <a:solidFill>
                  <a:srgbClr val="FFFF00"/>
                </a:solidFill>
              </a:rPr>
              <a:t>5/7/2018</a:t>
            </a:fld>
            <a:endParaRPr lang="en-US" sz="1200" smtClean="0">
              <a:solidFill>
                <a:srgbClr val="FFFF00"/>
              </a:solidFill>
            </a:endParaRPr>
          </a:p>
        </p:txBody>
      </p:sp>
      <p:sp>
        <p:nvSpPr>
          <p:cNvPr id="61445"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F26F543-9EB3-4DB8-9672-F2A5990D8369}" type="slidenum">
              <a:rPr lang="en-US" sz="1200" smtClean="0">
                <a:solidFill>
                  <a:srgbClr val="FFFF00"/>
                </a:solidFill>
              </a:rPr>
              <a:pPr eaLnBrk="1" hangingPunct="1"/>
              <a:t>16</a:t>
            </a:fld>
            <a:endParaRPr lang="en-US" sz="1200" smtClean="0">
              <a:solidFill>
                <a:srgbClr val="FFFF00"/>
              </a:solidFill>
            </a:endParaRPr>
          </a:p>
        </p:txBody>
      </p:sp>
      <p:sp>
        <p:nvSpPr>
          <p:cNvPr id="15" name="TextBox 14"/>
          <p:cNvSpPr txBox="1"/>
          <p:nvPr/>
        </p:nvSpPr>
        <p:spPr>
          <a:xfrm>
            <a:off x="727075" y="1371600"/>
            <a:ext cx="6816725" cy="400110"/>
          </a:xfrm>
          <a:prstGeom prst="rect">
            <a:avLst/>
          </a:prstGeom>
          <a:noFill/>
        </p:spPr>
        <p:txBody>
          <a:bodyPr wrap="square">
            <a:spAutoFit/>
          </a:bodyPr>
          <a:lstStyle/>
          <a:p>
            <a:pPr>
              <a:defRPr/>
            </a:pPr>
            <a:r>
              <a:rPr lang="en-US" sz="2000" dirty="0">
                <a:solidFill>
                  <a:srgbClr val="FFFF00"/>
                </a:solidFill>
                <a:latin typeface="+mj-lt"/>
              </a:rPr>
              <a:t>Names of Some </a:t>
            </a:r>
            <a:r>
              <a:rPr lang="en-US" sz="2000" dirty="0" smtClean="0">
                <a:solidFill>
                  <a:srgbClr val="FFFF00"/>
                </a:solidFill>
                <a:latin typeface="+mj-lt"/>
              </a:rPr>
              <a:t>Neutral and </a:t>
            </a:r>
            <a:r>
              <a:rPr lang="en-US" sz="2000" dirty="0">
                <a:solidFill>
                  <a:srgbClr val="FFFF00"/>
                </a:solidFill>
                <a:latin typeface="+mj-lt"/>
              </a:rPr>
              <a:t>Anionic Ligands</a:t>
            </a:r>
          </a:p>
        </p:txBody>
      </p:sp>
      <p:sp>
        <p:nvSpPr>
          <p:cNvPr id="17" name="TextBox 16"/>
          <p:cNvSpPr txBox="1"/>
          <p:nvPr/>
        </p:nvSpPr>
        <p:spPr>
          <a:xfrm>
            <a:off x="636587" y="4038600"/>
            <a:ext cx="6754813" cy="400110"/>
          </a:xfrm>
          <a:prstGeom prst="rect">
            <a:avLst/>
          </a:prstGeom>
          <a:noFill/>
        </p:spPr>
        <p:txBody>
          <a:bodyPr wrap="square">
            <a:spAutoFit/>
          </a:bodyPr>
          <a:lstStyle/>
          <a:p>
            <a:pPr>
              <a:defRPr/>
            </a:pPr>
            <a:r>
              <a:rPr lang="en-US" sz="2000" dirty="0">
                <a:solidFill>
                  <a:srgbClr val="FFFF00"/>
                </a:solidFill>
                <a:latin typeface="+mj-lt"/>
              </a:rPr>
              <a:t>Names of Some Metals </a:t>
            </a:r>
            <a:r>
              <a:rPr lang="en-US" sz="2000" dirty="0" smtClean="0">
                <a:solidFill>
                  <a:srgbClr val="FFFF00"/>
                </a:solidFill>
                <a:latin typeface="+mj-lt"/>
              </a:rPr>
              <a:t>Ions in </a:t>
            </a:r>
            <a:r>
              <a:rPr lang="en-US" sz="2000" dirty="0">
                <a:solidFill>
                  <a:srgbClr val="FFFF00"/>
                </a:solidFill>
                <a:latin typeface="+mj-lt"/>
              </a:rPr>
              <a:t>Complex Anions</a:t>
            </a:r>
          </a:p>
        </p:txBody>
      </p:sp>
      <p:graphicFrame>
        <p:nvGraphicFramePr>
          <p:cNvPr id="2" name="Table 1"/>
          <p:cNvGraphicFramePr>
            <a:graphicFrameLocks noGrp="1"/>
          </p:cNvGraphicFramePr>
          <p:nvPr>
            <p:extLst>
              <p:ext uri="{D42A27DB-BD31-4B8C-83A1-F6EECF244321}">
                <p14:modId xmlns:p14="http://schemas.microsoft.com/office/powerpoint/2010/main" val="693801637"/>
              </p:ext>
            </p:extLst>
          </p:nvPr>
        </p:nvGraphicFramePr>
        <p:xfrm>
          <a:off x="1295400" y="1828800"/>
          <a:ext cx="6096000" cy="2133600"/>
        </p:xfrm>
        <a:graphic>
          <a:graphicData uri="http://schemas.openxmlformats.org/drawingml/2006/table">
            <a:tbl>
              <a:tblPr firstRow="1" bandRow="1">
                <a:tableStyleId>{5C22544A-7EE6-4342-B048-85BDC9FD1C3A}</a:tableStyleId>
              </a:tblPr>
              <a:tblGrid>
                <a:gridCol w="1524000"/>
                <a:gridCol w="1524000"/>
                <a:gridCol w="1524000"/>
                <a:gridCol w="1524000"/>
              </a:tblGrid>
              <a:tr h="228600">
                <a:tc gridSpan="2">
                  <a:txBody>
                    <a:bodyPr/>
                    <a:lstStyle/>
                    <a:p>
                      <a:pPr algn="ctr"/>
                      <a:r>
                        <a:rPr lang="en-US" sz="1400" dirty="0" smtClean="0"/>
                        <a:t>Neutral</a:t>
                      </a:r>
                      <a:endParaRPr lang="en-US" sz="1400" dirty="0"/>
                    </a:p>
                  </a:txBody>
                  <a:tcPr/>
                </a:tc>
                <a:tc hMerge="1">
                  <a:txBody>
                    <a:bodyPr/>
                    <a:lstStyle/>
                    <a:p>
                      <a:endParaRPr lang="en-US" dirty="0"/>
                    </a:p>
                  </a:txBody>
                  <a:tcPr/>
                </a:tc>
                <a:tc gridSpan="2">
                  <a:txBody>
                    <a:bodyPr/>
                    <a:lstStyle/>
                    <a:p>
                      <a:pPr algn="ctr"/>
                      <a:r>
                        <a:rPr lang="en-US" sz="1400" dirty="0" smtClean="0"/>
                        <a:t>Anionic</a:t>
                      </a:r>
                      <a:endParaRPr lang="en-US" sz="1400" dirty="0"/>
                    </a:p>
                  </a:txBody>
                  <a:tcPr/>
                </a:tc>
                <a:tc hMerge="1">
                  <a:txBody>
                    <a:bodyPr/>
                    <a:lstStyle/>
                    <a:p>
                      <a:endParaRPr lang="en-US" dirty="0"/>
                    </a:p>
                  </a:txBody>
                  <a:tcPr/>
                </a:tc>
              </a:tr>
              <a:tr h="304800">
                <a:tc>
                  <a:txBody>
                    <a:bodyPr/>
                    <a:lstStyle/>
                    <a:p>
                      <a:r>
                        <a:rPr lang="en-US" sz="1400" dirty="0" smtClean="0"/>
                        <a:t>Name</a:t>
                      </a:r>
                      <a:endParaRPr lang="en-US" sz="1400" dirty="0"/>
                    </a:p>
                  </a:txBody>
                  <a:tcPr/>
                </a:tc>
                <a:tc>
                  <a:txBody>
                    <a:bodyPr/>
                    <a:lstStyle/>
                    <a:p>
                      <a:r>
                        <a:rPr lang="en-US" sz="1400" dirty="0" smtClean="0"/>
                        <a:t>Formula</a:t>
                      </a:r>
                      <a:endParaRPr lang="en-US" sz="1400" dirty="0"/>
                    </a:p>
                  </a:txBody>
                  <a:tcPr/>
                </a:tc>
                <a:tc>
                  <a:txBody>
                    <a:bodyPr/>
                    <a:lstStyle/>
                    <a:p>
                      <a:r>
                        <a:rPr lang="en-US" sz="1400" dirty="0" smtClean="0"/>
                        <a:t>Name</a:t>
                      </a:r>
                      <a:endParaRPr lang="en-US" sz="1400" dirty="0"/>
                    </a:p>
                  </a:txBody>
                  <a:tcPr/>
                </a:tc>
                <a:tc>
                  <a:txBody>
                    <a:bodyPr/>
                    <a:lstStyle/>
                    <a:p>
                      <a:r>
                        <a:rPr lang="en-US" sz="1400" dirty="0" smtClean="0"/>
                        <a:t>Formula</a:t>
                      </a:r>
                      <a:endParaRPr lang="en-US" sz="1400" dirty="0"/>
                    </a:p>
                  </a:txBody>
                  <a:tcPr/>
                </a:tc>
              </a:tr>
              <a:tr h="228600">
                <a:tc>
                  <a:txBody>
                    <a:bodyPr/>
                    <a:lstStyle/>
                    <a:p>
                      <a:r>
                        <a:rPr lang="en-US" sz="1400" dirty="0" smtClean="0"/>
                        <a:t>Aqua</a:t>
                      </a:r>
                      <a:endParaRPr lang="en-US" sz="1400" dirty="0"/>
                    </a:p>
                  </a:txBody>
                  <a:tcPr/>
                </a:tc>
                <a:tc>
                  <a:txBody>
                    <a:bodyPr/>
                    <a:lstStyle/>
                    <a:p>
                      <a:r>
                        <a:rPr lang="en-US" sz="1400" dirty="0" smtClean="0"/>
                        <a:t>H</a:t>
                      </a:r>
                      <a:r>
                        <a:rPr lang="en-US" sz="1400" baseline="-25000" dirty="0" smtClean="0"/>
                        <a:t>2</a:t>
                      </a:r>
                      <a:r>
                        <a:rPr lang="en-US" sz="1400" dirty="0" smtClean="0"/>
                        <a:t>O</a:t>
                      </a:r>
                      <a:endParaRPr lang="en-US" sz="1400" dirty="0"/>
                    </a:p>
                  </a:txBody>
                  <a:tcPr/>
                </a:tc>
                <a:tc>
                  <a:txBody>
                    <a:bodyPr/>
                    <a:lstStyle/>
                    <a:p>
                      <a:r>
                        <a:rPr lang="en-US" sz="1400" dirty="0" err="1" smtClean="0"/>
                        <a:t>Fluorido</a:t>
                      </a:r>
                      <a:endParaRPr lang="en-US" sz="1400" dirty="0"/>
                    </a:p>
                  </a:txBody>
                  <a:tcPr/>
                </a:tc>
                <a:tc>
                  <a:txBody>
                    <a:bodyPr/>
                    <a:lstStyle/>
                    <a:p>
                      <a:r>
                        <a:rPr lang="en-US" sz="1400" dirty="0" smtClean="0"/>
                        <a:t>F</a:t>
                      </a:r>
                      <a:r>
                        <a:rPr lang="en-US" sz="1400" baseline="30000" dirty="0" smtClean="0"/>
                        <a:t>-</a:t>
                      </a:r>
                      <a:endParaRPr lang="en-US" sz="1400" baseline="30000" dirty="0"/>
                    </a:p>
                  </a:txBody>
                  <a:tcPr/>
                </a:tc>
              </a:tr>
              <a:tr h="304800">
                <a:tc>
                  <a:txBody>
                    <a:bodyPr/>
                    <a:lstStyle/>
                    <a:p>
                      <a:r>
                        <a:rPr lang="en-US" sz="1400" dirty="0" smtClean="0"/>
                        <a:t>Ammine</a:t>
                      </a:r>
                      <a:endParaRPr lang="en-US" sz="1400" dirty="0"/>
                    </a:p>
                  </a:txBody>
                  <a:tcPr/>
                </a:tc>
                <a:tc>
                  <a:txBody>
                    <a:bodyPr/>
                    <a:lstStyle/>
                    <a:p>
                      <a:r>
                        <a:rPr lang="en-US" sz="1400" dirty="0" smtClean="0"/>
                        <a:t>NH</a:t>
                      </a:r>
                      <a:r>
                        <a:rPr lang="en-US" sz="1400" baseline="-25000" dirty="0" smtClean="0"/>
                        <a:t>3</a:t>
                      </a:r>
                      <a:endParaRPr lang="en-US" sz="1400" baseline="-25000" dirty="0"/>
                    </a:p>
                  </a:txBody>
                  <a:tcPr/>
                </a:tc>
                <a:tc>
                  <a:txBody>
                    <a:bodyPr/>
                    <a:lstStyle/>
                    <a:p>
                      <a:r>
                        <a:rPr lang="en-US" sz="1400" dirty="0" err="1" smtClean="0"/>
                        <a:t>Chlorido</a:t>
                      </a:r>
                      <a:endParaRPr lang="en-US" sz="1400" dirty="0"/>
                    </a:p>
                  </a:txBody>
                  <a:tcPr/>
                </a:tc>
                <a:tc>
                  <a:txBody>
                    <a:bodyPr/>
                    <a:lstStyle/>
                    <a:p>
                      <a:r>
                        <a:rPr lang="en-US" sz="1400" dirty="0" smtClean="0"/>
                        <a:t>Cl</a:t>
                      </a:r>
                      <a:r>
                        <a:rPr lang="en-US" sz="1400" baseline="30000" dirty="0" smtClean="0"/>
                        <a:t>-</a:t>
                      </a:r>
                      <a:endParaRPr lang="en-US" sz="1400" baseline="30000" dirty="0"/>
                    </a:p>
                  </a:txBody>
                  <a:tcPr/>
                </a:tc>
              </a:tr>
              <a:tr h="213359">
                <a:tc>
                  <a:txBody>
                    <a:bodyPr/>
                    <a:lstStyle/>
                    <a:p>
                      <a:r>
                        <a:rPr lang="en-US" sz="1400" dirty="0" smtClean="0"/>
                        <a:t>Carbonyl</a:t>
                      </a:r>
                      <a:endParaRPr lang="en-US" sz="1400" dirty="0"/>
                    </a:p>
                  </a:txBody>
                  <a:tcPr/>
                </a:tc>
                <a:tc>
                  <a:txBody>
                    <a:bodyPr/>
                    <a:lstStyle/>
                    <a:p>
                      <a:r>
                        <a:rPr lang="en-US" sz="1400" dirty="0" smtClean="0"/>
                        <a:t>CO</a:t>
                      </a:r>
                      <a:endParaRPr lang="en-US" sz="1400" dirty="0"/>
                    </a:p>
                  </a:txBody>
                  <a:tcPr/>
                </a:tc>
                <a:tc>
                  <a:txBody>
                    <a:bodyPr/>
                    <a:lstStyle/>
                    <a:p>
                      <a:r>
                        <a:rPr lang="en-US" sz="1400" dirty="0" err="1" smtClean="0"/>
                        <a:t>Iodido</a:t>
                      </a:r>
                      <a:endParaRPr lang="en-US" sz="1400" dirty="0"/>
                    </a:p>
                  </a:txBody>
                  <a:tcPr/>
                </a:tc>
                <a:tc>
                  <a:txBody>
                    <a:bodyPr/>
                    <a:lstStyle/>
                    <a:p>
                      <a:r>
                        <a:rPr lang="en-US" sz="1400" dirty="0" smtClean="0"/>
                        <a:t>I</a:t>
                      </a:r>
                      <a:r>
                        <a:rPr lang="en-US" sz="1400" baseline="30000" dirty="0" smtClean="0"/>
                        <a:t>-</a:t>
                      </a:r>
                      <a:endParaRPr lang="en-US" sz="1400" baseline="30000" dirty="0"/>
                    </a:p>
                  </a:txBody>
                  <a:tcPr/>
                </a:tc>
              </a:tr>
              <a:tr h="228600">
                <a:tc>
                  <a:txBody>
                    <a:bodyPr/>
                    <a:lstStyle/>
                    <a:p>
                      <a:r>
                        <a:rPr lang="en-US" sz="1400" dirty="0" err="1" smtClean="0"/>
                        <a:t>Nitrosyl</a:t>
                      </a:r>
                      <a:endParaRPr lang="en-US" sz="1400" dirty="0"/>
                    </a:p>
                  </a:txBody>
                  <a:tcPr/>
                </a:tc>
                <a:tc>
                  <a:txBody>
                    <a:bodyPr/>
                    <a:lstStyle/>
                    <a:p>
                      <a:r>
                        <a:rPr lang="en-US" sz="1400" dirty="0" smtClean="0"/>
                        <a:t>NO</a:t>
                      </a:r>
                      <a:endParaRPr lang="en-US" sz="1400" dirty="0"/>
                    </a:p>
                  </a:txBody>
                  <a:tcPr/>
                </a:tc>
                <a:tc>
                  <a:txBody>
                    <a:bodyPr/>
                    <a:lstStyle/>
                    <a:p>
                      <a:r>
                        <a:rPr lang="en-US" sz="1400" dirty="0" err="1" smtClean="0"/>
                        <a:t>Hydroxido</a:t>
                      </a:r>
                      <a:endParaRPr lang="en-US" sz="1400" dirty="0"/>
                    </a:p>
                  </a:txBody>
                  <a:tcPr/>
                </a:tc>
                <a:tc>
                  <a:txBody>
                    <a:bodyPr/>
                    <a:lstStyle/>
                    <a:p>
                      <a:r>
                        <a:rPr lang="en-US" sz="1400" dirty="0" smtClean="0"/>
                        <a:t>OH</a:t>
                      </a:r>
                      <a:r>
                        <a:rPr lang="en-US" sz="1400" baseline="30000" dirty="0" smtClean="0"/>
                        <a:t>-</a:t>
                      </a:r>
                      <a:endParaRPr lang="en-US" sz="1400" baseline="30000" dirty="0"/>
                    </a:p>
                  </a:txBody>
                  <a:tcPr/>
                </a:tc>
              </a:tr>
              <a:tr h="152400">
                <a:tc>
                  <a:txBody>
                    <a:bodyPr/>
                    <a:lstStyle/>
                    <a:p>
                      <a:endParaRPr lang="en-US" sz="1400" dirty="0"/>
                    </a:p>
                  </a:txBody>
                  <a:tcPr/>
                </a:tc>
                <a:tc>
                  <a:txBody>
                    <a:bodyPr/>
                    <a:lstStyle/>
                    <a:p>
                      <a:endParaRPr lang="en-US" sz="1400" dirty="0"/>
                    </a:p>
                  </a:txBody>
                  <a:tcPr/>
                </a:tc>
                <a:tc>
                  <a:txBody>
                    <a:bodyPr/>
                    <a:lstStyle/>
                    <a:p>
                      <a:r>
                        <a:rPr lang="en-US" sz="1400" dirty="0" err="1" smtClean="0"/>
                        <a:t>Cyanido</a:t>
                      </a:r>
                      <a:endParaRPr lang="en-US" sz="1400" dirty="0"/>
                    </a:p>
                  </a:txBody>
                  <a:tcPr/>
                </a:tc>
                <a:tc>
                  <a:txBody>
                    <a:bodyPr/>
                    <a:lstStyle/>
                    <a:p>
                      <a:r>
                        <a:rPr lang="en-US" sz="1400" dirty="0" smtClean="0"/>
                        <a:t>CN</a:t>
                      </a:r>
                      <a:r>
                        <a:rPr lang="en-US" sz="1400" baseline="30000" dirty="0" smtClean="0"/>
                        <a:t>-</a:t>
                      </a:r>
                      <a:endParaRPr lang="en-US" sz="1400" baseline="300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24328076"/>
              </p:ext>
            </p:extLst>
          </p:nvPr>
        </p:nvGraphicFramePr>
        <p:xfrm>
          <a:off x="1676400" y="4495800"/>
          <a:ext cx="4205444" cy="2204833"/>
        </p:xfrm>
        <a:graphic>
          <a:graphicData uri="http://schemas.openxmlformats.org/drawingml/2006/table">
            <a:tbl>
              <a:tblPr firstRow="1" bandRow="1">
                <a:tableStyleId>{5C22544A-7EE6-4342-B048-85BDC9FD1C3A}</a:tableStyleId>
              </a:tblPr>
              <a:tblGrid>
                <a:gridCol w="795655"/>
                <a:gridCol w="895668"/>
                <a:gridCol w="2514121"/>
              </a:tblGrid>
              <a:tr h="223633">
                <a:tc>
                  <a:txBody>
                    <a:bodyPr/>
                    <a:lstStyle/>
                    <a:p>
                      <a:r>
                        <a:rPr lang="en-US" sz="1400" dirty="0" smtClean="0"/>
                        <a:t>Metal</a:t>
                      </a:r>
                      <a:endParaRPr lang="en-US" sz="1400" dirty="0"/>
                    </a:p>
                  </a:txBody>
                  <a:tcPr/>
                </a:tc>
                <a:tc>
                  <a:txBody>
                    <a:bodyPr/>
                    <a:lstStyle/>
                    <a:p>
                      <a:r>
                        <a:rPr lang="en-US" sz="1400" dirty="0" smtClean="0"/>
                        <a:t>Symbol</a:t>
                      </a:r>
                      <a:endParaRPr lang="en-US" sz="1400" dirty="0"/>
                    </a:p>
                  </a:txBody>
                  <a:tcPr/>
                </a:tc>
                <a:tc>
                  <a:txBody>
                    <a:bodyPr/>
                    <a:lstStyle/>
                    <a:p>
                      <a:r>
                        <a:rPr lang="en-US" sz="1400" dirty="0" smtClean="0"/>
                        <a:t>Name in anion</a:t>
                      </a:r>
                      <a:endParaRPr lang="en-US" sz="1400" dirty="0"/>
                    </a:p>
                  </a:txBody>
                  <a:tcPr/>
                </a:tc>
              </a:tr>
              <a:tr h="233793">
                <a:tc>
                  <a:txBody>
                    <a:bodyPr/>
                    <a:lstStyle/>
                    <a:p>
                      <a:r>
                        <a:rPr lang="en-US" sz="1400" dirty="0" smtClean="0"/>
                        <a:t>Iron</a:t>
                      </a:r>
                      <a:endParaRPr lang="en-US" sz="1400" dirty="0"/>
                    </a:p>
                  </a:txBody>
                  <a:tcPr/>
                </a:tc>
                <a:tc>
                  <a:txBody>
                    <a:bodyPr/>
                    <a:lstStyle/>
                    <a:p>
                      <a:r>
                        <a:rPr lang="en-US" sz="1400" dirty="0" smtClean="0"/>
                        <a:t>Fe</a:t>
                      </a:r>
                      <a:endParaRPr lang="en-US" sz="1400" dirty="0"/>
                    </a:p>
                  </a:txBody>
                  <a:tcPr/>
                </a:tc>
                <a:tc>
                  <a:txBody>
                    <a:bodyPr/>
                    <a:lstStyle/>
                    <a:p>
                      <a:r>
                        <a:rPr lang="en-US" sz="1400" dirty="0" smtClean="0"/>
                        <a:t>Ferrate</a:t>
                      </a:r>
                      <a:endParaRPr lang="en-US" sz="1400" dirty="0"/>
                    </a:p>
                  </a:txBody>
                  <a:tcPr/>
                </a:tc>
              </a:tr>
              <a:tr h="360793">
                <a:tc>
                  <a:txBody>
                    <a:bodyPr/>
                    <a:lstStyle/>
                    <a:p>
                      <a:r>
                        <a:rPr lang="en-US" sz="1400" dirty="0" smtClean="0"/>
                        <a:t>Copper</a:t>
                      </a:r>
                      <a:endParaRPr lang="en-US" sz="1400" dirty="0"/>
                    </a:p>
                  </a:txBody>
                  <a:tcPr/>
                </a:tc>
                <a:tc>
                  <a:txBody>
                    <a:bodyPr/>
                    <a:lstStyle/>
                    <a:p>
                      <a:r>
                        <a:rPr lang="en-US" sz="1400" dirty="0" smtClean="0"/>
                        <a:t>Cu</a:t>
                      </a:r>
                      <a:endParaRPr lang="en-US" sz="1400" dirty="0"/>
                    </a:p>
                  </a:txBody>
                  <a:tcPr/>
                </a:tc>
                <a:tc>
                  <a:txBody>
                    <a:bodyPr/>
                    <a:lstStyle/>
                    <a:p>
                      <a:r>
                        <a:rPr lang="en-US" sz="1400" dirty="0" err="1" smtClean="0"/>
                        <a:t>Cupprate</a:t>
                      </a:r>
                      <a:endParaRPr lang="en-US" sz="1400" dirty="0"/>
                    </a:p>
                  </a:txBody>
                  <a:tcPr/>
                </a:tc>
              </a:tr>
              <a:tr h="228600">
                <a:tc>
                  <a:txBody>
                    <a:bodyPr/>
                    <a:lstStyle/>
                    <a:p>
                      <a:r>
                        <a:rPr lang="en-US" sz="1400" dirty="0" smtClean="0"/>
                        <a:t>Lead</a:t>
                      </a:r>
                      <a:endParaRPr lang="en-US" sz="1400" dirty="0"/>
                    </a:p>
                  </a:txBody>
                  <a:tcPr/>
                </a:tc>
                <a:tc>
                  <a:txBody>
                    <a:bodyPr/>
                    <a:lstStyle/>
                    <a:p>
                      <a:r>
                        <a:rPr lang="en-US" sz="1400" dirty="0" err="1" smtClean="0"/>
                        <a:t>Pb</a:t>
                      </a:r>
                      <a:endParaRPr lang="en-US" sz="1400" dirty="0"/>
                    </a:p>
                  </a:txBody>
                  <a:tcPr/>
                </a:tc>
                <a:tc>
                  <a:txBody>
                    <a:bodyPr/>
                    <a:lstStyle/>
                    <a:p>
                      <a:r>
                        <a:rPr lang="en-US" sz="1400" dirty="0" err="1" smtClean="0"/>
                        <a:t>Plumbate</a:t>
                      </a:r>
                      <a:endParaRPr lang="en-US" sz="1400" dirty="0"/>
                    </a:p>
                  </a:txBody>
                  <a:tcPr/>
                </a:tc>
              </a:tr>
              <a:tr h="182880">
                <a:tc>
                  <a:txBody>
                    <a:bodyPr/>
                    <a:lstStyle/>
                    <a:p>
                      <a:r>
                        <a:rPr lang="en-US" sz="1400" dirty="0" smtClean="0"/>
                        <a:t>Silver</a:t>
                      </a:r>
                      <a:endParaRPr lang="en-US" sz="1400" dirty="0"/>
                    </a:p>
                  </a:txBody>
                  <a:tcPr/>
                </a:tc>
                <a:tc>
                  <a:txBody>
                    <a:bodyPr/>
                    <a:lstStyle/>
                    <a:p>
                      <a:r>
                        <a:rPr lang="en-US" sz="1400" dirty="0" smtClean="0"/>
                        <a:t>Ag</a:t>
                      </a:r>
                      <a:endParaRPr lang="en-US" sz="1400" dirty="0"/>
                    </a:p>
                  </a:txBody>
                  <a:tcPr/>
                </a:tc>
                <a:tc>
                  <a:txBody>
                    <a:bodyPr/>
                    <a:lstStyle/>
                    <a:p>
                      <a:r>
                        <a:rPr lang="en-US" sz="1400" dirty="0" err="1" smtClean="0"/>
                        <a:t>Argentate</a:t>
                      </a:r>
                      <a:endParaRPr lang="en-US" sz="1400" dirty="0"/>
                    </a:p>
                  </a:txBody>
                  <a:tcPr/>
                </a:tc>
              </a:tr>
              <a:tr h="213360">
                <a:tc>
                  <a:txBody>
                    <a:bodyPr/>
                    <a:lstStyle/>
                    <a:p>
                      <a:r>
                        <a:rPr lang="en-US" sz="1400" dirty="0" smtClean="0"/>
                        <a:t>Gold</a:t>
                      </a:r>
                      <a:endParaRPr lang="en-US" sz="1400" dirty="0"/>
                    </a:p>
                  </a:txBody>
                  <a:tcPr/>
                </a:tc>
                <a:tc>
                  <a:txBody>
                    <a:bodyPr/>
                    <a:lstStyle/>
                    <a:p>
                      <a:r>
                        <a:rPr lang="en-US" sz="1400" dirty="0" smtClean="0"/>
                        <a:t>Au</a:t>
                      </a:r>
                      <a:endParaRPr lang="en-US" sz="1400" dirty="0"/>
                    </a:p>
                  </a:txBody>
                  <a:tcPr/>
                </a:tc>
                <a:tc>
                  <a:txBody>
                    <a:bodyPr/>
                    <a:lstStyle/>
                    <a:p>
                      <a:r>
                        <a:rPr lang="en-US" sz="1400" dirty="0" err="1" smtClean="0"/>
                        <a:t>Aurate</a:t>
                      </a:r>
                      <a:endParaRPr lang="en-US" sz="1400" dirty="0"/>
                    </a:p>
                  </a:txBody>
                  <a:tcPr/>
                </a:tc>
              </a:tr>
              <a:tr h="320040">
                <a:tc>
                  <a:txBody>
                    <a:bodyPr/>
                    <a:lstStyle/>
                    <a:p>
                      <a:r>
                        <a:rPr lang="en-US" sz="1400" dirty="0" smtClean="0"/>
                        <a:t>Tin</a:t>
                      </a:r>
                      <a:endParaRPr lang="en-US" sz="1400" dirty="0"/>
                    </a:p>
                  </a:txBody>
                  <a:tcPr/>
                </a:tc>
                <a:tc>
                  <a:txBody>
                    <a:bodyPr/>
                    <a:lstStyle/>
                    <a:p>
                      <a:r>
                        <a:rPr lang="en-US" sz="1400" dirty="0" smtClean="0"/>
                        <a:t>Sn</a:t>
                      </a:r>
                      <a:endParaRPr lang="en-US" sz="1400" dirty="0"/>
                    </a:p>
                  </a:txBody>
                  <a:tcPr/>
                </a:tc>
                <a:tc>
                  <a:txBody>
                    <a:bodyPr/>
                    <a:lstStyle/>
                    <a:p>
                      <a:r>
                        <a:rPr lang="en-US" sz="1400" dirty="0" err="1" smtClean="0"/>
                        <a:t>Stannate</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3"/>
          </p:nvPr>
        </p:nvSpPr>
        <p:spPr/>
        <p:txBody>
          <a:bodyPr/>
          <a:lstStyle/>
          <a:p>
            <a:pPr>
              <a:defRPr/>
            </a:pPr>
            <a:fld id="{3A838390-6003-4FB4-93CF-1DFACA57FF40}" type="datetime1">
              <a:rPr lang="en-US" smtClean="0"/>
              <a:t>5/7/2018</a:t>
            </a:fld>
            <a:endParaRPr lang="en-US" dirty="0"/>
          </a:p>
        </p:txBody>
      </p:sp>
      <p:sp>
        <p:nvSpPr>
          <p:cNvPr id="5" name="Slide Number Placeholder 4"/>
          <p:cNvSpPr>
            <a:spLocks noGrp="1"/>
          </p:cNvSpPr>
          <p:nvPr>
            <p:ph type="sldNum" sz="quarter" idx="14"/>
          </p:nvPr>
        </p:nvSpPr>
        <p:spPr/>
        <p:txBody>
          <a:bodyPr/>
          <a:lstStyle/>
          <a:p>
            <a:pPr>
              <a:defRPr/>
            </a:pPr>
            <a:fld id="{C4A0A0CE-F7AC-4471-8356-1EDF2E8B1DE9}" type="slidenum">
              <a:rPr lang="en-US" smtClean="0"/>
              <a:pPr>
                <a:defRPr/>
              </a:pPr>
              <a:t>17</a:t>
            </a:fld>
            <a:endParaRPr lang="en-US" dirty="0"/>
          </a:p>
        </p:txBody>
      </p:sp>
      <p:sp>
        <p:nvSpPr>
          <p:cNvPr id="6" name="Text Placeholder 5"/>
          <p:cNvSpPr txBox="1">
            <a:spLocks noGrp="1"/>
          </p:cNvSpPr>
          <p:nvPr>
            <p:ph type="body" sz="quarter" idx="12"/>
          </p:nvPr>
        </p:nvSpPr>
        <p:spPr>
          <a:xfrm>
            <a:off x="457200" y="990600"/>
            <a:ext cx="5524269" cy="412934"/>
          </a:xfrm>
          <a:prstGeom prst="rect">
            <a:avLst/>
          </a:prstGeom>
          <a:noFill/>
        </p:spPr>
        <p:txBody>
          <a:bodyPr wrap="none">
            <a:spAutoFit/>
          </a:bodyPr>
          <a:lstStyle/>
          <a:p>
            <a:pPr>
              <a:defRPr/>
            </a:pPr>
            <a:r>
              <a:rPr lang="en-US" sz="2000" dirty="0">
                <a:solidFill>
                  <a:srgbClr val="FFFF00"/>
                </a:solidFill>
                <a:latin typeface="+mj-lt"/>
              </a:rPr>
              <a:t>Numerical Prefixes </a:t>
            </a:r>
            <a:r>
              <a:rPr lang="en-US" sz="2000" dirty="0" smtClean="0">
                <a:solidFill>
                  <a:srgbClr val="FFFF00"/>
                </a:solidFill>
                <a:latin typeface="+mj-lt"/>
              </a:rPr>
              <a:t>used in </a:t>
            </a:r>
            <a:r>
              <a:rPr lang="en-US" sz="2000" dirty="0">
                <a:solidFill>
                  <a:srgbClr val="FFFF00"/>
                </a:solidFill>
                <a:latin typeface="+mj-lt"/>
              </a:rPr>
              <a:t>Complex Anions</a:t>
            </a:r>
          </a:p>
        </p:txBody>
      </p:sp>
      <p:graphicFrame>
        <p:nvGraphicFramePr>
          <p:cNvPr id="7" name="Table 6"/>
          <p:cNvGraphicFramePr>
            <a:graphicFrameLocks noGrp="1"/>
          </p:cNvGraphicFramePr>
          <p:nvPr>
            <p:extLst>
              <p:ext uri="{D42A27DB-BD31-4B8C-83A1-F6EECF244321}">
                <p14:modId xmlns:p14="http://schemas.microsoft.com/office/powerpoint/2010/main" val="641575075"/>
              </p:ext>
            </p:extLst>
          </p:nvPr>
        </p:nvGraphicFramePr>
        <p:xfrm>
          <a:off x="2971800" y="1828800"/>
          <a:ext cx="3000336" cy="2194512"/>
        </p:xfrm>
        <a:graphic>
          <a:graphicData uri="http://schemas.openxmlformats.org/drawingml/2006/table">
            <a:tbl>
              <a:tblPr firstRow="1" bandRow="1">
                <a:tableStyleId>{5C22544A-7EE6-4342-B048-85BDC9FD1C3A}</a:tableStyleId>
              </a:tblPr>
              <a:tblGrid>
                <a:gridCol w="919163"/>
                <a:gridCol w="1351250"/>
                <a:gridCol w="729923"/>
              </a:tblGrid>
              <a:tr h="249238">
                <a:tc>
                  <a:txBody>
                    <a:bodyPr/>
                    <a:lstStyle/>
                    <a:p>
                      <a:pPr algn="ctr"/>
                      <a:r>
                        <a:rPr lang="en-US" sz="1800" b="0" dirty="0" smtClean="0">
                          <a:solidFill>
                            <a:srgbClr val="000000"/>
                          </a:solidFill>
                          <a:latin typeface="Arial Black" pitchFamily="34" charset="0"/>
                        </a:rPr>
                        <a:t>Di</a:t>
                      </a:r>
                      <a:endParaRPr lang="en-US" sz="1800" b="0" dirty="0">
                        <a:solidFill>
                          <a:srgbClr val="000000"/>
                        </a:solidFill>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err="1" smtClean="0">
                          <a:solidFill>
                            <a:srgbClr val="000000"/>
                          </a:solidFill>
                          <a:latin typeface="Arial Black" pitchFamily="34" charset="0"/>
                        </a:rPr>
                        <a:t>Bis</a:t>
                      </a:r>
                      <a:endParaRPr lang="en-US" sz="1800" b="0" dirty="0">
                        <a:solidFill>
                          <a:srgbClr val="000000"/>
                        </a:solidFill>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smtClean="0">
                          <a:solidFill>
                            <a:srgbClr val="000000"/>
                          </a:solidFill>
                          <a:latin typeface="Arial Black" pitchFamily="34" charset="0"/>
                        </a:rPr>
                        <a:t>II</a:t>
                      </a:r>
                      <a:endParaRPr lang="en-US" sz="1800" b="0" dirty="0">
                        <a:solidFill>
                          <a:srgbClr val="000000"/>
                        </a:solidFill>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49238">
                <a:tc>
                  <a:txBody>
                    <a:bodyPr/>
                    <a:lstStyle/>
                    <a:p>
                      <a:pPr algn="ctr"/>
                      <a:r>
                        <a:rPr lang="en-US" sz="1800" b="0" dirty="0" smtClean="0">
                          <a:latin typeface="Arial Black" pitchFamily="34" charset="0"/>
                        </a:rPr>
                        <a:t>Tri</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err="1" smtClean="0">
                          <a:latin typeface="Arial Black" pitchFamily="34" charset="0"/>
                        </a:rPr>
                        <a:t>Tris</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smtClean="0">
                          <a:latin typeface="Arial Black" pitchFamily="34" charset="0"/>
                        </a:rPr>
                        <a:t>III</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49238">
                <a:tc>
                  <a:txBody>
                    <a:bodyPr/>
                    <a:lstStyle/>
                    <a:p>
                      <a:pPr algn="ctr"/>
                      <a:r>
                        <a:rPr lang="en-US" sz="1800" b="0" dirty="0" smtClean="0">
                          <a:latin typeface="Arial Black" pitchFamily="34" charset="0"/>
                        </a:rPr>
                        <a:t>Tetra</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err="1" smtClean="0">
                          <a:latin typeface="Arial Black" pitchFamily="34" charset="0"/>
                        </a:rPr>
                        <a:t>Tetrakis</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smtClean="0">
                          <a:latin typeface="Arial Black" pitchFamily="34" charset="0"/>
                        </a:rPr>
                        <a:t>IV</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49238">
                <a:tc>
                  <a:txBody>
                    <a:bodyPr/>
                    <a:lstStyle/>
                    <a:p>
                      <a:pPr algn="ctr"/>
                      <a:r>
                        <a:rPr lang="en-US" sz="1800" b="0" dirty="0" err="1" smtClean="0">
                          <a:latin typeface="Arial Black" pitchFamily="34" charset="0"/>
                        </a:rPr>
                        <a:t>Penta</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err="1" smtClean="0">
                          <a:latin typeface="Arial Black" pitchFamily="34" charset="0"/>
                        </a:rPr>
                        <a:t>pentakis</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smtClean="0">
                          <a:latin typeface="Arial Black" pitchFamily="34" charset="0"/>
                        </a:rPr>
                        <a:t>V</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49238">
                <a:tc>
                  <a:txBody>
                    <a:bodyPr/>
                    <a:lstStyle/>
                    <a:p>
                      <a:pPr algn="ctr"/>
                      <a:r>
                        <a:rPr lang="en-US" sz="1800" b="0" dirty="0" err="1" smtClean="0">
                          <a:latin typeface="Arial Black" pitchFamily="34" charset="0"/>
                        </a:rPr>
                        <a:t>Hexa</a:t>
                      </a:r>
                      <a:endParaRPr lang="en-US" sz="1800" b="0" dirty="0" smtClean="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err="1" smtClean="0">
                          <a:latin typeface="Arial Black" pitchFamily="34" charset="0"/>
                        </a:rPr>
                        <a:t>Hexakis</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smtClean="0">
                          <a:latin typeface="Arial Black" pitchFamily="34" charset="0"/>
                        </a:rPr>
                        <a:t>VI</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49238">
                <a:tc>
                  <a:txBody>
                    <a:bodyPr/>
                    <a:lstStyle/>
                    <a:p>
                      <a:pPr algn="ctr"/>
                      <a:r>
                        <a:rPr lang="en-US" sz="1800" b="0" dirty="0" smtClean="0">
                          <a:latin typeface="Arial Black" pitchFamily="34" charset="0"/>
                        </a:rPr>
                        <a:t>Septa</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err="1" smtClean="0">
                          <a:latin typeface="Arial Black" pitchFamily="34" charset="0"/>
                        </a:rPr>
                        <a:t>Septakis</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1800" b="0" dirty="0" smtClean="0">
                          <a:latin typeface="Arial Black" pitchFamily="34" charset="0"/>
                        </a:rPr>
                        <a:t>VII</a:t>
                      </a:r>
                      <a:endParaRPr lang="en-US" sz="1800" b="0" dirty="0">
                        <a:latin typeface="Arial Black" pitchFamily="34" charset="0"/>
                      </a:endParaRPr>
                    </a:p>
                  </a:txBody>
                  <a:tcPr marL="91425" marR="91425" marT="45716" marB="45716"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Tree>
    <p:extLst>
      <p:ext uri="{BB962C8B-B14F-4D97-AF65-F5344CB8AC3E}">
        <p14:creationId xmlns:p14="http://schemas.microsoft.com/office/powerpoint/2010/main" val="2758295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lnSpc>
                <a:spcPts val="2300"/>
              </a:lnSpc>
              <a:spcBef>
                <a:spcPts val="300"/>
              </a:spcBef>
              <a:defRPr/>
            </a:pPr>
            <a:r>
              <a:rPr lang="en-US" dirty="0"/>
              <a:t>Formulas and Names of Coordination Compounds</a:t>
            </a:r>
          </a:p>
        </p:txBody>
      </p:sp>
      <p:sp>
        <p:nvSpPr>
          <p:cNvPr id="3" name="Text Placeholder 2"/>
          <p:cNvSpPr>
            <a:spLocks noGrp="1"/>
          </p:cNvSpPr>
          <p:nvPr>
            <p:ph type="body" sz="quarter" idx="12"/>
          </p:nvPr>
        </p:nvSpPr>
        <p:spPr/>
        <p:txBody>
          <a:bodyPr/>
          <a:lstStyle/>
          <a:p>
            <a:pPr marL="280987" indent="-280988">
              <a:defRPr/>
            </a:pPr>
            <a:r>
              <a:rPr lang="en-US" dirty="0" smtClean="0"/>
              <a:t>Naming </a:t>
            </a:r>
            <a:r>
              <a:rPr lang="en-US" dirty="0" smtClean="0"/>
              <a:t>Coordination Compounds</a:t>
            </a:r>
          </a:p>
          <a:p>
            <a:pPr marL="633413" lvl="1" indent="-277813">
              <a:defRPr/>
            </a:pPr>
            <a:r>
              <a:rPr lang="en-US" dirty="0" smtClean="0"/>
              <a:t>Rules</a:t>
            </a:r>
          </a:p>
          <a:p>
            <a:pPr marL="966788" lvl="2" indent="-285750">
              <a:defRPr/>
            </a:pPr>
            <a:r>
              <a:rPr lang="en-US" dirty="0" smtClean="0"/>
              <a:t>Some ligand names already contain a numerical prefix</a:t>
            </a:r>
          </a:p>
          <a:p>
            <a:pPr marL="1312863" lvl="3" indent="-285750">
              <a:buFont typeface="Wingdings" pitchFamily="2" charset="2"/>
              <a:buNone/>
              <a:defRPr/>
            </a:pPr>
            <a:r>
              <a:rPr lang="en-US" dirty="0" smtClean="0">
                <a:solidFill>
                  <a:srgbClr val="FFFF00"/>
                </a:solidFill>
              </a:rPr>
              <a:t>		</a:t>
            </a:r>
            <a:r>
              <a:rPr lang="en-US" dirty="0" err="1" smtClean="0">
                <a:solidFill>
                  <a:srgbClr val="FFFF00"/>
                </a:solidFill>
              </a:rPr>
              <a:t>Ethylene</a:t>
            </a:r>
            <a:r>
              <a:rPr lang="en-US" u="sng" dirty="0" err="1" smtClean="0">
                <a:solidFill>
                  <a:srgbClr val="FFFF00"/>
                </a:solidFill>
              </a:rPr>
              <a:t>di</a:t>
            </a:r>
            <a:r>
              <a:rPr lang="en-US" dirty="0" err="1" smtClean="0">
                <a:solidFill>
                  <a:srgbClr val="FFFF00"/>
                </a:solidFill>
              </a:rPr>
              <a:t>amine</a:t>
            </a:r>
            <a:endParaRPr lang="en-US" dirty="0" smtClean="0">
              <a:solidFill>
                <a:srgbClr val="FFFF00"/>
              </a:solidFill>
            </a:endParaRPr>
          </a:p>
          <a:p>
            <a:pPr marL="1312863" lvl="3" indent="-285750">
              <a:buFont typeface="Wingdings" pitchFamily="2" charset="2"/>
              <a:buNone/>
              <a:defRPr/>
            </a:pPr>
            <a:r>
              <a:rPr lang="en-US" dirty="0" smtClean="0"/>
              <a:t>	In these cases the number of ligands is indicated by such terms as:   </a:t>
            </a:r>
            <a:r>
              <a:rPr lang="en-US" dirty="0" err="1" smtClean="0"/>
              <a:t>bis</a:t>
            </a:r>
            <a:r>
              <a:rPr lang="en-US" dirty="0" smtClean="0"/>
              <a:t> (2), </a:t>
            </a:r>
            <a:r>
              <a:rPr lang="en-US" dirty="0" err="1" smtClean="0"/>
              <a:t>tris</a:t>
            </a:r>
            <a:r>
              <a:rPr lang="en-US" dirty="0" smtClean="0"/>
              <a:t>(3), </a:t>
            </a:r>
            <a:r>
              <a:rPr lang="en-US" dirty="0" err="1" smtClean="0"/>
              <a:t>tetrakis</a:t>
            </a:r>
            <a:r>
              <a:rPr lang="en-US" dirty="0" smtClean="0"/>
              <a:t>(4)</a:t>
            </a:r>
          </a:p>
          <a:p>
            <a:pPr marL="0" lvl="3" indent="0" algn="ctr">
              <a:buFont typeface="Wingdings" pitchFamily="2" charset="2"/>
              <a:buNone/>
              <a:defRPr/>
            </a:pPr>
            <a:r>
              <a:rPr lang="en-US" dirty="0" smtClean="0"/>
              <a:t>A compound with two ethylene ligands would contain the following ligand name</a:t>
            </a:r>
          </a:p>
          <a:p>
            <a:pPr marL="0" lvl="3" indent="0" algn="ctr">
              <a:buFont typeface="Wingdings" pitchFamily="2" charset="2"/>
              <a:buNone/>
              <a:defRPr/>
            </a:pPr>
            <a:r>
              <a:rPr lang="en-US" dirty="0" err="1" smtClean="0">
                <a:solidFill>
                  <a:srgbClr val="FFFF00"/>
                </a:solidFill>
              </a:rPr>
              <a:t>bis</a:t>
            </a:r>
            <a:r>
              <a:rPr lang="en-US" dirty="0" smtClean="0">
                <a:solidFill>
                  <a:srgbClr val="FFFF00"/>
                </a:solidFill>
              </a:rPr>
              <a:t>(</a:t>
            </a:r>
            <a:r>
              <a:rPr lang="en-US" dirty="0" err="1" smtClean="0">
                <a:solidFill>
                  <a:srgbClr val="FFFF00"/>
                </a:solidFill>
              </a:rPr>
              <a:t>ethylenediamine</a:t>
            </a:r>
            <a:r>
              <a:rPr lang="en-US" dirty="0" smtClean="0">
                <a:solidFill>
                  <a:srgbClr val="FFFF00"/>
                </a:solidFill>
              </a:rPr>
              <a:t>)</a:t>
            </a:r>
          </a:p>
        </p:txBody>
      </p:sp>
      <p:sp>
        <p:nvSpPr>
          <p:cNvPr id="62468"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5F87A66A-7C96-47BF-B1BF-753B9DC82BFC}" type="datetime1">
              <a:rPr lang="en-US" sz="1200" smtClean="0">
                <a:solidFill>
                  <a:srgbClr val="FFFF00"/>
                </a:solidFill>
              </a:rPr>
              <a:t>5/7/2018</a:t>
            </a:fld>
            <a:endParaRPr lang="en-US" sz="1200" smtClean="0">
              <a:solidFill>
                <a:srgbClr val="FFFF00"/>
              </a:solidFill>
            </a:endParaRPr>
          </a:p>
        </p:txBody>
      </p:sp>
      <p:sp>
        <p:nvSpPr>
          <p:cNvPr id="62469"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F7E39F03-5CAA-437E-9378-1B6BE9AF7E2C}" type="slidenum">
              <a:rPr lang="en-US" sz="1200" smtClean="0">
                <a:solidFill>
                  <a:srgbClr val="FFFF00"/>
                </a:solidFill>
              </a:rPr>
              <a:pPr eaLnBrk="1" hangingPunct="1"/>
              <a:t>18</a:t>
            </a:fld>
            <a:endParaRPr lang="en-US" sz="1200" smtClean="0">
              <a:solidFill>
                <a:srgbClr val="FFFF00"/>
              </a:solidFill>
            </a:endParaRPr>
          </a:p>
        </p:txBody>
      </p:sp>
      <p:pic>
        <p:nvPicPr>
          <p:cNvPr id="62470" name="Picture 6" descr="CS Ethylenediamine.gif"/>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70475" y="3221038"/>
            <a:ext cx="2244725" cy="304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lnSpc>
                <a:spcPts val="2300"/>
              </a:lnSpc>
              <a:spcBef>
                <a:spcPts val="300"/>
              </a:spcBef>
              <a:defRPr/>
            </a:pPr>
            <a:r>
              <a:rPr lang="en-US" dirty="0"/>
              <a:t>Formulas and Names of Coordination Compounds</a:t>
            </a:r>
          </a:p>
        </p:txBody>
      </p:sp>
      <p:sp>
        <p:nvSpPr>
          <p:cNvPr id="3" name="Text Placeholder 2"/>
          <p:cNvSpPr>
            <a:spLocks noGrp="1"/>
          </p:cNvSpPr>
          <p:nvPr>
            <p:ph type="body" sz="quarter" idx="12"/>
          </p:nvPr>
        </p:nvSpPr>
        <p:spPr/>
        <p:txBody>
          <a:bodyPr/>
          <a:lstStyle/>
          <a:p>
            <a:pPr>
              <a:lnSpc>
                <a:spcPts val="2300"/>
              </a:lnSpc>
              <a:spcBef>
                <a:spcPts val="300"/>
              </a:spcBef>
              <a:defRPr/>
            </a:pPr>
            <a:r>
              <a:rPr lang="en-US" sz="2200" dirty="0" smtClean="0"/>
              <a:t>Naming </a:t>
            </a:r>
            <a:r>
              <a:rPr lang="en-US" sz="2200" dirty="0" smtClean="0"/>
              <a:t>Coordination Compounds</a:t>
            </a:r>
          </a:p>
          <a:p>
            <a:pPr lvl="1">
              <a:lnSpc>
                <a:spcPts val="2300"/>
              </a:lnSpc>
              <a:spcBef>
                <a:spcPts val="300"/>
              </a:spcBef>
              <a:defRPr/>
            </a:pPr>
            <a:r>
              <a:rPr lang="en-US" sz="2200" dirty="0" smtClean="0"/>
              <a:t>Rules</a:t>
            </a:r>
          </a:p>
          <a:p>
            <a:pPr lvl="2" indent="-338138">
              <a:lnSpc>
                <a:spcPts val="2300"/>
              </a:lnSpc>
              <a:spcBef>
                <a:spcPts val="300"/>
              </a:spcBef>
              <a:defRPr/>
            </a:pPr>
            <a:r>
              <a:rPr lang="en-US" sz="2200" dirty="0" smtClean="0"/>
              <a:t>The oxidation state of the central metal ion is given by a Roman numeral (in parentheses) only if the metal ion can have more than one state, as in the compound</a:t>
            </a:r>
          </a:p>
          <a:p>
            <a:pPr marL="0" lvl="3" indent="0" algn="ctr">
              <a:lnSpc>
                <a:spcPts val="2300"/>
              </a:lnSpc>
              <a:spcBef>
                <a:spcPts val="300"/>
              </a:spcBef>
              <a:buFont typeface="Wingdings" pitchFamily="2" charset="2"/>
              <a:buNone/>
              <a:defRPr/>
            </a:pPr>
            <a:r>
              <a:rPr lang="en-US" sz="2200" dirty="0" smtClean="0">
                <a:solidFill>
                  <a:srgbClr val="FFFF00"/>
                </a:solidFill>
              </a:rPr>
              <a:t>[Co(NH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4</a:t>
            </a:r>
            <a:r>
              <a:rPr lang="en-US" sz="2200" dirty="0" smtClean="0">
                <a:solidFill>
                  <a:srgbClr val="FFFF00"/>
                </a:solidFill>
              </a:rPr>
              <a:t>Cl</a:t>
            </a:r>
            <a:r>
              <a:rPr lang="en-US" sz="2200" baseline="-25000" dirty="0" smtClean="0">
                <a:solidFill>
                  <a:srgbClr val="FFFF00"/>
                </a:solidFill>
              </a:rPr>
              <a:t>2</a:t>
            </a:r>
            <a:r>
              <a:rPr lang="en-US" sz="2200" dirty="0" smtClean="0">
                <a:solidFill>
                  <a:srgbClr val="FFFF00"/>
                </a:solidFill>
              </a:rPr>
              <a:t>]</a:t>
            </a:r>
            <a:r>
              <a:rPr lang="en-US" sz="2200" dirty="0" err="1" smtClean="0">
                <a:solidFill>
                  <a:srgbClr val="FFFF00"/>
                </a:solidFill>
              </a:rPr>
              <a:t>Cl</a:t>
            </a:r>
            <a:endParaRPr lang="en-US" sz="2200" baseline="30000" dirty="0" smtClean="0">
              <a:solidFill>
                <a:srgbClr val="FFFF00"/>
              </a:solidFill>
            </a:endParaRPr>
          </a:p>
          <a:p>
            <a:pPr marL="0" lvl="3" indent="0" algn="ctr">
              <a:lnSpc>
                <a:spcPts val="2300"/>
              </a:lnSpc>
              <a:spcBef>
                <a:spcPts val="300"/>
              </a:spcBef>
              <a:buFont typeface="Wingdings" pitchFamily="2" charset="2"/>
              <a:buNone/>
              <a:defRPr/>
            </a:pPr>
            <a:r>
              <a:rPr lang="en-US" sz="2200" dirty="0" err="1" smtClean="0">
                <a:solidFill>
                  <a:srgbClr val="FFFF00"/>
                </a:solidFill>
              </a:rPr>
              <a:t>Tetraamminedichloridocobalt</a:t>
            </a:r>
            <a:r>
              <a:rPr lang="en-US" sz="2200" dirty="0" smtClean="0">
                <a:solidFill>
                  <a:srgbClr val="FFFF00"/>
                </a:solidFill>
              </a:rPr>
              <a:t>(III)chloride</a:t>
            </a:r>
            <a:endParaRPr lang="en-US" sz="2200" dirty="0" smtClean="0">
              <a:solidFill>
                <a:srgbClr val="FFFF00"/>
              </a:solidFill>
            </a:endParaRPr>
          </a:p>
          <a:p>
            <a:pPr lvl="2" indent="-338138">
              <a:lnSpc>
                <a:spcPts val="2300"/>
              </a:lnSpc>
              <a:spcBef>
                <a:spcPts val="300"/>
              </a:spcBef>
              <a:defRPr/>
            </a:pPr>
            <a:r>
              <a:rPr lang="en-US" sz="2200" dirty="0" smtClean="0"/>
              <a:t>If the complex ion is an anion, drop the ending of the Central metal name and add  </a:t>
            </a:r>
            <a:r>
              <a:rPr lang="en-US" sz="2200" dirty="0" smtClean="0">
                <a:solidFill>
                  <a:srgbClr val="FFFF00"/>
                </a:solidFill>
              </a:rPr>
              <a:t>“–ate”</a:t>
            </a:r>
          </a:p>
          <a:p>
            <a:pPr marL="0" lvl="3" indent="0" algn="ctr">
              <a:lnSpc>
                <a:spcPts val="2300"/>
              </a:lnSpc>
              <a:spcBef>
                <a:spcPts val="300"/>
              </a:spcBef>
              <a:buFont typeface="Wingdings" pitchFamily="2" charset="2"/>
              <a:buNone/>
              <a:defRPr/>
            </a:pPr>
            <a:r>
              <a:rPr lang="en-US" sz="2200" dirty="0" smtClean="0">
                <a:solidFill>
                  <a:srgbClr val="FFFF00"/>
                </a:solidFill>
              </a:rPr>
              <a:t>K[Pt(NH</a:t>
            </a:r>
            <a:r>
              <a:rPr lang="en-US" sz="2200" baseline="-25000" dirty="0" smtClean="0">
                <a:solidFill>
                  <a:srgbClr val="FFFF00"/>
                </a:solidFill>
              </a:rPr>
              <a:t>3</a:t>
            </a:r>
            <a:r>
              <a:rPr lang="en-US" sz="2200" dirty="0" smtClean="0">
                <a:solidFill>
                  <a:srgbClr val="FFFF00"/>
                </a:solidFill>
              </a:rPr>
              <a:t>)Cl</a:t>
            </a:r>
            <a:r>
              <a:rPr lang="en-US" sz="2200" baseline="-25000" dirty="0" smtClean="0">
                <a:solidFill>
                  <a:srgbClr val="FFFF00"/>
                </a:solidFill>
              </a:rPr>
              <a:t>5</a:t>
            </a:r>
            <a:r>
              <a:rPr lang="en-US" sz="2200" dirty="0" smtClean="0">
                <a:solidFill>
                  <a:srgbClr val="FFFF00"/>
                </a:solidFill>
              </a:rPr>
              <a:t>]      K</a:t>
            </a:r>
            <a:r>
              <a:rPr lang="en-US" baseline="30000" dirty="0" smtClean="0">
                <a:solidFill>
                  <a:srgbClr val="FFFF00"/>
                </a:solidFill>
              </a:rPr>
              <a:t>+</a:t>
            </a:r>
            <a:r>
              <a:rPr lang="en-US" sz="2200" dirty="0" smtClean="0">
                <a:solidFill>
                  <a:srgbClr val="FFFF00"/>
                </a:solidFill>
              </a:rPr>
              <a:t>[Pt</a:t>
            </a:r>
            <a:r>
              <a:rPr lang="en-US" baseline="30000" dirty="0" smtClean="0">
                <a:solidFill>
                  <a:srgbClr val="FFFF00"/>
                </a:solidFill>
              </a:rPr>
              <a:t>4+</a:t>
            </a:r>
            <a:r>
              <a:rPr lang="en-US" sz="2200" dirty="0" smtClean="0">
                <a:solidFill>
                  <a:srgbClr val="FFFF00"/>
                </a:solidFill>
              </a:rPr>
              <a:t>(NH</a:t>
            </a:r>
            <a:r>
              <a:rPr lang="en-US" sz="2200" baseline="-25000" dirty="0" smtClean="0">
                <a:solidFill>
                  <a:srgbClr val="FFFF00"/>
                </a:solidFill>
              </a:rPr>
              <a:t>3</a:t>
            </a:r>
            <a:r>
              <a:rPr lang="en-US" sz="2200" dirty="0" smtClean="0">
                <a:solidFill>
                  <a:srgbClr val="FFFF00"/>
                </a:solidFill>
              </a:rPr>
              <a:t>)Cl</a:t>
            </a:r>
            <a:r>
              <a:rPr lang="en-US" sz="2800" baseline="30000" dirty="0" smtClean="0">
                <a:solidFill>
                  <a:srgbClr val="FFFF00"/>
                </a:solidFill>
              </a:rPr>
              <a:t>-</a:t>
            </a:r>
            <a:r>
              <a:rPr lang="en-US" sz="2200" baseline="-25000" dirty="0" smtClean="0">
                <a:solidFill>
                  <a:srgbClr val="FFFF00"/>
                </a:solidFill>
              </a:rPr>
              <a:t>5</a:t>
            </a:r>
            <a:r>
              <a:rPr lang="en-US" sz="2200" dirty="0" smtClean="0">
                <a:solidFill>
                  <a:srgbClr val="FFFF00"/>
                </a:solidFill>
              </a:rPr>
              <a:t>]</a:t>
            </a:r>
            <a:r>
              <a:rPr lang="en-US" sz="2800" baseline="30000" dirty="0" smtClean="0">
                <a:solidFill>
                  <a:srgbClr val="FFFF00"/>
                </a:solidFill>
              </a:rPr>
              <a:t>-</a:t>
            </a:r>
            <a:endParaRPr lang="en-US" sz="2200" baseline="30000" dirty="0" smtClean="0">
              <a:solidFill>
                <a:srgbClr val="FFFF00"/>
              </a:solidFill>
            </a:endParaRPr>
          </a:p>
          <a:p>
            <a:pPr marL="0" lvl="3" indent="0" algn="ctr">
              <a:lnSpc>
                <a:spcPts val="2300"/>
              </a:lnSpc>
              <a:spcBef>
                <a:spcPts val="300"/>
              </a:spcBef>
              <a:buFont typeface="Wingdings" pitchFamily="2" charset="2"/>
              <a:buNone/>
              <a:defRPr/>
            </a:pPr>
            <a:r>
              <a:rPr lang="en-US" sz="2200" dirty="0" smtClean="0">
                <a:solidFill>
                  <a:srgbClr val="FFFF00"/>
                </a:solidFill>
              </a:rPr>
              <a:t>Potassium </a:t>
            </a:r>
            <a:r>
              <a:rPr lang="en-US" sz="2200" dirty="0" err="1" smtClean="0">
                <a:solidFill>
                  <a:srgbClr val="FFFF00"/>
                </a:solidFill>
              </a:rPr>
              <a:t>amminepentachloridoplatinate</a:t>
            </a:r>
            <a:r>
              <a:rPr lang="en-US" sz="2200" dirty="0" smtClean="0">
                <a:solidFill>
                  <a:srgbClr val="FFFF00"/>
                </a:solidFill>
              </a:rPr>
              <a:t>(IV</a:t>
            </a:r>
            <a:r>
              <a:rPr lang="en-US" sz="2200" dirty="0" smtClean="0">
                <a:solidFill>
                  <a:srgbClr val="FFFF00"/>
                </a:solidFill>
              </a:rPr>
              <a:t>)</a:t>
            </a:r>
          </a:p>
          <a:p>
            <a:pPr marL="0" lvl="3" indent="0" algn="ctr">
              <a:buFont typeface="Wingdings" pitchFamily="2" charset="2"/>
              <a:buNone/>
              <a:defRPr/>
            </a:pPr>
            <a:r>
              <a:rPr lang="en-US" sz="2200" dirty="0" smtClean="0">
                <a:solidFill>
                  <a:srgbClr val="FFFF00"/>
                </a:solidFill>
              </a:rPr>
              <a:t>Na</a:t>
            </a:r>
            <a:r>
              <a:rPr lang="en-US" sz="2200" baseline="-25000" dirty="0" smtClean="0">
                <a:solidFill>
                  <a:srgbClr val="FFFF00"/>
                </a:solidFill>
              </a:rPr>
              <a:t>4</a:t>
            </a:r>
            <a:r>
              <a:rPr lang="en-US" sz="2200" dirty="0" smtClean="0">
                <a:solidFill>
                  <a:srgbClr val="FFFF00"/>
                </a:solidFill>
              </a:rPr>
              <a:t>[FeBr</a:t>
            </a:r>
            <a:r>
              <a:rPr lang="en-US" sz="2200" baseline="-25000" dirty="0" smtClean="0">
                <a:solidFill>
                  <a:srgbClr val="FFFF00"/>
                </a:solidFill>
              </a:rPr>
              <a:t>6</a:t>
            </a:r>
            <a:r>
              <a:rPr lang="en-US" sz="2200" dirty="0" smtClean="0">
                <a:solidFill>
                  <a:srgbClr val="FFFF00"/>
                </a:solidFill>
              </a:rPr>
              <a:t>]      Na</a:t>
            </a:r>
            <a:r>
              <a:rPr lang="en-US" baseline="30000" dirty="0" smtClean="0">
                <a:solidFill>
                  <a:srgbClr val="FFFF00"/>
                </a:solidFill>
              </a:rPr>
              <a:t>+</a:t>
            </a:r>
            <a:r>
              <a:rPr lang="en-US" sz="2200" baseline="-25000" dirty="0" smtClean="0">
                <a:solidFill>
                  <a:srgbClr val="FFFF00"/>
                </a:solidFill>
              </a:rPr>
              <a:t>4</a:t>
            </a:r>
            <a:r>
              <a:rPr lang="en-US" sz="2200" dirty="0" smtClean="0">
                <a:solidFill>
                  <a:srgbClr val="FFFF00"/>
                </a:solidFill>
              </a:rPr>
              <a:t>[Fe</a:t>
            </a:r>
            <a:r>
              <a:rPr lang="en-US" baseline="30000" dirty="0" smtClean="0">
                <a:solidFill>
                  <a:srgbClr val="FFFF00"/>
                </a:solidFill>
              </a:rPr>
              <a:t>2+</a:t>
            </a:r>
            <a:r>
              <a:rPr lang="en-US" sz="2200" dirty="0" smtClean="0">
                <a:solidFill>
                  <a:srgbClr val="FFFF00"/>
                </a:solidFill>
              </a:rPr>
              <a:t>Br</a:t>
            </a:r>
            <a:r>
              <a:rPr lang="en-US" sz="2800" baseline="30000" dirty="0" smtClean="0">
                <a:solidFill>
                  <a:srgbClr val="FFFF00"/>
                </a:solidFill>
              </a:rPr>
              <a:t>-</a:t>
            </a:r>
            <a:r>
              <a:rPr lang="en-US" sz="2200" baseline="-25000" dirty="0" smtClean="0">
                <a:solidFill>
                  <a:srgbClr val="FFFF00"/>
                </a:solidFill>
              </a:rPr>
              <a:t>6</a:t>
            </a:r>
            <a:r>
              <a:rPr lang="en-US" sz="2200" dirty="0" smtClean="0">
                <a:solidFill>
                  <a:srgbClr val="FFFF00"/>
                </a:solidFill>
              </a:rPr>
              <a:t>]</a:t>
            </a:r>
          </a:p>
          <a:p>
            <a:pPr marL="0" lvl="3" indent="0" algn="ctr">
              <a:lnSpc>
                <a:spcPts val="2300"/>
              </a:lnSpc>
              <a:spcBef>
                <a:spcPts val="300"/>
              </a:spcBef>
              <a:buFont typeface="Wingdings" pitchFamily="2" charset="2"/>
              <a:buNone/>
              <a:defRPr/>
            </a:pPr>
            <a:r>
              <a:rPr lang="en-US" sz="2200" dirty="0" smtClean="0">
                <a:solidFill>
                  <a:srgbClr val="FFFF00"/>
                </a:solidFill>
              </a:rPr>
              <a:t>Sodium </a:t>
            </a:r>
            <a:r>
              <a:rPr lang="en-US" sz="2200" dirty="0" err="1" smtClean="0">
                <a:solidFill>
                  <a:srgbClr val="FFFF00"/>
                </a:solidFill>
              </a:rPr>
              <a:t>hexabromidoferrate</a:t>
            </a:r>
            <a:r>
              <a:rPr lang="en-US" sz="2200" dirty="0" smtClean="0">
                <a:solidFill>
                  <a:srgbClr val="FFFF00"/>
                </a:solidFill>
              </a:rPr>
              <a:t>(II</a:t>
            </a:r>
            <a:r>
              <a:rPr lang="en-US" sz="2200" dirty="0" smtClean="0">
                <a:solidFill>
                  <a:srgbClr val="FFFF00"/>
                </a:solidFill>
              </a:rPr>
              <a:t>)</a:t>
            </a:r>
            <a:endParaRPr lang="en-US" sz="2200" dirty="0" smtClean="0"/>
          </a:p>
          <a:p>
            <a:pPr>
              <a:lnSpc>
                <a:spcPts val="2300"/>
              </a:lnSpc>
              <a:spcBef>
                <a:spcPts val="300"/>
              </a:spcBef>
              <a:defRPr/>
            </a:pPr>
            <a:endParaRPr lang="en-US" sz="2200" dirty="0"/>
          </a:p>
        </p:txBody>
      </p:sp>
      <p:sp>
        <p:nvSpPr>
          <p:cNvPr id="6349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BADABA5F-5C27-418C-ABE9-8C2C4D516ED0}" type="datetime1">
              <a:rPr lang="en-US" sz="1200" smtClean="0">
                <a:solidFill>
                  <a:srgbClr val="FFFF00"/>
                </a:solidFill>
              </a:rPr>
              <a:t>5/7/2018</a:t>
            </a:fld>
            <a:endParaRPr lang="en-US" sz="1200" smtClean="0">
              <a:solidFill>
                <a:srgbClr val="FFFF00"/>
              </a:solidFill>
            </a:endParaRPr>
          </a:p>
        </p:txBody>
      </p:sp>
      <p:sp>
        <p:nvSpPr>
          <p:cNvPr id="6349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7A84CA5B-C630-490C-98F6-047405A9B3A5}" type="slidenum">
              <a:rPr lang="en-US" sz="1200" smtClean="0">
                <a:solidFill>
                  <a:srgbClr val="FFFF00"/>
                </a:solidFill>
              </a:rPr>
              <a:pPr eaLnBrk="1" hangingPunct="1"/>
              <a:t>19</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Coordination Compounds (Complexes)</a:t>
            </a:r>
          </a:p>
        </p:txBody>
      </p:sp>
      <p:sp>
        <p:nvSpPr>
          <p:cNvPr id="48131" name="Text Placeholder 2"/>
          <p:cNvSpPr>
            <a:spLocks noGrp="1"/>
          </p:cNvSpPr>
          <p:nvPr>
            <p:ph type="body" sz="quarter" idx="12"/>
          </p:nvPr>
        </p:nvSpPr>
        <p:spPr/>
        <p:txBody>
          <a:bodyPr/>
          <a:lstStyle/>
          <a:p>
            <a:r>
              <a:rPr lang="en-US" dirty="0" smtClean="0"/>
              <a:t>Most </a:t>
            </a:r>
            <a:r>
              <a:rPr lang="en-US" dirty="0" smtClean="0"/>
              <a:t>distinctive aspect of transition metal chemistry</a:t>
            </a:r>
          </a:p>
          <a:p>
            <a:r>
              <a:rPr lang="en-US" dirty="0" smtClean="0"/>
              <a:t>Complex – Substances that contain </a:t>
            </a:r>
            <a:r>
              <a:rPr lang="en-US" dirty="0" smtClean="0">
                <a:solidFill>
                  <a:srgbClr val="FFFF00"/>
                </a:solidFill>
              </a:rPr>
              <a:t>at least one complex </a:t>
            </a:r>
            <a:r>
              <a:rPr lang="en-US" dirty="0" smtClean="0">
                <a:solidFill>
                  <a:srgbClr val="FFFF00"/>
                </a:solidFill>
              </a:rPr>
              <a:t>ion/coordination entity</a:t>
            </a:r>
            <a:endParaRPr lang="en-US" dirty="0" smtClean="0">
              <a:solidFill>
                <a:srgbClr val="FFFF00"/>
              </a:solidFill>
            </a:endParaRPr>
          </a:p>
          <a:p>
            <a:r>
              <a:rPr lang="en-US" dirty="0" smtClean="0"/>
              <a:t>Complex ion – Species consisting of a “central metal </a:t>
            </a:r>
            <a:r>
              <a:rPr lang="en-US" dirty="0" err="1" smtClean="0"/>
              <a:t>cation</a:t>
            </a:r>
            <a:r>
              <a:rPr lang="en-US" dirty="0" smtClean="0"/>
              <a:t>” (either a main-group or transition metal) that is bonded to molecules and/or anions called </a:t>
            </a:r>
            <a:r>
              <a:rPr lang="en-US" dirty="0" smtClean="0">
                <a:solidFill>
                  <a:srgbClr val="FFFF00"/>
                </a:solidFill>
              </a:rPr>
              <a:t>“Ligands”</a:t>
            </a:r>
          </a:p>
          <a:p>
            <a:r>
              <a:rPr lang="en-US" dirty="0" smtClean="0"/>
              <a:t>The Complex ion is typically associated with </a:t>
            </a:r>
            <a:r>
              <a:rPr lang="en-US" u="sng" dirty="0" smtClean="0"/>
              <a:t>other</a:t>
            </a:r>
            <a:r>
              <a:rPr lang="en-US" dirty="0" smtClean="0"/>
              <a:t> </a:t>
            </a:r>
            <a:r>
              <a:rPr lang="en-US" dirty="0" smtClean="0">
                <a:solidFill>
                  <a:srgbClr val="FFFF00"/>
                </a:solidFill>
              </a:rPr>
              <a:t>(counter)</a:t>
            </a:r>
            <a:r>
              <a:rPr lang="en-US" dirty="0" smtClean="0"/>
              <a:t> ions to maintain neutrality</a:t>
            </a:r>
          </a:p>
          <a:p>
            <a:r>
              <a:rPr lang="en-US" dirty="0" smtClean="0"/>
              <a:t>A coordination compound behaves like an electrolyte in water</a:t>
            </a:r>
          </a:p>
          <a:p>
            <a:pPr lvl="1"/>
            <a:r>
              <a:rPr lang="en-US" dirty="0" smtClean="0"/>
              <a:t>Complex ion and counter ion separate</a:t>
            </a:r>
          </a:p>
          <a:p>
            <a:pPr lvl="1"/>
            <a:r>
              <a:rPr lang="en-US" dirty="0" smtClean="0"/>
              <a:t>Complex ion behaves like a polyatomic ion – the ligands and central atom remain attached</a:t>
            </a:r>
          </a:p>
          <a:p>
            <a:endParaRPr lang="en-US" dirty="0" smtClean="0"/>
          </a:p>
        </p:txBody>
      </p:sp>
      <p:sp>
        <p:nvSpPr>
          <p:cNvPr id="4813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3841B003-097A-4383-84BF-94E7B0D726BF}" type="datetime1">
              <a:rPr lang="en-US" sz="1200" smtClean="0">
                <a:solidFill>
                  <a:srgbClr val="FFFF00"/>
                </a:solidFill>
              </a:rPr>
              <a:t>5/7/2018</a:t>
            </a:fld>
            <a:endParaRPr lang="en-US" sz="1200" smtClean="0">
              <a:solidFill>
                <a:srgbClr val="FFFF00"/>
              </a:solidFill>
            </a:endParaRPr>
          </a:p>
        </p:txBody>
      </p:sp>
      <p:sp>
        <p:nvSpPr>
          <p:cNvPr id="4813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52EE2E00-9FB7-45C7-9836-E345CB4F30C6}" type="slidenum">
              <a:rPr lang="en-US" sz="1200" smtClean="0">
                <a:solidFill>
                  <a:srgbClr val="FFFF00"/>
                </a:solidFill>
              </a:rPr>
              <a:pPr eaLnBrk="1" hangingPunct="1"/>
              <a:t>2</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a:spcBef>
                <a:spcPct val="0"/>
              </a:spcBef>
              <a:spcAft>
                <a:spcPct val="0"/>
              </a:spcAft>
            </a:pPr>
            <a:r>
              <a:rPr lang="en-US" smtClean="0"/>
              <a:t>Practice Problem</a:t>
            </a:r>
          </a:p>
        </p:txBody>
      </p:sp>
      <p:sp>
        <p:nvSpPr>
          <p:cNvPr id="60419" name="Content Placeholder 5"/>
          <p:cNvSpPr>
            <a:spLocks noGrp="1"/>
          </p:cNvSpPr>
          <p:nvPr>
            <p:ph idx="1"/>
          </p:nvPr>
        </p:nvSpPr>
        <p:spPr>
          <a:xfrm>
            <a:off x="457200" y="625475"/>
            <a:ext cx="8229600" cy="5927725"/>
          </a:xfrm>
        </p:spPr>
        <p:txBody>
          <a:bodyPr/>
          <a:lstStyle/>
          <a:p>
            <a:pPr>
              <a:spcAft>
                <a:spcPts val="1200"/>
              </a:spcAft>
              <a:buFont typeface="Wingdings" pitchFamily="2" charset="2"/>
              <a:buNone/>
              <a:defRPr/>
            </a:pPr>
            <a:r>
              <a:rPr lang="en-US" dirty="0" smtClean="0"/>
              <a:t>What is the systematic name of Na</a:t>
            </a:r>
            <a:r>
              <a:rPr lang="en-US" baseline="-25000" dirty="0" smtClean="0"/>
              <a:t>3</a:t>
            </a:r>
            <a:r>
              <a:rPr lang="en-US" dirty="0" smtClean="0"/>
              <a:t>[AlF</a:t>
            </a:r>
            <a:r>
              <a:rPr lang="en-US" baseline="-25000" dirty="0" smtClean="0"/>
              <a:t>6</a:t>
            </a:r>
            <a:r>
              <a:rPr lang="en-US" dirty="0" smtClean="0"/>
              <a:t>]?</a:t>
            </a:r>
          </a:p>
          <a:p>
            <a:pPr>
              <a:spcAft>
                <a:spcPts val="1200"/>
              </a:spcAft>
              <a:buFont typeface="Wingdings" pitchFamily="2" charset="2"/>
              <a:buNone/>
              <a:tabLst>
                <a:tab pos="685800" algn="l"/>
              </a:tabLst>
              <a:defRPr/>
            </a:pPr>
            <a:r>
              <a:rPr lang="en-US" dirty="0" err="1" smtClean="0"/>
              <a:t>Ans</a:t>
            </a:r>
            <a:r>
              <a:rPr lang="en-US" dirty="0" smtClean="0"/>
              <a:t>: Complex ion – [AlF</a:t>
            </a:r>
            <a:r>
              <a:rPr lang="en-US" baseline="-25000" dirty="0" smtClean="0"/>
              <a:t>6</a:t>
            </a:r>
            <a:r>
              <a:rPr lang="en-US" dirty="0" smtClean="0"/>
              <a:t>]</a:t>
            </a:r>
            <a:r>
              <a:rPr lang="en-US" sz="2800" baseline="30000" dirty="0" smtClean="0"/>
              <a:t>3-</a:t>
            </a:r>
            <a:endParaRPr lang="en-US" baseline="30000" dirty="0" smtClean="0"/>
          </a:p>
          <a:p>
            <a:pPr marL="0" indent="0">
              <a:spcAft>
                <a:spcPts val="1200"/>
              </a:spcAft>
              <a:buFont typeface="Wingdings" pitchFamily="2" charset="2"/>
              <a:buNone/>
              <a:tabLst>
                <a:tab pos="685800" algn="l"/>
              </a:tabLst>
              <a:defRPr/>
            </a:pPr>
            <a:r>
              <a:rPr lang="en-US" dirty="0" smtClean="0"/>
              <a:t>	Ligands  </a:t>
            </a:r>
            <a:r>
              <a:rPr lang="en-US" dirty="0" smtClean="0">
                <a:solidFill>
                  <a:srgbClr val="FFFF00"/>
                </a:solidFill>
              </a:rPr>
              <a:t>6 (</a:t>
            </a:r>
            <a:r>
              <a:rPr lang="en-US" dirty="0" err="1" smtClean="0">
                <a:solidFill>
                  <a:srgbClr val="FFFF00"/>
                </a:solidFill>
              </a:rPr>
              <a:t>hexa</a:t>
            </a:r>
            <a:r>
              <a:rPr lang="en-US" dirty="0" smtClean="0">
                <a:solidFill>
                  <a:srgbClr val="FFFF00"/>
                </a:solidFill>
              </a:rPr>
              <a:t>)  F</a:t>
            </a:r>
            <a:r>
              <a:rPr lang="en-US" sz="3200" baseline="30000" dirty="0" smtClean="0">
                <a:solidFill>
                  <a:srgbClr val="FFFF00"/>
                </a:solidFill>
              </a:rPr>
              <a:t>-</a:t>
            </a:r>
            <a:r>
              <a:rPr lang="en-US" dirty="0" smtClean="0">
                <a:solidFill>
                  <a:srgbClr val="FFFF00"/>
                </a:solidFill>
              </a:rPr>
              <a:t> ions (</a:t>
            </a:r>
            <a:r>
              <a:rPr lang="en-US" dirty="0" err="1" smtClean="0">
                <a:solidFill>
                  <a:srgbClr val="FFFF00"/>
                </a:solidFill>
              </a:rPr>
              <a:t>Fluorido</a:t>
            </a:r>
            <a:r>
              <a:rPr lang="en-US" dirty="0" smtClean="0">
                <a:solidFill>
                  <a:srgbClr val="FFFF00"/>
                </a:solidFill>
              </a:rPr>
              <a:t>)</a:t>
            </a:r>
          </a:p>
          <a:p>
            <a:pPr marL="0" indent="0">
              <a:spcAft>
                <a:spcPts val="1200"/>
              </a:spcAft>
              <a:buFont typeface="Wingdings" pitchFamily="2" charset="2"/>
              <a:buNone/>
              <a:tabLst>
                <a:tab pos="685800" algn="l"/>
              </a:tabLst>
              <a:defRPr/>
            </a:pPr>
            <a:r>
              <a:rPr lang="en-US" dirty="0" smtClean="0"/>
              <a:t>	Complex ion is an </a:t>
            </a:r>
            <a:r>
              <a:rPr lang="en-US" dirty="0" smtClean="0">
                <a:solidFill>
                  <a:srgbClr val="FFFF00"/>
                </a:solidFill>
              </a:rPr>
              <a:t>“anion”</a:t>
            </a:r>
          </a:p>
          <a:p>
            <a:pPr marL="0" indent="0">
              <a:spcAft>
                <a:spcPts val="1200"/>
              </a:spcAft>
              <a:buFont typeface="Wingdings" pitchFamily="2" charset="2"/>
              <a:buNone/>
              <a:tabLst>
                <a:tab pos="685800" algn="l"/>
              </a:tabLst>
              <a:defRPr/>
            </a:pPr>
            <a:r>
              <a:rPr lang="en-US" dirty="0" smtClean="0"/>
              <a:t>	End of metal ion Aluminum must be changed to </a:t>
            </a:r>
            <a:r>
              <a:rPr lang="en-US" dirty="0" smtClean="0">
                <a:solidFill>
                  <a:srgbClr val="FFFF00"/>
                </a:solidFill>
              </a:rPr>
              <a:t>–ate</a:t>
            </a:r>
          </a:p>
          <a:p>
            <a:pPr marL="0" indent="0">
              <a:spcAft>
                <a:spcPts val="1200"/>
              </a:spcAft>
              <a:buFont typeface="Wingdings" pitchFamily="2" charset="2"/>
              <a:buNone/>
              <a:tabLst>
                <a:tab pos="685800" algn="l"/>
              </a:tabLst>
              <a:defRPr/>
            </a:pPr>
            <a:r>
              <a:rPr lang="en-US" dirty="0" smtClean="0"/>
              <a:t>	Complex ion name – </a:t>
            </a:r>
            <a:r>
              <a:rPr lang="en-US" dirty="0" err="1" smtClean="0">
                <a:solidFill>
                  <a:srgbClr val="FFFF00"/>
                </a:solidFill>
              </a:rPr>
              <a:t>hexafluoridoaluminate</a:t>
            </a:r>
            <a:endParaRPr lang="en-US" dirty="0" smtClean="0">
              <a:solidFill>
                <a:srgbClr val="FFFF00"/>
              </a:solidFill>
            </a:endParaRPr>
          </a:p>
          <a:p>
            <a:pPr marL="0" indent="0">
              <a:spcAft>
                <a:spcPts val="1200"/>
              </a:spcAft>
              <a:buFont typeface="Wingdings" pitchFamily="2" charset="2"/>
              <a:buNone/>
              <a:tabLst>
                <a:tab pos="685800" algn="l"/>
              </a:tabLst>
              <a:defRPr/>
            </a:pPr>
            <a:r>
              <a:rPr lang="en-US" dirty="0" smtClean="0">
                <a:solidFill>
                  <a:srgbClr val="FFFF00"/>
                </a:solidFill>
              </a:rPr>
              <a:t>	</a:t>
            </a:r>
            <a:r>
              <a:rPr lang="en-US" dirty="0" smtClean="0"/>
              <a:t>Aluminum has only the +3 oxidation state so Roman 	numerals are not required</a:t>
            </a:r>
          </a:p>
          <a:p>
            <a:pPr marL="0" indent="0">
              <a:spcAft>
                <a:spcPts val="1200"/>
              </a:spcAft>
              <a:buFont typeface="Wingdings" pitchFamily="2" charset="2"/>
              <a:buNone/>
              <a:tabLst>
                <a:tab pos="685800" algn="l"/>
              </a:tabLst>
              <a:defRPr/>
            </a:pPr>
            <a:r>
              <a:rPr lang="en-US" dirty="0" smtClean="0"/>
              <a:t>	Na</a:t>
            </a:r>
            <a:r>
              <a:rPr lang="en-US" baseline="30000" dirty="0" smtClean="0"/>
              <a:t>3+</a:t>
            </a:r>
            <a:r>
              <a:rPr lang="en-US" dirty="0" smtClean="0"/>
              <a:t> is the positive counter ion; it is separated from 	the complex anion by a space</a:t>
            </a:r>
          </a:p>
          <a:p>
            <a:pPr marL="0" indent="0" algn="ctr">
              <a:spcAft>
                <a:spcPts val="1200"/>
              </a:spcAft>
              <a:buFont typeface="Wingdings" pitchFamily="2" charset="2"/>
              <a:buNone/>
              <a:tabLst>
                <a:tab pos="685800" algn="l"/>
              </a:tabLst>
              <a:defRPr/>
            </a:pPr>
            <a:r>
              <a:rPr lang="en-US" dirty="0" smtClean="0">
                <a:solidFill>
                  <a:srgbClr val="FFFF00"/>
                </a:solidFill>
              </a:rPr>
              <a:t>Na</a:t>
            </a:r>
            <a:r>
              <a:rPr lang="en-US" baseline="-25000" dirty="0" smtClean="0">
                <a:solidFill>
                  <a:srgbClr val="FFFF00"/>
                </a:solidFill>
              </a:rPr>
              <a:t>3</a:t>
            </a:r>
            <a:r>
              <a:rPr lang="en-US" dirty="0" smtClean="0">
                <a:solidFill>
                  <a:srgbClr val="FFFF00"/>
                </a:solidFill>
              </a:rPr>
              <a:t>[AlF</a:t>
            </a:r>
            <a:r>
              <a:rPr lang="en-US" baseline="-25000" dirty="0" smtClean="0">
                <a:solidFill>
                  <a:srgbClr val="FFFF00"/>
                </a:solidFill>
              </a:rPr>
              <a:t>6</a:t>
            </a:r>
            <a:r>
              <a:rPr lang="en-US" dirty="0" smtClean="0">
                <a:solidFill>
                  <a:srgbClr val="FFFF00"/>
                </a:solidFill>
              </a:rPr>
              <a:t>]   Sodium </a:t>
            </a:r>
            <a:r>
              <a:rPr lang="en-US" dirty="0" err="1" smtClean="0">
                <a:solidFill>
                  <a:srgbClr val="FFFF00"/>
                </a:solidFill>
              </a:rPr>
              <a:t>Hexfluoridoaluminate</a:t>
            </a:r>
            <a:endParaRPr lang="en-US" dirty="0" smtClean="0">
              <a:solidFill>
                <a:srgbClr val="FFFF00"/>
              </a:solidFill>
            </a:endParaRPr>
          </a:p>
          <a:p>
            <a:pPr marL="0" indent="0">
              <a:spcAft>
                <a:spcPts val="1200"/>
              </a:spcAft>
              <a:buFont typeface="Wingdings" pitchFamily="2" charset="2"/>
              <a:buNone/>
              <a:tabLst>
                <a:tab pos="685800" algn="l"/>
              </a:tabLst>
              <a:defRPr/>
            </a:pPr>
            <a:r>
              <a:rPr lang="en-US" dirty="0" smtClean="0"/>
              <a:t>	</a:t>
            </a:r>
          </a:p>
          <a:p>
            <a:pPr marL="0" indent="0">
              <a:spcAft>
                <a:spcPts val="1200"/>
              </a:spcAft>
              <a:buFont typeface="Wingdings" pitchFamily="2" charset="2"/>
              <a:buNone/>
              <a:tabLst>
                <a:tab pos="685800" algn="l"/>
              </a:tabLst>
              <a:defRPr/>
            </a:pPr>
            <a:r>
              <a:rPr lang="en-US" dirty="0" smtClean="0"/>
              <a:t>	</a:t>
            </a:r>
          </a:p>
        </p:txBody>
      </p:sp>
      <p:sp>
        <p:nvSpPr>
          <p:cNvPr id="645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9A9DEDE-3F17-4135-B0DF-A74496BF637A}" type="datetime1">
              <a:rPr lang="en-US" sz="1200" smtClean="0">
                <a:solidFill>
                  <a:srgbClr val="FFFF00"/>
                </a:solidFill>
              </a:rPr>
              <a:t>5/7/2018</a:t>
            </a:fld>
            <a:endParaRPr lang="en-US" sz="1200" smtClean="0">
              <a:solidFill>
                <a:srgbClr val="FFFF00"/>
              </a:solidFill>
            </a:endParaRPr>
          </a:p>
        </p:txBody>
      </p:sp>
      <p:sp>
        <p:nvSpPr>
          <p:cNvPr id="6451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984D0E75-AC23-4E24-8B46-7235D78AA7D7}" type="slidenum">
              <a:rPr lang="en-US" sz="1200" smtClean="0">
                <a:solidFill>
                  <a:srgbClr val="FFFF00"/>
                </a:solidFill>
              </a:rPr>
              <a:pPr eaLnBrk="1" hangingPunct="1"/>
              <a:t>20</a:t>
            </a:fld>
            <a:endParaRPr lang="en-US" sz="120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diamond(in)">
                                      <p:cBhvr>
                                        <p:cTn id="7" dur="500"/>
                                        <p:tgtEl>
                                          <p:spTgt spid="60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diamond(in)">
                                      <p:cBhvr>
                                        <p:cTn id="12" dur="500"/>
                                        <p:tgtEl>
                                          <p:spTgt spid="60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diamond(in)">
                                      <p:cBhvr>
                                        <p:cTn id="17" dur="500"/>
                                        <p:tgtEl>
                                          <p:spTgt spid="604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diamond(in)">
                                      <p:cBhvr>
                                        <p:cTn id="22" dur="500"/>
                                        <p:tgtEl>
                                          <p:spTgt spid="604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60419">
                                            <p:txEl>
                                              <p:pRg st="5" end="5"/>
                                            </p:txEl>
                                          </p:spTgt>
                                        </p:tgtEl>
                                        <p:attrNameLst>
                                          <p:attrName>style.visibility</p:attrName>
                                        </p:attrNameLst>
                                      </p:cBhvr>
                                      <p:to>
                                        <p:strVal val="visible"/>
                                      </p:to>
                                    </p:set>
                                    <p:animEffect transition="in" filter="diamond(in)">
                                      <p:cBhvr>
                                        <p:cTn id="27" dur="500"/>
                                        <p:tgtEl>
                                          <p:spTgt spid="604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60419">
                                            <p:txEl>
                                              <p:pRg st="6" end="6"/>
                                            </p:txEl>
                                          </p:spTgt>
                                        </p:tgtEl>
                                        <p:attrNameLst>
                                          <p:attrName>style.visibility</p:attrName>
                                        </p:attrNameLst>
                                      </p:cBhvr>
                                      <p:to>
                                        <p:strVal val="visible"/>
                                      </p:to>
                                    </p:set>
                                    <p:animEffect transition="in" filter="diamond(in)">
                                      <p:cBhvr>
                                        <p:cTn id="32" dur="500"/>
                                        <p:tgtEl>
                                          <p:spTgt spid="6041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60419">
                                            <p:txEl>
                                              <p:pRg st="7" end="7"/>
                                            </p:txEl>
                                          </p:spTgt>
                                        </p:tgtEl>
                                        <p:attrNameLst>
                                          <p:attrName>style.visibility</p:attrName>
                                        </p:attrNameLst>
                                      </p:cBhvr>
                                      <p:to>
                                        <p:strVal val="visible"/>
                                      </p:to>
                                    </p:set>
                                    <p:animEffect transition="in" filter="diamond(in)">
                                      <p:cBhvr>
                                        <p:cTn id="37" dur="500"/>
                                        <p:tgtEl>
                                          <p:spTgt spid="6041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60419">
                                            <p:txEl>
                                              <p:pRg st="8" end="8"/>
                                            </p:txEl>
                                          </p:spTgt>
                                        </p:tgtEl>
                                        <p:attrNameLst>
                                          <p:attrName>style.visibility</p:attrName>
                                        </p:attrNameLst>
                                      </p:cBhvr>
                                      <p:to>
                                        <p:strVal val="visible"/>
                                      </p:to>
                                    </p:set>
                                    <p:animEffect transition="in" filter="diamond(in)">
                                      <p:cBhvr>
                                        <p:cTn id="42" dur="5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a:spcBef>
                <a:spcPct val="0"/>
              </a:spcBef>
              <a:spcAft>
                <a:spcPct val="0"/>
              </a:spcAft>
            </a:pPr>
            <a:r>
              <a:rPr lang="en-US" smtClean="0"/>
              <a:t>Practice Problem</a:t>
            </a:r>
          </a:p>
        </p:txBody>
      </p:sp>
      <p:sp>
        <p:nvSpPr>
          <p:cNvPr id="3" name="Content Placeholder 2"/>
          <p:cNvSpPr>
            <a:spLocks noGrp="1"/>
          </p:cNvSpPr>
          <p:nvPr>
            <p:ph idx="1"/>
          </p:nvPr>
        </p:nvSpPr>
        <p:spPr>
          <a:xfrm>
            <a:off x="457200" y="625475"/>
            <a:ext cx="8305800" cy="5927725"/>
          </a:xfrm>
        </p:spPr>
        <p:txBody>
          <a:bodyPr/>
          <a:lstStyle/>
          <a:p>
            <a:pPr>
              <a:buFont typeface="Wingdings" pitchFamily="2" charset="2"/>
              <a:buNone/>
              <a:defRPr/>
            </a:pPr>
            <a:r>
              <a:rPr lang="en-US" sz="2300" dirty="0" smtClean="0"/>
              <a:t>What is the systematic name of [Co(en)</a:t>
            </a:r>
            <a:r>
              <a:rPr lang="en-US" sz="2300" baseline="-25000" dirty="0" smtClean="0"/>
              <a:t>2</a:t>
            </a:r>
            <a:r>
              <a:rPr lang="en-US" sz="2300" dirty="0" smtClean="0"/>
              <a:t>Cl</a:t>
            </a:r>
            <a:r>
              <a:rPr lang="en-US" sz="2300" baseline="-25000" dirty="0" smtClean="0"/>
              <a:t>2</a:t>
            </a:r>
            <a:r>
              <a:rPr lang="en-US" sz="2300" dirty="0" smtClean="0"/>
              <a:t>]NO</a:t>
            </a:r>
            <a:r>
              <a:rPr lang="en-US" sz="2300" baseline="-25000" dirty="0" smtClean="0"/>
              <a:t>3</a:t>
            </a:r>
            <a:r>
              <a:rPr lang="en-US" sz="2300" dirty="0" smtClean="0"/>
              <a:t>?</a:t>
            </a:r>
          </a:p>
          <a:p>
            <a:pPr marL="0" indent="0">
              <a:buFont typeface="Wingdings" pitchFamily="2" charset="2"/>
              <a:buNone/>
              <a:tabLst>
                <a:tab pos="804863" algn="l"/>
              </a:tabLst>
              <a:defRPr/>
            </a:pPr>
            <a:r>
              <a:rPr lang="en-US" sz="2300" dirty="0" err="1" smtClean="0"/>
              <a:t>Ans</a:t>
            </a:r>
            <a:r>
              <a:rPr lang="en-US" sz="2300" dirty="0" smtClean="0"/>
              <a:t>:	Listed </a:t>
            </a:r>
            <a:r>
              <a:rPr lang="en-US" sz="2300" u="sng" dirty="0" smtClean="0">
                <a:solidFill>
                  <a:srgbClr val="FFFF00"/>
                </a:solidFill>
              </a:rPr>
              <a:t>alphabetically</a:t>
            </a:r>
            <a:r>
              <a:rPr lang="en-US" sz="2300" dirty="0" smtClean="0"/>
              <a:t>, there are two Cl</a:t>
            </a:r>
            <a:r>
              <a:rPr lang="en-US" sz="2800" baseline="30000" dirty="0" smtClean="0"/>
              <a:t>-</a:t>
            </a:r>
            <a:r>
              <a:rPr lang="en-US" sz="2300" dirty="0" smtClean="0"/>
              <a:t> (</a:t>
            </a:r>
            <a:r>
              <a:rPr lang="en-US" sz="2300" dirty="0" err="1" smtClean="0"/>
              <a:t>dichlorido</a:t>
            </a:r>
            <a:r>
              <a:rPr lang="en-US" sz="2300" dirty="0" smtClean="0"/>
              <a:t>) and 	two “en” [</a:t>
            </a:r>
            <a:r>
              <a:rPr lang="en-US" sz="2300" dirty="0" err="1" smtClean="0"/>
              <a:t>bis</a:t>
            </a:r>
            <a:r>
              <a:rPr lang="en-US" sz="2300" dirty="0" smtClean="0"/>
              <a:t>(</a:t>
            </a:r>
            <a:r>
              <a:rPr lang="en-US" sz="2300" dirty="0" err="1" smtClean="0"/>
              <a:t>ethylenediamine</a:t>
            </a:r>
            <a:r>
              <a:rPr lang="en-US" sz="2300" dirty="0" smtClean="0"/>
              <a:t>] ligands</a:t>
            </a:r>
          </a:p>
          <a:p>
            <a:pPr marL="0" indent="0">
              <a:buFont typeface="Wingdings" pitchFamily="2" charset="2"/>
              <a:buNone/>
              <a:tabLst>
                <a:tab pos="804863" algn="l"/>
              </a:tabLst>
              <a:defRPr/>
            </a:pPr>
            <a:r>
              <a:rPr lang="en-US" sz="2300" dirty="0" smtClean="0"/>
              <a:t>	Note: Alphabetically refers to the root chemical names:</a:t>
            </a:r>
          </a:p>
          <a:p>
            <a:pPr marL="0" indent="0" algn="ctr">
              <a:buFont typeface="Wingdings" pitchFamily="2" charset="2"/>
              <a:buNone/>
              <a:tabLst>
                <a:tab pos="804863" algn="l"/>
              </a:tabLst>
              <a:defRPr/>
            </a:pPr>
            <a:r>
              <a:rPr lang="en-US" sz="2300" u="sng" dirty="0" err="1" smtClean="0">
                <a:solidFill>
                  <a:srgbClr val="FFFF00"/>
                </a:solidFill>
              </a:rPr>
              <a:t>C</a:t>
            </a:r>
            <a:r>
              <a:rPr lang="en-US" sz="2300" dirty="0" err="1" smtClean="0">
                <a:solidFill>
                  <a:srgbClr val="FFFF00"/>
                </a:solidFill>
              </a:rPr>
              <a:t>hlorido</a:t>
            </a:r>
            <a:r>
              <a:rPr lang="en-US" sz="2300" dirty="0" smtClean="0">
                <a:solidFill>
                  <a:srgbClr val="FFFF00"/>
                </a:solidFill>
              </a:rPr>
              <a:t>   </a:t>
            </a:r>
            <a:r>
              <a:rPr lang="en-US" sz="2300" dirty="0" smtClean="0">
                <a:solidFill>
                  <a:srgbClr val="FFFF00"/>
                </a:solidFill>
              </a:rPr>
              <a:t>&amp;    </a:t>
            </a:r>
            <a:r>
              <a:rPr lang="en-US" sz="2300" u="sng" dirty="0" smtClean="0">
                <a:solidFill>
                  <a:srgbClr val="FFFF00"/>
                </a:solidFill>
              </a:rPr>
              <a:t>E</a:t>
            </a:r>
            <a:r>
              <a:rPr lang="en-US" sz="2300" dirty="0" smtClean="0">
                <a:solidFill>
                  <a:srgbClr val="FFFF00"/>
                </a:solidFill>
              </a:rPr>
              <a:t>thylenediamine</a:t>
            </a:r>
          </a:p>
          <a:p>
            <a:pPr marL="0" indent="0">
              <a:buFont typeface="Wingdings" pitchFamily="2" charset="2"/>
              <a:buNone/>
              <a:tabLst>
                <a:tab pos="804863" algn="l"/>
              </a:tabLst>
              <a:defRPr/>
            </a:pPr>
            <a:r>
              <a:rPr lang="en-US" sz="2300" dirty="0" smtClean="0"/>
              <a:t>	The “Complex ion” is a “</a:t>
            </a:r>
            <a:r>
              <a:rPr lang="en-US" sz="2300" dirty="0" err="1" smtClean="0"/>
              <a:t>Cation</a:t>
            </a:r>
            <a:r>
              <a:rPr lang="en-US" sz="2300" dirty="0" smtClean="0"/>
              <a:t>,”  with a charge of +1</a:t>
            </a:r>
          </a:p>
          <a:p>
            <a:pPr marL="0" indent="0" algn="ctr">
              <a:buFont typeface="Wingdings" pitchFamily="2" charset="2"/>
              <a:buNone/>
              <a:tabLst>
                <a:tab pos="804863" algn="l"/>
              </a:tabLst>
              <a:defRPr/>
            </a:pPr>
            <a:r>
              <a:rPr lang="en-US" dirty="0" smtClean="0">
                <a:solidFill>
                  <a:srgbClr val="FFFF00"/>
                </a:solidFill>
              </a:rPr>
              <a:t>[Co</a:t>
            </a:r>
            <a:r>
              <a:rPr lang="en-US" baseline="30000" dirty="0" smtClean="0">
                <a:solidFill>
                  <a:srgbClr val="FFFF00"/>
                </a:solidFill>
              </a:rPr>
              <a:t>3+</a:t>
            </a:r>
            <a:r>
              <a:rPr lang="en-US" dirty="0" smtClean="0">
                <a:solidFill>
                  <a:srgbClr val="FFFF00"/>
                </a:solidFill>
              </a:rPr>
              <a:t>(en)</a:t>
            </a:r>
            <a:r>
              <a:rPr lang="en-US" baseline="-25000" dirty="0" smtClean="0">
                <a:solidFill>
                  <a:srgbClr val="FFFF00"/>
                </a:solidFill>
              </a:rPr>
              <a:t>2</a:t>
            </a:r>
            <a:r>
              <a:rPr lang="en-US" dirty="0" smtClean="0">
                <a:solidFill>
                  <a:srgbClr val="FFFF00"/>
                </a:solidFill>
              </a:rPr>
              <a:t>Cl</a:t>
            </a:r>
            <a:r>
              <a:rPr lang="en-US" baseline="30000" dirty="0" smtClean="0">
                <a:solidFill>
                  <a:srgbClr val="FFFF00"/>
                </a:solidFill>
              </a:rPr>
              <a:t>-</a:t>
            </a:r>
            <a:r>
              <a:rPr lang="en-US" baseline="-25000" dirty="0" smtClean="0">
                <a:solidFill>
                  <a:srgbClr val="FFFF00"/>
                </a:solidFill>
              </a:rPr>
              <a:t>2</a:t>
            </a:r>
            <a:r>
              <a:rPr lang="en-US" dirty="0" smtClean="0">
                <a:solidFill>
                  <a:srgbClr val="FFFF00"/>
                </a:solidFill>
              </a:rPr>
              <a:t>]</a:t>
            </a:r>
            <a:r>
              <a:rPr lang="en-US" baseline="30000" dirty="0" smtClean="0">
                <a:solidFill>
                  <a:srgbClr val="FFFF00"/>
                </a:solidFill>
              </a:rPr>
              <a:t>+</a:t>
            </a:r>
          </a:p>
          <a:p>
            <a:pPr marL="0" indent="0">
              <a:buFont typeface="Wingdings" pitchFamily="2" charset="2"/>
              <a:buNone/>
              <a:tabLst>
                <a:tab pos="804863" algn="l"/>
              </a:tabLst>
              <a:defRPr/>
            </a:pPr>
            <a:r>
              <a:rPr lang="en-US" sz="2300" dirty="0" smtClean="0"/>
              <a:t>	The metal name in a complex ion is unchanged - Cobalt</a:t>
            </a:r>
          </a:p>
          <a:p>
            <a:pPr marL="0" indent="0">
              <a:buFont typeface="Wingdings" pitchFamily="2" charset="2"/>
              <a:buNone/>
              <a:tabLst>
                <a:tab pos="804863" algn="l"/>
              </a:tabLst>
              <a:defRPr/>
            </a:pPr>
            <a:r>
              <a:rPr lang="en-US" sz="2300" dirty="0" smtClean="0"/>
              <a:t>	Because cobalt can have several oxidation states,</a:t>
            </a:r>
            <a:br>
              <a:rPr lang="en-US" sz="2300" dirty="0" smtClean="0"/>
            </a:br>
            <a:r>
              <a:rPr lang="en-US" sz="2300" dirty="0" smtClean="0"/>
              <a:t>	its charge must be specified  -  </a:t>
            </a:r>
            <a:r>
              <a:rPr lang="en-US" sz="2300" dirty="0" smtClean="0">
                <a:solidFill>
                  <a:srgbClr val="FFFF00"/>
                </a:solidFill>
              </a:rPr>
              <a:t>Cobalt (III)</a:t>
            </a:r>
          </a:p>
          <a:p>
            <a:pPr marL="0" indent="0">
              <a:buFont typeface="Wingdings" pitchFamily="2" charset="2"/>
              <a:buNone/>
              <a:tabLst>
                <a:tab pos="804863" algn="l"/>
              </a:tabLst>
              <a:defRPr/>
            </a:pPr>
            <a:r>
              <a:rPr lang="en-US" sz="2300" dirty="0" smtClean="0"/>
              <a:t>	One Nitrate ion (NO</a:t>
            </a:r>
            <a:r>
              <a:rPr lang="en-US" sz="2300" baseline="30000" dirty="0" smtClean="0"/>
              <a:t>-</a:t>
            </a:r>
            <a:r>
              <a:rPr lang="en-US" sz="2300" baseline="-25000" dirty="0" smtClean="0"/>
              <a:t>3</a:t>
            </a:r>
            <a:r>
              <a:rPr lang="en-US" sz="2300" dirty="0" smtClean="0"/>
              <a:t>) balances the +1 complex </a:t>
            </a:r>
            <a:r>
              <a:rPr lang="en-US" sz="2300" dirty="0" err="1" smtClean="0"/>
              <a:t>cation</a:t>
            </a:r>
            <a:endParaRPr lang="en-US" sz="2300" dirty="0" smtClean="0"/>
          </a:p>
          <a:p>
            <a:pPr marL="0" indent="0" algn="ctr">
              <a:buFont typeface="Wingdings" pitchFamily="2" charset="2"/>
              <a:buNone/>
              <a:defRPr/>
            </a:pPr>
            <a:r>
              <a:rPr lang="en-US" sz="2300" dirty="0" err="1" smtClean="0">
                <a:solidFill>
                  <a:srgbClr val="FFFF00"/>
                </a:solidFill>
              </a:rPr>
              <a:t>Dichloridobis</a:t>
            </a:r>
            <a:r>
              <a:rPr lang="en-US" sz="2300" dirty="0" smtClean="0">
                <a:solidFill>
                  <a:srgbClr val="FFFF00"/>
                </a:solidFill>
              </a:rPr>
              <a:t>(</a:t>
            </a:r>
            <a:r>
              <a:rPr lang="en-US" sz="2300" dirty="0" err="1" smtClean="0">
                <a:solidFill>
                  <a:srgbClr val="FFFF00"/>
                </a:solidFill>
              </a:rPr>
              <a:t>ethylenediamine</a:t>
            </a:r>
            <a:r>
              <a:rPr lang="en-US" sz="2300" dirty="0" smtClean="0">
                <a:solidFill>
                  <a:srgbClr val="FFFF00"/>
                </a:solidFill>
              </a:rPr>
              <a:t>)cobalt(III</a:t>
            </a:r>
            <a:r>
              <a:rPr lang="en-US" sz="2300" dirty="0" smtClean="0">
                <a:solidFill>
                  <a:srgbClr val="FFFF00"/>
                </a:solidFill>
              </a:rPr>
              <a:t>) nitrate</a:t>
            </a:r>
          </a:p>
          <a:p>
            <a:pPr marL="0" indent="0">
              <a:buFont typeface="Wingdings" pitchFamily="2" charset="2"/>
              <a:buNone/>
              <a:tabLst>
                <a:tab pos="804863" algn="l"/>
              </a:tabLst>
              <a:defRPr/>
            </a:pPr>
            <a:r>
              <a:rPr lang="en-US" sz="2300" dirty="0" smtClean="0"/>
              <a:t>	</a:t>
            </a:r>
          </a:p>
          <a:p>
            <a:pPr marL="0" indent="0">
              <a:buFont typeface="Wingdings" pitchFamily="2" charset="2"/>
              <a:buNone/>
              <a:tabLst>
                <a:tab pos="804863" algn="l"/>
              </a:tabLst>
              <a:defRPr/>
            </a:pPr>
            <a:r>
              <a:rPr lang="en-US" sz="2300" dirty="0" smtClean="0"/>
              <a:t>	</a:t>
            </a:r>
          </a:p>
          <a:p>
            <a:pPr marL="0" indent="0">
              <a:buFont typeface="Wingdings" pitchFamily="2" charset="2"/>
              <a:buNone/>
              <a:defRPr/>
            </a:pPr>
            <a:endParaRPr lang="en-US" sz="2300" dirty="0"/>
          </a:p>
        </p:txBody>
      </p:sp>
      <p:sp>
        <p:nvSpPr>
          <p:cNvPr id="655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CD1E3DCF-2850-4D55-A041-FF664DF7C63C}" type="datetime1">
              <a:rPr lang="en-US" sz="1200" smtClean="0">
                <a:solidFill>
                  <a:srgbClr val="FFFF00"/>
                </a:solidFill>
              </a:rPr>
              <a:t>5/7/2018</a:t>
            </a:fld>
            <a:endParaRPr lang="en-US" sz="1200" smtClean="0">
              <a:solidFill>
                <a:srgbClr val="FFFF00"/>
              </a:solidFill>
            </a:endParaRPr>
          </a:p>
        </p:txBody>
      </p:sp>
      <p:sp>
        <p:nvSpPr>
          <p:cNvPr id="6554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E418E7D1-4861-410F-A490-DA63EC0F2EA7}" type="slidenum">
              <a:rPr lang="en-US" sz="1200" smtClean="0">
                <a:solidFill>
                  <a:srgbClr val="FFFF00"/>
                </a:solidFill>
              </a:rPr>
              <a:pPr eaLnBrk="1" hangingPunct="1"/>
              <a:t>21</a:t>
            </a:fld>
            <a:endParaRPr lang="en-US" sz="120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amond(in)">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amond(in)">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amond(in)">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diamond(in)">
                                      <p:cBhvr>
                                        <p:cTn id="37" dur="500"/>
                                        <p:tgtEl>
                                          <p:spTgt spid="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diamond(in)">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amond(in)">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a:spcBef>
                <a:spcPct val="0"/>
              </a:spcBef>
              <a:spcAft>
                <a:spcPct val="0"/>
              </a:spcAft>
            </a:pPr>
            <a:r>
              <a:rPr lang="en-US" smtClean="0"/>
              <a:t>Practice Problem</a:t>
            </a:r>
          </a:p>
        </p:txBody>
      </p:sp>
      <p:sp>
        <p:nvSpPr>
          <p:cNvPr id="3" name="Content Placeholder 2"/>
          <p:cNvSpPr>
            <a:spLocks noGrp="1"/>
          </p:cNvSpPr>
          <p:nvPr>
            <p:ph idx="1"/>
          </p:nvPr>
        </p:nvSpPr>
        <p:spPr>
          <a:xfrm>
            <a:off x="317500" y="625475"/>
            <a:ext cx="8534400" cy="5927725"/>
          </a:xfrm>
        </p:spPr>
        <p:txBody>
          <a:bodyPr/>
          <a:lstStyle/>
          <a:p>
            <a:pPr marL="347663" indent="-347663">
              <a:spcAft>
                <a:spcPts val="1200"/>
              </a:spcAft>
              <a:buFont typeface="Wingdings" pitchFamily="2" charset="2"/>
              <a:buNone/>
              <a:defRPr/>
            </a:pPr>
            <a:r>
              <a:rPr lang="en-US" sz="2200" dirty="0" smtClean="0"/>
              <a:t>What is the formula of:</a:t>
            </a:r>
          </a:p>
          <a:p>
            <a:pPr marL="0" indent="0" algn="ctr">
              <a:spcAft>
                <a:spcPts val="1200"/>
              </a:spcAft>
              <a:buFont typeface="Wingdings" pitchFamily="2" charset="2"/>
              <a:buNone/>
              <a:defRPr/>
            </a:pPr>
            <a:r>
              <a:rPr lang="en-US" sz="2200" dirty="0" err="1" smtClean="0"/>
              <a:t>tetraamminebromochlroroplatinum</a:t>
            </a:r>
            <a:r>
              <a:rPr lang="en-US" sz="2200" dirty="0" smtClean="0"/>
              <a:t>(IV) chloride</a:t>
            </a:r>
          </a:p>
          <a:p>
            <a:pPr marL="0" indent="0">
              <a:spcAft>
                <a:spcPts val="1200"/>
              </a:spcAft>
              <a:buFont typeface="Wingdings" pitchFamily="2" charset="2"/>
              <a:buNone/>
              <a:tabLst>
                <a:tab pos="576263" algn="l"/>
              </a:tabLst>
              <a:defRPr/>
            </a:pPr>
            <a:r>
              <a:rPr lang="en-US" sz="2200" dirty="0" err="1" smtClean="0"/>
              <a:t>Ans</a:t>
            </a:r>
            <a:r>
              <a:rPr lang="en-US" sz="2200" dirty="0" smtClean="0"/>
              <a:t>:	The central atom of the complex </a:t>
            </a:r>
            <a:r>
              <a:rPr lang="en-US" sz="2200" dirty="0" err="1" smtClean="0"/>
              <a:t>cation</a:t>
            </a:r>
            <a:r>
              <a:rPr lang="en-US" sz="2200" dirty="0" smtClean="0"/>
              <a:t> is written first</a:t>
            </a:r>
            <a:endParaRPr lang="en-US" sz="2200" u="sng" dirty="0" smtClean="0">
              <a:solidFill>
                <a:srgbClr val="FFFF00"/>
              </a:solidFill>
            </a:endParaRPr>
          </a:p>
          <a:p>
            <a:pPr marL="0" indent="0" algn="ctr">
              <a:spcAft>
                <a:spcPts val="1200"/>
              </a:spcAft>
              <a:buFont typeface="Wingdings" pitchFamily="2" charset="2"/>
              <a:buNone/>
              <a:tabLst>
                <a:tab pos="576263" algn="l"/>
              </a:tabLst>
              <a:defRPr/>
            </a:pPr>
            <a:r>
              <a:rPr lang="en-US" sz="2200" dirty="0" err="1" smtClean="0">
                <a:solidFill>
                  <a:srgbClr val="FFFF00"/>
                </a:solidFill>
              </a:rPr>
              <a:t>Platinate</a:t>
            </a:r>
            <a:r>
              <a:rPr lang="en-US" sz="2200" dirty="0" smtClean="0">
                <a:solidFill>
                  <a:srgbClr val="FFFF00"/>
                </a:solidFill>
              </a:rPr>
              <a:t>(IV)  Pt</a:t>
            </a:r>
            <a:r>
              <a:rPr lang="en-US" sz="2200" baseline="30000" dirty="0" smtClean="0">
                <a:solidFill>
                  <a:srgbClr val="FFFF00"/>
                </a:solidFill>
              </a:rPr>
              <a:t>4+</a:t>
            </a:r>
          </a:p>
          <a:p>
            <a:pPr marL="0" indent="0">
              <a:spcAft>
                <a:spcPts val="1200"/>
              </a:spcAft>
              <a:buFont typeface="Wingdings" pitchFamily="2" charset="2"/>
              <a:buNone/>
              <a:tabLst>
                <a:tab pos="576263" algn="l"/>
              </a:tabLst>
              <a:defRPr/>
            </a:pPr>
            <a:r>
              <a:rPr lang="en-US" sz="2200" dirty="0" smtClean="0"/>
              <a:t>	The ligands follow in alphabetical order of root chemical name</a:t>
            </a:r>
          </a:p>
          <a:p>
            <a:pPr marL="0" indent="0" algn="ctr">
              <a:spcAft>
                <a:spcPts val="1200"/>
              </a:spcAft>
              <a:buFont typeface="Wingdings" pitchFamily="2" charset="2"/>
              <a:buNone/>
              <a:tabLst>
                <a:tab pos="576263" algn="l"/>
              </a:tabLst>
              <a:defRPr/>
            </a:pPr>
            <a:r>
              <a:rPr lang="en-US" sz="2200" dirty="0" err="1" smtClean="0">
                <a:solidFill>
                  <a:srgbClr val="FFFF00"/>
                </a:solidFill>
              </a:rPr>
              <a:t>Tetraammine</a:t>
            </a:r>
            <a:r>
              <a:rPr lang="en-US" sz="2200" dirty="0" smtClean="0">
                <a:solidFill>
                  <a:srgbClr val="FFFF00"/>
                </a:solidFill>
              </a:rPr>
              <a:t> (NH</a:t>
            </a:r>
            <a:r>
              <a:rPr lang="en-US" sz="2200" baseline="-25000" dirty="0" smtClean="0">
                <a:solidFill>
                  <a:srgbClr val="FFFF00"/>
                </a:solidFill>
              </a:rPr>
              <a:t>3</a:t>
            </a:r>
            <a:r>
              <a:rPr lang="en-US" sz="2200" dirty="0" smtClean="0">
                <a:solidFill>
                  <a:srgbClr val="FFFF00"/>
                </a:solidFill>
              </a:rPr>
              <a:t>)   </a:t>
            </a:r>
            <a:r>
              <a:rPr lang="en-US" sz="2200" dirty="0" err="1" smtClean="0">
                <a:solidFill>
                  <a:srgbClr val="FFFF00"/>
                </a:solidFill>
              </a:rPr>
              <a:t>Bromido</a:t>
            </a:r>
            <a:r>
              <a:rPr lang="en-US" sz="2200" dirty="0" smtClean="0">
                <a:solidFill>
                  <a:srgbClr val="FFFF00"/>
                </a:solidFill>
              </a:rPr>
              <a:t> </a:t>
            </a:r>
            <a:r>
              <a:rPr lang="en-US" sz="2200" dirty="0" smtClean="0">
                <a:solidFill>
                  <a:srgbClr val="FFFF00"/>
                </a:solidFill>
              </a:rPr>
              <a:t>(Br</a:t>
            </a:r>
            <a:r>
              <a:rPr lang="en-US" sz="2200" baseline="30000" dirty="0" smtClean="0">
                <a:solidFill>
                  <a:srgbClr val="FFFF00"/>
                </a:solidFill>
              </a:rPr>
              <a:t>-</a:t>
            </a:r>
            <a:r>
              <a:rPr lang="en-US" sz="2200" dirty="0" smtClean="0">
                <a:solidFill>
                  <a:srgbClr val="FFFF00"/>
                </a:solidFill>
              </a:rPr>
              <a:t>)   </a:t>
            </a:r>
            <a:r>
              <a:rPr lang="en-US" sz="2200" dirty="0" err="1" smtClean="0">
                <a:solidFill>
                  <a:srgbClr val="FFFF00"/>
                </a:solidFill>
              </a:rPr>
              <a:t>Chloro</a:t>
            </a:r>
            <a:r>
              <a:rPr lang="en-US" sz="2200" dirty="0" smtClean="0">
                <a:solidFill>
                  <a:srgbClr val="FFFF00"/>
                </a:solidFill>
              </a:rPr>
              <a:t> (Cl</a:t>
            </a:r>
            <a:r>
              <a:rPr lang="en-US" sz="2200" baseline="30000" dirty="0" smtClean="0">
                <a:solidFill>
                  <a:srgbClr val="FFFF00"/>
                </a:solidFill>
              </a:rPr>
              <a:t>-</a:t>
            </a:r>
            <a:r>
              <a:rPr lang="en-US" sz="2200" dirty="0" smtClean="0">
                <a:solidFill>
                  <a:srgbClr val="FFFF00"/>
                </a:solidFill>
              </a:rPr>
              <a:t>)</a:t>
            </a:r>
            <a:endParaRPr lang="en-US" sz="2200" baseline="30000" dirty="0" smtClean="0">
              <a:solidFill>
                <a:srgbClr val="FFFF00"/>
              </a:solidFill>
            </a:endParaRPr>
          </a:p>
          <a:p>
            <a:pPr marL="0" indent="0">
              <a:spcAft>
                <a:spcPts val="1200"/>
              </a:spcAft>
              <a:buFont typeface="Wingdings" pitchFamily="2" charset="2"/>
              <a:buNone/>
              <a:tabLst>
                <a:tab pos="576263" algn="l"/>
              </a:tabLst>
              <a:defRPr/>
            </a:pPr>
            <a:r>
              <a:rPr lang="en-US" sz="2200" dirty="0" smtClean="0">
                <a:solidFill>
                  <a:srgbClr val="FFFF00"/>
                </a:solidFill>
              </a:rPr>
              <a:t>	</a:t>
            </a:r>
            <a:r>
              <a:rPr lang="en-US" sz="2200" dirty="0" smtClean="0"/>
              <a:t>Complex ion formula  -  </a:t>
            </a:r>
            <a:r>
              <a:rPr lang="en-US" sz="2200" dirty="0" smtClean="0">
                <a:solidFill>
                  <a:srgbClr val="FFFF00"/>
                </a:solidFill>
              </a:rPr>
              <a:t>[Pt(NH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4</a:t>
            </a:r>
            <a:r>
              <a:rPr lang="en-US" sz="2200" dirty="0" smtClean="0">
                <a:solidFill>
                  <a:srgbClr val="FFFF00"/>
                </a:solidFill>
              </a:rPr>
              <a:t>BrCl]</a:t>
            </a:r>
            <a:r>
              <a:rPr lang="en-US" sz="2200" baseline="30000" dirty="0" smtClean="0">
                <a:solidFill>
                  <a:srgbClr val="FFFF00"/>
                </a:solidFill>
              </a:rPr>
              <a:t>2+</a:t>
            </a:r>
            <a:r>
              <a:rPr lang="en-US" sz="2200" dirty="0" smtClean="0">
                <a:solidFill>
                  <a:srgbClr val="FFFF00"/>
                </a:solidFill>
              </a:rPr>
              <a:t>   [Pt</a:t>
            </a:r>
            <a:r>
              <a:rPr lang="en-US" sz="2200" baseline="30000" dirty="0" smtClean="0">
                <a:solidFill>
                  <a:srgbClr val="FFFF00"/>
                </a:solidFill>
              </a:rPr>
              <a:t>4+</a:t>
            </a:r>
            <a:r>
              <a:rPr lang="en-US" sz="2200" dirty="0" smtClean="0">
                <a:solidFill>
                  <a:srgbClr val="FFFF00"/>
                </a:solidFill>
              </a:rPr>
              <a:t>(NH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4</a:t>
            </a:r>
            <a:r>
              <a:rPr lang="en-US" sz="2200" dirty="0" smtClean="0">
                <a:solidFill>
                  <a:srgbClr val="FFFF00"/>
                </a:solidFill>
              </a:rPr>
              <a:t>Br</a:t>
            </a:r>
            <a:r>
              <a:rPr lang="en-US" sz="2200" baseline="30000" dirty="0" smtClean="0">
                <a:solidFill>
                  <a:srgbClr val="FFFF00"/>
                </a:solidFill>
              </a:rPr>
              <a:t>-</a:t>
            </a:r>
            <a:r>
              <a:rPr lang="en-US" sz="2200" dirty="0" smtClean="0">
                <a:solidFill>
                  <a:srgbClr val="FFFF00"/>
                </a:solidFill>
              </a:rPr>
              <a:t>Cl</a:t>
            </a:r>
            <a:r>
              <a:rPr lang="en-US" sz="2200" baseline="30000" dirty="0" smtClean="0">
                <a:solidFill>
                  <a:srgbClr val="FFFF00"/>
                </a:solidFill>
              </a:rPr>
              <a:t>-</a:t>
            </a:r>
            <a:r>
              <a:rPr lang="en-US" sz="2200" dirty="0" smtClean="0">
                <a:solidFill>
                  <a:srgbClr val="FFFF00"/>
                </a:solidFill>
              </a:rPr>
              <a:t>]</a:t>
            </a:r>
            <a:r>
              <a:rPr lang="en-US" sz="2200" baseline="30000" dirty="0" smtClean="0">
                <a:solidFill>
                  <a:srgbClr val="FFFF00"/>
                </a:solidFill>
              </a:rPr>
              <a:t>2+</a:t>
            </a:r>
            <a:endParaRPr lang="en-US" sz="2200" dirty="0" smtClean="0"/>
          </a:p>
          <a:p>
            <a:pPr marL="0" indent="0">
              <a:spcAft>
                <a:spcPts val="1200"/>
              </a:spcAft>
              <a:buFont typeface="Wingdings" pitchFamily="2" charset="2"/>
              <a:buNone/>
              <a:tabLst>
                <a:tab pos="576263" algn="l"/>
              </a:tabLst>
              <a:defRPr/>
            </a:pPr>
            <a:r>
              <a:rPr lang="en-US" sz="2200" dirty="0" smtClean="0"/>
              <a:t>	To balance the +2 charge of the complex </a:t>
            </a:r>
            <a:r>
              <a:rPr lang="en-US" sz="2200" dirty="0" err="1" smtClean="0"/>
              <a:t>cation</a:t>
            </a:r>
            <a:r>
              <a:rPr lang="en-US" sz="2200" dirty="0" smtClean="0"/>
              <a:t>,</a:t>
            </a:r>
            <a:br>
              <a:rPr lang="en-US" sz="2200" dirty="0" smtClean="0"/>
            </a:br>
            <a:r>
              <a:rPr lang="en-US" sz="2200" dirty="0" smtClean="0"/>
              <a:t>	</a:t>
            </a:r>
            <a:r>
              <a:rPr lang="en-US" sz="2200" dirty="0" smtClean="0">
                <a:solidFill>
                  <a:srgbClr val="FFFF00"/>
                </a:solidFill>
              </a:rPr>
              <a:t>2 </a:t>
            </a:r>
            <a:r>
              <a:rPr lang="en-US" sz="2200" dirty="0" err="1" smtClean="0">
                <a:solidFill>
                  <a:srgbClr val="FFFF00"/>
                </a:solidFill>
              </a:rPr>
              <a:t>Cl</a:t>
            </a:r>
            <a:r>
              <a:rPr lang="en-US" sz="2200" baseline="30000" dirty="0" smtClean="0">
                <a:solidFill>
                  <a:srgbClr val="FFFF00"/>
                </a:solidFill>
              </a:rPr>
              <a:t>-</a:t>
            </a:r>
            <a:r>
              <a:rPr lang="en-US" sz="2200" dirty="0" smtClean="0">
                <a:solidFill>
                  <a:srgbClr val="FFFF00"/>
                </a:solidFill>
              </a:rPr>
              <a:t> counter ions</a:t>
            </a:r>
            <a:r>
              <a:rPr lang="en-US" sz="2200" dirty="0" smtClean="0"/>
              <a:t> are required</a:t>
            </a:r>
          </a:p>
          <a:p>
            <a:pPr marL="0" indent="0" algn="ctr">
              <a:spcAft>
                <a:spcPts val="1200"/>
              </a:spcAft>
              <a:buFont typeface="Wingdings" pitchFamily="2" charset="2"/>
              <a:buNone/>
              <a:tabLst>
                <a:tab pos="804863" algn="l"/>
              </a:tabLst>
              <a:defRPr/>
            </a:pPr>
            <a:r>
              <a:rPr lang="en-US" sz="2200" dirty="0" smtClean="0">
                <a:solidFill>
                  <a:srgbClr val="FFFF00"/>
                </a:solidFill>
              </a:rPr>
              <a:t>[Pt(NH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4</a:t>
            </a:r>
            <a:r>
              <a:rPr lang="en-US" sz="2200" dirty="0" smtClean="0">
                <a:solidFill>
                  <a:srgbClr val="FFFF00"/>
                </a:solidFill>
              </a:rPr>
              <a:t>BrCl]Cl</a:t>
            </a:r>
            <a:r>
              <a:rPr lang="en-US" sz="2200" baseline="-25000" dirty="0" smtClean="0">
                <a:solidFill>
                  <a:srgbClr val="FFFF00"/>
                </a:solidFill>
              </a:rPr>
              <a:t>2</a:t>
            </a:r>
            <a:endParaRPr lang="en-US" sz="2200" baseline="-25000" dirty="0" smtClean="0"/>
          </a:p>
        </p:txBody>
      </p:sp>
      <p:sp>
        <p:nvSpPr>
          <p:cNvPr id="6656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929A37F-FF85-47B3-B930-3DB4B84100E5}" type="datetime1">
              <a:rPr lang="en-US" sz="1200" smtClean="0">
                <a:solidFill>
                  <a:srgbClr val="FFFF00"/>
                </a:solidFill>
              </a:rPr>
              <a:t>5/7/2018</a:t>
            </a:fld>
            <a:endParaRPr lang="en-US" sz="1200" smtClean="0">
              <a:solidFill>
                <a:srgbClr val="FFFF00"/>
              </a:solidFill>
            </a:endParaRPr>
          </a:p>
        </p:txBody>
      </p:sp>
      <p:sp>
        <p:nvSpPr>
          <p:cNvPr id="6656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ECED4909-7E9D-41E3-B002-464ABD14F9FE}" type="slidenum">
              <a:rPr lang="en-US" sz="1200" smtClean="0">
                <a:solidFill>
                  <a:srgbClr val="FFFF00"/>
                </a:solidFill>
              </a:rPr>
              <a:pPr eaLnBrk="1" hangingPunct="1"/>
              <a:t>22</a:t>
            </a:fld>
            <a:endParaRPr lang="en-US" sz="120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amond(in)">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amond(in)">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amond(in)">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amond(in)">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amond(i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a:spcBef>
                <a:spcPct val="0"/>
              </a:spcBef>
              <a:spcAft>
                <a:spcPct val="0"/>
              </a:spcAft>
            </a:pPr>
            <a:r>
              <a:rPr lang="en-US" smtClean="0"/>
              <a:t>Practice Problem</a:t>
            </a:r>
          </a:p>
        </p:txBody>
      </p:sp>
      <p:sp>
        <p:nvSpPr>
          <p:cNvPr id="3" name="Content Placeholder 2"/>
          <p:cNvSpPr>
            <a:spLocks noGrp="1"/>
          </p:cNvSpPr>
          <p:nvPr>
            <p:ph idx="1"/>
          </p:nvPr>
        </p:nvSpPr>
        <p:spPr>
          <a:xfrm>
            <a:off x="381000" y="625475"/>
            <a:ext cx="8458200" cy="5927725"/>
          </a:xfrm>
        </p:spPr>
        <p:txBody>
          <a:bodyPr/>
          <a:lstStyle/>
          <a:p>
            <a:pPr>
              <a:buFont typeface="Wingdings" pitchFamily="2" charset="2"/>
              <a:buNone/>
              <a:defRPr/>
            </a:pPr>
            <a:r>
              <a:rPr lang="en-US" sz="2200" dirty="0" smtClean="0"/>
              <a:t>What is the formula of</a:t>
            </a:r>
          </a:p>
          <a:p>
            <a:pPr marL="0" indent="0" algn="ctr">
              <a:buFont typeface="Wingdings" pitchFamily="2" charset="2"/>
              <a:buNone/>
              <a:defRPr/>
            </a:pPr>
            <a:r>
              <a:rPr lang="en-US" sz="2200" dirty="0" err="1" smtClean="0"/>
              <a:t>hexaamminecobalt</a:t>
            </a:r>
            <a:r>
              <a:rPr lang="en-US" sz="2200" dirty="0" smtClean="0"/>
              <a:t>(III) </a:t>
            </a:r>
            <a:r>
              <a:rPr lang="en-US" sz="2200" dirty="0" err="1" smtClean="0"/>
              <a:t>tetrachloroferrate</a:t>
            </a:r>
            <a:r>
              <a:rPr lang="en-US" sz="2200" dirty="0" smtClean="0"/>
              <a:t>(III)</a:t>
            </a:r>
          </a:p>
          <a:p>
            <a:pPr marL="0" indent="0">
              <a:buFont typeface="Wingdings" pitchFamily="2" charset="2"/>
              <a:buNone/>
              <a:tabLst>
                <a:tab pos="685800" algn="l"/>
              </a:tabLst>
              <a:defRPr/>
            </a:pPr>
            <a:r>
              <a:rPr lang="en-US" sz="2200" dirty="0" err="1" smtClean="0"/>
              <a:t>Ans</a:t>
            </a:r>
            <a:r>
              <a:rPr lang="en-US" sz="2200" dirty="0" smtClean="0"/>
              <a:t>:	Compound consists of </a:t>
            </a:r>
            <a:r>
              <a:rPr lang="en-US" sz="2200" dirty="0" smtClean="0">
                <a:solidFill>
                  <a:srgbClr val="FFFF00"/>
                </a:solidFill>
              </a:rPr>
              <a:t>two complex ions</a:t>
            </a:r>
          </a:p>
          <a:p>
            <a:pPr marL="0" indent="0">
              <a:buFont typeface="Wingdings" pitchFamily="2" charset="2"/>
              <a:buNone/>
              <a:tabLst>
                <a:tab pos="685800" algn="l"/>
                <a:tab pos="2743200" algn="l"/>
              </a:tabLst>
              <a:defRPr/>
            </a:pPr>
            <a:r>
              <a:rPr lang="en-US" sz="2200" dirty="0" smtClean="0"/>
              <a:t>	Complex </a:t>
            </a:r>
            <a:r>
              <a:rPr lang="en-US" sz="2200" dirty="0" err="1" smtClean="0"/>
              <a:t>Cation</a:t>
            </a:r>
            <a:r>
              <a:rPr lang="en-US" sz="2200" dirty="0" smtClean="0"/>
              <a:t>	–  </a:t>
            </a:r>
            <a:r>
              <a:rPr lang="en-US" sz="2200" dirty="0" smtClean="0">
                <a:solidFill>
                  <a:srgbClr val="FFFF00"/>
                </a:solidFill>
              </a:rPr>
              <a:t>Six </a:t>
            </a:r>
            <a:r>
              <a:rPr lang="en-US" sz="2200" dirty="0" err="1" smtClean="0">
                <a:solidFill>
                  <a:srgbClr val="FFFF00"/>
                </a:solidFill>
              </a:rPr>
              <a:t>hexammine</a:t>
            </a:r>
            <a:r>
              <a:rPr lang="en-US" sz="2200" dirty="0" smtClean="0">
                <a:solidFill>
                  <a:srgbClr val="FFFF00"/>
                </a:solidFill>
              </a:rPr>
              <a:t> (NH</a:t>
            </a:r>
            <a:r>
              <a:rPr lang="en-US" sz="2200" baseline="-25000" dirty="0" smtClean="0">
                <a:solidFill>
                  <a:srgbClr val="FFFF00"/>
                </a:solidFill>
              </a:rPr>
              <a:t>3</a:t>
            </a:r>
            <a:r>
              <a:rPr lang="en-US" sz="2200" dirty="0" smtClean="0">
                <a:solidFill>
                  <a:srgbClr val="FFFF00"/>
                </a:solidFill>
              </a:rPr>
              <a:t>) &amp; cobalt(III) (Co</a:t>
            </a:r>
            <a:r>
              <a:rPr lang="en-US" sz="2200" baseline="30000" dirty="0" smtClean="0">
                <a:solidFill>
                  <a:srgbClr val="FFFF00"/>
                </a:solidFill>
              </a:rPr>
              <a:t>3+</a:t>
            </a:r>
            <a:r>
              <a:rPr lang="en-US" sz="2200" dirty="0" smtClean="0">
                <a:solidFill>
                  <a:srgbClr val="FFFF00"/>
                </a:solidFill>
              </a:rPr>
              <a:t>)</a:t>
            </a:r>
          </a:p>
          <a:p>
            <a:pPr marL="0" indent="0">
              <a:buFont typeface="Wingdings" pitchFamily="2" charset="2"/>
              <a:buNone/>
              <a:tabLst>
                <a:tab pos="685800" algn="l"/>
                <a:tab pos="2743200" algn="l"/>
              </a:tabLst>
              <a:defRPr/>
            </a:pPr>
            <a:r>
              <a:rPr lang="en-US" sz="2200" dirty="0" smtClean="0"/>
              <a:t>	Complex </a:t>
            </a:r>
            <a:r>
              <a:rPr lang="en-US" sz="2200" dirty="0" err="1" smtClean="0"/>
              <a:t>Cation</a:t>
            </a:r>
            <a:r>
              <a:rPr lang="en-US" sz="2200" dirty="0" smtClean="0"/>
              <a:t>	–  </a:t>
            </a:r>
            <a:r>
              <a:rPr lang="en-US" sz="2200" dirty="0" smtClean="0">
                <a:solidFill>
                  <a:srgbClr val="FFFF00"/>
                </a:solidFill>
              </a:rPr>
              <a:t>[Co(NH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6</a:t>
            </a:r>
            <a:r>
              <a:rPr lang="en-US" sz="2200" dirty="0" smtClean="0">
                <a:solidFill>
                  <a:srgbClr val="FFFF00"/>
                </a:solidFill>
              </a:rPr>
              <a:t>]</a:t>
            </a:r>
            <a:r>
              <a:rPr lang="en-US" sz="2200" baseline="30000" dirty="0" smtClean="0">
                <a:solidFill>
                  <a:srgbClr val="FFFF00"/>
                </a:solidFill>
              </a:rPr>
              <a:t>3+</a:t>
            </a:r>
            <a:r>
              <a:rPr lang="en-US" sz="2200" dirty="0" smtClean="0">
                <a:solidFill>
                  <a:srgbClr val="FFFF00"/>
                </a:solidFill>
              </a:rPr>
              <a:t>        [Co</a:t>
            </a:r>
            <a:r>
              <a:rPr lang="en-US" sz="2200" baseline="30000" dirty="0" smtClean="0">
                <a:solidFill>
                  <a:srgbClr val="FFFF00"/>
                </a:solidFill>
              </a:rPr>
              <a:t>3+</a:t>
            </a:r>
            <a:r>
              <a:rPr lang="en-US" sz="2200" dirty="0" smtClean="0">
                <a:solidFill>
                  <a:srgbClr val="FFFF00"/>
                </a:solidFill>
              </a:rPr>
              <a:t>(NH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6</a:t>
            </a:r>
            <a:r>
              <a:rPr lang="en-US" sz="2200" dirty="0" smtClean="0">
                <a:solidFill>
                  <a:srgbClr val="FFFF00"/>
                </a:solidFill>
              </a:rPr>
              <a:t>]</a:t>
            </a:r>
            <a:r>
              <a:rPr lang="en-US" sz="2200" baseline="30000" dirty="0" smtClean="0">
                <a:solidFill>
                  <a:srgbClr val="FFFF00"/>
                </a:solidFill>
              </a:rPr>
              <a:t>3+</a:t>
            </a:r>
            <a:endParaRPr lang="en-US" sz="2200" dirty="0" smtClean="0"/>
          </a:p>
          <a:p>
            <a:pPr marL="0" indent="0">
              <a:buFont typeface="Wingdings" pitchFamily="2" charset="2"/>
              <a:buNone/>
              <a:tabLst>
                <a:tab pos="685800" algn="l"/>
                <a:tab pos="2743200" algn="l"/>
              </a:tabLst>
              <a:defRPr/>
            </a:pPr>
            <a:r>
              <a:rPr lang="en-US" sz="2200" dirty="0" smtClean="0"/>
              <a:t>	Complex Anion	–  </a:t>
            </a:r>
            <a:r>
              <a:rPr lang="en-US" sz="2200" dirty="0" err="1" smtClean="0">
                <a:solidFill>
                  <a:srgbClr val="FFFF00"/>
                </a:solidFill>
              </a:rPr>
              <a:t>tetrachlorido</a:t>
            </a:r>
            <a:r>
              <a:rPr lang="en-US" sz="2200" dirty="0" smtClean="0">
                <a:solidFill>
                  <a:srgbClr val="FFFF00"/>
                </a:solidFill>
              </a:rPr>
              <a:t>  </a:t>
            </a:r>
            <a:r>
              <a:rPr lang="en-US" sz="2200" dirty="0" smtClean="0">
                <a:solidFill>
                  <a:srgbClr val="FFFF00"/>
                </a:solidFill>
              </a:rPr>
              <a:t>-  4 Cl</a:t>
            </a:r>
            <a:r>
              <a:rPr lang="en-US" sz="2800" baseline="30000" dirty="0" smtClean="0">
                <a:solidFill>
                  <a:srgbClr val="FFFF00"/>
                </a:solidFill>
              </a:rPr>
              <a:t>-</a:t>
            </a:r>
            <a:endParaRPr lang="en-US" sz="2200" baseline="30000" dirty="0" smtClean="0">
              <a:solidFill>
                <a:srgbClr val="FFFF00"/>
              </a:solidFill>
            </a:endParaRPr>
          </a:p>
          <a:p>
            <a:pPr marL="0" indent="0">
              <a:buFont typeface="Wingdings" pitchFamily="2" charset="2"/>
              <a:buNone/>
              <a:tabLst>
                <a:tab pos="685800" algn="l"/>
                <a:tab pos="2743200" algn="l"/>
              </a:tabLst>
              <a:defRPr/>
            </a:pPr>
            <a:r>
              <a:rPr lang="en-US" sz="2200" dirty="0" smtClean="0"/>
              <a:t>	Complex Anion	–  </a:t>
            </a:r>
            <a:r>
              <a:rPr lang="en-US" sz="2200" dirty="0" smtClean="0">
                <a:solidFill>
                  <a:srgbClr val="FFFF00"/>
                </a:solidFill>
              </a:rPr>
              <a:t>ferrate(III)  -  Fe</a:t>
            </a:r>
            <a:r>
              <a:rPr lang="en-US" sz="2200" baseline="30000" dirty="0" smtClean="0">
                <a:solidFill>
                  <a:srgbClr val="FFFF00"/>
                </a:solidFill>
              </a:rPr>
              <a:t>3+</a:t>
            </a:r>
            <a:r>
              <a:rPr lang="en-US" sz="2200" dirty="0" smtClean="0"/>
              <a:t> </a:t>
            </a:r>
          </a:p>
          <a:p>
            <a:pPr marL="0" indent="0">
              <a:buFont typeface="Wingdings" pitchFamily="2" charset="2"/>
              <a:buNone/>
              <a:tabLst>
                <a:tab pos="685800" algn="l"/>
                <a:tab pos="2743200" algn="l"/>
              </a:tabLst>
              <a:defRPr/>
            </a:pPr>
            <a:r>
              <a:rPr lang="en-US" sz="2200" dirty="0" smtClean="0"/>
              <a:t>	Complex Anion	–  </a:t>
            </a:r>
            <a:r>
              <a:rPr lang="en-US" sz="2200" dirty="0" smtClean="0">
                <a:solidFill>
                  <a:srgbClr val="FFFF00"/>
                </a:solidFill>
              </a:rPr>
              <a:t>[FeCl</a:t>
            </a:r>
            <a:r>
              <a:rPr lang="en-US" sz="2800" baseline="30000" dirty="0" smtClean="0">
                <a:solidFill>
                  <a:srgbClr val="FFFF00"/>
                </a:solidFill>
              </a:rPr>
              <a:t>-</a:t>
            </a:r>
            <a:r>
              <a:rPr lang="en-US" sz="2200" baseline="-25000" dirty="0" smtClean="0">
                <a:solidFill>
                  <a:srgbClr val="FFFF00"/>
                </a:solidFill>
              </a:rPr>
              <a:t>4</a:t>
            </a:r>
            <a:r>
              <a:rPr lang="en-US" sz="2200" dirty="0" smtClean="0">
                <a:solidFill>
                  <a:srgbClr val="FFFF00"/>
                </a:solidFill>
              </a:rPr>
              <a:t>]</a:t>
            </a:r>
            <a:r>
              <a:rPr lang="en-US" sz="2800" baseline="30000" dirty="0" smtClean="0">
                <a:solidFill>
                  <a:srgbClr val="FFFF00"/>
                </a:solidFill>
              </a:rPr>
              <a:t>-</a:t>
            </a:r>
            <a:endParaRPr lang="en-US" sz="2200" baseline="30000" dirty="0" smtClean="0">
              <a:solidFill>
                <a:srgbClr val="FFFF00"/>
              </a:solidFill>
            </a:endParaRPr>
          </a:p>
          <a:p>
            <a:pPr marL="0" indent="0">
              <a:buFont typeface="Wingdings" pitchFamily="2" charset="2"/>
              <a:buNone/>
              <a:tabLst>
                <a:tab pos="685800" algn="l"/>
              </a:tabLst>
              <a:defRPr/>
            </a:pPr>
            <a:r>
              <a:rPr lang="en-US" sz="2200" dirty="0" smtClean="0"/>
              <a:t>	Complex </a:t>
            </a:r>
            <a:r>
              <a:rPr lang="en-US" sz="2200" dirty="0" err="1" smtClean="0"/>
              <a:t>cation</a:t>
            </a:r>
            <a:r>
              <a:rPr lang="en-US" sz="2200" dirty="0" smtClean="0"/>
              <a:t>	–  </a:t>
            </a:r>
            <a:r>
              <a:rPr lang="en-US" sz="2200" dirty="0" smtClean="0">
                <a:solidFill>
                  <a:srgbClr val="FFFF00"/>
                </a:solidFill>
              </a:rPr>
              <a:t>balanced</a:t>
            </a:r>
            <a:r>
              <a:rPr lang="en-US" sz="2200" dirty="0" smtClean="0"/>
              <a:t> by 3 complex anions</a:t>
            </a:r>
          </a:p>
          <a:p>
            <a:pPr marL="0" indent="0">
              <a:buFont typeface="Wingdings" pitchFamily="2" charset="2"/>
              <a:buNone/>
              <a:tabLst>
                <a:tab pos="685800" algn="l"/>
              </a:tabLst>
              <a:defRPr/>
            </a:pPr>
            <a:r>
              <a:rPr lang="en-US" sz="2200" dirty="0" smtClean="0"/>
              <a:t>	Coordinate Compound –   </a:t>
            </a:r>
            <a:r>
              <a:rPr lang="en-US" sz="2200" dirty="0" smtClean="0">
                <a:solidFill>
                  <a:srgbClr val="FFFF00"/>
                </a:solidFill>
              </a:rPr>
              <a:t>[Co(NH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6</a:t>
            </a:r>
            <a:r>
              <a:rPr lang="en-US" sz="2200" dirty="0" smtClean="0">
                <a:solidFill>
                  <a:srgbClr val="FFFF00"/>
                </a:solidFill>
              </a:rPr>
              <a:t>]</a:t>
            </a:r>
            <a:r>
              <a:rPr lang="en-US" dirty="0" smtClean="0">
                <a:solidFill>
                  <a:srgbClr val="FFFF00"/>
                </a:solidFill>
              </a:rPr>
              <a:t>[</a:t>
            </a:r>
            <a:r>
              <a:rPr lang="en-US" sz="2200" dirty="0" smtClean="0">
                <a:solidFill>
                  <a:srgbClr val="FFFF00"/>
                </a:solidFill>
              </a:rPr>
              <a:t>FeCl</a:t>
            </a:r>
            <a:r>
              <a:rPr lang="en-US" sz="2200" baseline="-25000" dirty="0" smtClean="0">
                <a:solidFill>
                  <a:srgbClr val="FFFF00"/>
                </a:solidFill>
              </a:rPr>
              <a:t>4</a:t>
            </a:r>
            <a:r>
              <a:rPr lang="en-US" sz="2200" dirty="0" smtClean="0">
                <a:solidFill>
                  <a:srgbClr val="FFFF00"/>
                </a:solidFill>
              </a:rPr>
              <a:t>]</a:t>
            </a:r>
            <a:r>
              <a:rPr lang="en-US" sz="2800" baseline="30000" dirty="0" smtClean="0">
                <a:solidFill>
                  <a:srgbClr val="FFFF00"/>
                </a:solidFill>
              </a:rPr>
              <a:t>-</a:t>
            </a:r>
            <a:r>
              <a:rPr lang="en-US" baseline="-25000" dirty="0" smtClean="0">
                <a:solidFill>
                  <a:srgbClr val="FFFF00"/>
                </a:solidFill>
              </a:rPr>
              <a:t>3</a:t>
            </a:r>
            <a:endParaRPr lang="en-US" sz="2200" baseline="-25000" dirty="0">
              <a:solidFill>
                <a:srgbClr val="FFFF00"/>
              </a:solidFill>
            </a:endParaRPr>
          </a:p>
        </p:txBody>
      </p:sp>
      <p:sp>
        <p:nvSpPr>
          <p:cNvPr id="675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13DA273-BE85-4345-A058-D7DE3615F547}" type="datetime1">
              <a:rPr lang="en-US" sz="1200" smtClean="0">
                <a:solidFill>
                  <a:srgbClr val="FFFF00"/>
                </a:solidFill>
              </a:rPr>
              <a:t>5/7/2018</a:t>
            </a:fld>
            <a:endParaRPr lang="en-US" sz="1200" smtClean="0">
              <a:solidFill>
                <a:srgbClr val="FFFF00"/>
              </a:solidFill>
            </a:endParaRPr>
          </a:p>
        </p:txBody>
      </p:sp>
      <p:sp>
        <p:nvSpPr>
          <p:cNvPr id="6758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1F45A75-7F8B-44CC-9C97-6260E2B205CC}" type="slidenum">
              <a:rPr lang="en-US" sz="1200" smtClean="0">
                <a:solidFill>
                  <a:srgbClr val="FFFF00"/>
                </a:solidFill>
              </a:rPr>
              <a:pPr eaLnBrk="1" hangingPunct="1"/>
              <a:t>23</a:t>
            </a:fld>
            <a:endParaRPr lang="en-US" sz="120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amond(in)">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amond(in)">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amond(in)">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diamond(in)">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diamond(in)">
                                      <p:cBhvr>
                                        <p:cTn id="32" dur="500"/>
                                        <p:tgtEl>
                                          <p:spTgt spid="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amond(in)">
                                      <p:cBhvr>
                                        <p:cTn id="37" dur="2000"/>
                                        <p:tgtEl>
                                          <p:spTgt spid="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diamond(in)">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5"/>
          <p:cNvSpPr>
            <a:spLocks noGrp="1"/>
          </p:cNvSpPr>
          <p:nvPr>
            <p:ph type="title"/>
          </p:nvPr>
        </p:nvSpPr>
        <p:spPr/>
        <p:txBody>
          <a:bodyPr/>
          <a:lstStyle/>
          <a:p>
            <a:pPr>
              <a:lnSpc>
                <a:spcPts val="2300"/>
              </a:lnSpc>
              <a:spcAft>
                <a:spcPts val="300"/>
              </a:spcAft>
              <a:defRPr/>
            </a:pPr>
            <a:r>
              <a:rPr lang="en-US" dirty="0" err="1"/>
              <a:t>TIsomerism</a:t>
            </a:r>
            <a:r>
              <a:rPr lang="en-US" dirty="0"/>
              <a:t> in Coordination Compounds</a:t>
            </a:r>
          </a:p>
        </p:txBody>
      </p:sp>
      <p:sp>
        <p:nvSpPr>
          <p:cNvPr id="7" name="Text Placeholder 6"/>
          <p:cNvSpPr>
            <a:spLocks noGrp="1"/>
          </p:cNvSpPr>
          <p:nvPr>
            <p:ph type="body" sz="quarter" idx="12"/>
          </p:nvPr>
        </p:nvSpPr>
        <p:spPr/>
        <p:txBody>
          <a:bodyPr/>
          <a:lstStyle/>
          <a:p>
            <a:pPr>
              <a:lnSpc>
                <a:spcPts val="2300"/>
              </a:lnSpc>
              <a:spcAft>
                <a:spcPts val="300"/>
              </a:spcAft>
              <a:defRPr/>
            </a:pPr>
            <a:r>
              <a:rPr lang="en-US" sz="2200" u="sng" dirty="0" smtClean="0">
                <a:solidFill>
                  <a:srgbClr val="FFFF00"/>
                </a:solidFill>
              </a:rPr>
              <a:t>Isomers</a:t>
            </a:r>
            <a:r>
              <a:rPr lang="en-US" sz="2200" dirty="0" smtClean="0"/>
              <a:t> </a:t>
            </a:r>
            <a:r>
              <a:rPr lang="en-US" sz="2200" dirty="0" smtClean="0"/>
              <a:t>are compounds with the same chemical formula but </a:t>
            </a:r>
            <a:r>
              <a:rPr lang="en-US" sz="2200" dirty="0" smtClean="0">
                <a:solidFill>
                  <a:srgbClr val="FFFF00"/>
                </a:solidFill>
              </a:rPr>
              <a:t>different properties</a:t>
            </a:r>
          </a:p>
          <a:p>
            <a:pPr>
              <a:lnSpc>
                <a:spcPts val="2300"/>
              </a:lnSpc>
              <a:spcAft>
                <a:spcPts val="300"/>
              </a:spcAft>
              <a:defRPr/>
            </a:pPr>
            <a:r>
              <a:rPr lang="en-US" sz="2200" dirty="0" smtClean="0"/>
              <a:t>Constitutional (Structural) Isomers</a:t>
            </a:r>
          </a:p>
          <a:p>
            <a:pPr lvl="1">
              <a:lnSpc>
                <a:spcPts val="2300"/>
              </a:lnSpc>
              <a:spcAft>
                <a:spcPts val="300"/>
              </a:spcAft>
              <a:defRPr/>
            </a:pPr>
            <a:r>
              <a:rPr lang="en-US" sz="2200" dirty="0" smtClean="0"/>
              <a:t>Two compounds with the same formula, but with atoms connected differently</a:t>
            </a:r>
          </a:p>
          <a:p>
            <a:pPr lvl="2">
              <a:lnSpc>
                <a:spcPts val="2300"/>
              </a:lnSpc>
              <a:spcAft>
                <a:spcPts val="300"/>
              </a:spcAft>
              <a:defRPr/>
            </a:pPr>
            <a:r>
              <a:rPr lang="en-US" sz="2200" dirty="0" smtClean="0"/>
              <a:t>Two Types</a:t>
            </a:r>
          </a:p>
          <a:p>
            <a:pPr lvl="4">
              <a:lnSpc>
                <a:spcPts val="2300"/>
              </a:lnSpc>
              <a:spcAft>
                <a:spcPts val="300"/>
              </a:spcAft>
              <a:defRPr/>
            </a:pPr>
            <a:r>
              <a:rPr lang="en-US" sz="2200" u="sng" dirty="0" smtClean="0">
                <a:solidFill>
                  <a:srgbClr val="FFFF00"/>
                </a:solidFill>
              </a:rPr>
              <a:t>Coordination Isomers</a:t>
            </a:r>
            <a:r>
              <a:rPr lang="en-US" sz="2200" dirty="0" smtClean="0"/>
              <a:t> – Composition of the complex ion changes but not the compound</a:t>
            </a:r>
          </a:p>
          <a:p>
            <a:pPr lvl="4">
              <a:lnSpc>
                <a:spcPts val="2300"/>
              </a:lnSpc>
              <a:spcAft>
                <a:spcPts val="300"/>
              </a:spcAft>
              <a:defRPr/>
            </a:pPr>
            <a:r>
              <a:rPr lang="en-US" sz="2200" dirty="0" smtClean="0"/>
              <a:t>Ex. Ligand and counter ion exchange positions</a:t>
            </a:r>
          </a:p>
          <a:p>
            <a:pPr marL="1371600" lvl="4" indent="0" algn="ctr">
              <a:lnSpc>
                <a:spcPts val="2300"/>
              </a:lnSpc>
              <a:spcAft>
                <a:spcPts val="300"/>
              </a:spcAft>
              <a:buFont typeface="Wingdings" pitchFamily="2" charset="2"/>
              <a:buNone/>
              <a:defRPr/>
            </a:pPr>
            <a:r>
              <a:rPr lang="en-US" sz="2200" dirty="0" smtClean="0">
                <a:solidFill>
                  <a:srgbClr val="FFFF00"/>
                </a:solidFill>
              </a:rPr>
              <a:t>[Pt(NH</a:t>
            </a:r>
            <a:r>
              <a:rPr lang="en-US" sz="2200" baseline="-25000" dirty="0" smtClean="0">
                <a:solidFill>
                  <a:srgbClr val="FFFF00"/>
                </a:solidFill>
              </a:rPr>
              <a:t>3</a:t>
            </a:r>
            <a:r>
              <a:rPr lang="en-US" sz="2200" dirty="0" smtClean="0">
                <a:solidFill>
                  <a:srgbClr val="FFFF00"/>
                </a:solidFill>
              </a:rPr>
              <a:t>)4Cl</a:t>
            </a:r>
            <a:r>
              <a:rPr lang="en-US" sz="2200" baseline="-25000" dirty="0" smtClean="0">
                <a:solidFill>
                  <a:srgbClr val="FFFF00"/>
                </a:solidFill>
              </a:rPr>
              <a:t>2</a:t>
            </a:r>
            <a:r>
              <a:rPr lang="en-US" sz="2200" dirty="0" smtClean="0">
                <a:solidFill>
                  <a:srgbClr val="FFFF00"/>
                </a:solidFill>
              </a:rPr>
              <a:t>](NO</a:t>
            </a:r>
            <a:r>
              <a:rPr lang="en-US" sz="2200" baseline="-25000" dirty="0" smtClean="0">
                <a:solidFill>
                  <a:srgbClr val="FFFF00"/>
                </a:solidFill>
              </a:rPr>
              <a:t>2</a:t>
            </a:r>
            <a:r>
              <a:rPr lang="en-US" sz="2200" dirty="0" smtClean="0">
                <a:solidFill>
                  <a:srgbClr val="FFFF00"/>
                </a:solidFill>
              </a:rPr>
              <a:t>)</a:t>
            </a:r>
            <a:r>
              <a:rPr lang="en-US" sz="2200" baseline="-25000" dirty="0" smtClean="0">
                <a:solidFill>
                  <a:srgbClr val="FFFF00"/>
                </a:solidFill>
              </a:rPr>
              <a:t>2</a:t>
            </a:r>
            <a:r>
              <a:rPr lang="en-US" sz="2200" dirty="0" smtClean="0">
                <a:solidFill>
                  <a:srgbClr val="FFFF00"/>
                </a:solidFill>
              </a:rPr>
              <a:t>      [Pt(NH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4</a:t>
            </a:r>
            <a:r>
              <a:rPr lang="en-US" sz="2200" dirty="0" smtClean="0">
                <a:solidFill>
                  <a:srgbClr val="FFFF00"/>
                </a:solidFill>
              </a:rPr>
              <a:t>(NO</a:t>
            </a:r>
            <a:r>
              <a:rPr lang="en-US" sz="2200" baseline="-25000" dirty="0" smtClean="0">
                <a:solidFill>
                  <a:srgbClr val="FFFF00"/>
                </a:solidFill>
              </a:rPr>
              <a:t>2</a:t>
            </a:r>
            <a:r>
              <a:rPr lang="en-US" sz="2200" dirty="0" smtClean="0">
                <a:solidFill>
                  <a:srgbClr val="FFFF00"/>
                </a:solidFill>
              </a:rPr>
              <a:t>)</a:t>
            </a:r>
            <a:r>
              <a:rPr lang="en-US" sz="2200" baseline="-25000" dirty="0" smtClean="0">
                <a:solidFill>
                  <a:srgbClr val="FFFF00"/>
                </a:solidFill>
              </a:rPr>
              <a:t>2</a:t>
            </a:r>
            <a:r>
              <a:rPr lang="en-US" sz="2200" dirty="0" smtClean="0">
                <a:solidFill>
                  <a:srgbClr val="FFFF00"/>
                </a:solidFill>
              </a:rPr>
              <a:t>]Cl</a:t>
            </a:r>
            <a:r>
              <a:rPr lang="en-US" sz="2200" baseline="-25000" dirty="0" smtClean="0">
                <a:solidFill>
                  <a:srgbClr val="FFFF00"/>
                </a:solidFill>
              </a:rPr>
              <a:t>2</a:t>
            </a:r>
          </a:p>
          <a:p>
            <a:pPr marL="1719263" lvl="3" indent="-336550">
              <a:lnSpc>
                <a:spcPts val="2300"/>
              </a:lnSpc>
              <a:spcAft>
                <a:spcPts val="300"/>
              </a:spcAft>
              <a:buFont typeface="Wingdings" pitchFamily="2" charset="2"/>
              <a:buNone/>
              <a:defRPr/>
            </a:pPr>
            <a:r>
              <a:rPr lang="en-US" sz="2200" dirty="0" smtClean="0"/>
              <a:t>	Ex. Two sets of ligands reversed</a:t>
            </a:r>
          </a:p>
          <a:p>
            <a:pPr marL="1371600" lvl="4" indent="0" algn="ctr">
              <a:lnSpc>
                <a:spcPts val="2300"/>
              </a:lnSpc>
              <a:spcAft>
                <a:spcPts val="300"/>
              </a:spcAft>
              <a:buFont typeface="Wingdings" pitchFamily="2" charset="2"/>
              <a:buNone/>
              <a:defRPr/>
            </a:pPr>
            <a:r>
              <a:rPr lang="en-US" sz="2200" dirty="0" smtClean="0">
                <a:solidFill>
                  <a:srgbClr val="FFFF00"/>
                </a:solidFill>
              </a:rPr>
              <a:t>[Cr(NH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6</a:t>
            </a:r>
            <a:r>
              <a:rPr lang="en-US" sz="2200" dirty="0" smtClean="0">
                <a:solidFill>
                  <a:srgbClr val="FFFF00"/>
                </a:solidFill>
              </a:rPr>
              <a:t>][Co(CN)</a:t>
            </a:r>
            <a:r>
              <a:rPr lang="en-US" sz="2200" baseline="-25000" dirty="0" smtClean="0">
                <a:solidFill>
                  <a:srgbClr val="FFFF00"/>
                </a:solidFill>
              </a:rPr>
              <a:t>6</a:t>
            </a:r>
            <a:r>
              <a:rPr lang="en-US" sz="2200" dirty="0" smtClean="0">
                <a:solidFill>
                  <a:srgbClr val="FFFF00"/>
                </a:solidFill>
              </a:rPr>
              <a:t>]     [Co(NH</a:t>
            </a:r>
            <a:r>
              <a:rPr lang="en-US" sz="2200" baseline="-25000" dirty="0" smtClean="0">
                <a:solidFill>
                  <a:srgbClr val="FFFF00"/>
                </a:solidFill>
              </a:rPr>
              <a:t>3</a:t>
            </a:r>
            <a:r>
              <a:rPr lang="en-US" sz="2200" dirty="0" smtClean="0">
                <a:solidFill>
                  <a:srgbClr val="FFFF00"/>
                </a:solidFill>
              </a:rPr>
              <a:t>)</a:t>
            </a:r>
            <a:r>
              <a:rPr lang="en-US" sz="2200" baseline="-25000" dirty="0" smtClean="0">
                <a:solidFill>
                  <a:srgbClr val="FFFF00"/>
                </a:solidFill>
              </a:rPr>
              <a:t>6</a:t>
            </a:r>
            <a:r>
              <a:rPr lang="en-US" sz="2200" dirty="0" smtClean="0">
                <a:solidFill>
                  <a:srgbClr val="FFFF00"/>
                </a:solidFill>
              </a:rPr>
              <a:t>][Cr(CN)</a:t>
            </a:r>
            <a:r>
              <a:rPr lang="en-US" sz="2200" baseline="-25000" dirty="0" smtClean="0">
                <a:solidFill>
                  <a:srgbClr val="FFFF00"/>
                </a:solidFill>
              </a:rPr>
              <a:t>6</a:t>
            </a:r>
            <a:r>
              <a:rPr lang="en-US" sz="2200" dirty="0" smtClean="0">
                <a:solidFill>
                  <a:srgbClr val="FFFF00"/>
                </a:solidFill>
              </a:rPr>
              <a:t>]</a:t>
            </a:r>
            <a:endParaRPr lang="en-US" dirty="0" smtClean="0"/>
          </a:p>
          <a:p>
            <a:pPr marL="685800" lvl="4" indent="0" algn="ctr">
              <a:lnSpc>
                <a:spcPts val="2300"/>
              </a:lnSpc>
              <a:spcAft>
                <a:spcPts val="300"/>
              </a:spcAft>
              <a:buFont typeface="Wingdings" pitchFamily="2" charset="2"/>
              <a:buNone/>
              <a:defRPr/>
            </a:pPr>
            <a:r>
              <a:rPr lang="en-US" sz="2000" dirty="0" smtClean="0">
                <a:solidFill>
                  <a:srgbClr val="FFFF00"/>
                </a:solidFill>
              </a:rPr>
              <a:t>(NH</a:t>
            </a:r>
            <a:r>
              <a:rPr lang="en-US" sz="2000" baseline="-25000" dirty="0" smtClean="0">
                <a:solidFill>
                  <a:srgbClr val="FFFF00"/>
                </a:solidFill>
              </a:rPr>
              <a:t>3</a:t>
            </a:r>
            <a:r>
              <a:rPr lang="en-US" sz="2000" dirty="0" smtClean="0">
                <a:solidFill>
                  <a:srgbClr val="FFFF00"/>
                </a:solidFill>
              </a:rPr>
              <a:t> is ligand of Cr</a:t>
            </a:r>
            <a:r>
              <a:rPr lang="en-US" sz="2000" baseline="30000" dirty="0" smtClean="0">
                <a:solidFill>
                  <a:srgbClr val="FFFF00"/>
                </a:solidFill>
              </a:rPr>
              <a:t>3+</a:t>
            </a:r>
            <a:r>
              <a:rPr lang="en-US" sz="2000" dirty="0" smtClean="0">
                <a:solidFill>
                  <a:srgbClr val="FFFF00"/>
                </a:solidFill>
              </a:rPr>
              <a:t> in one compound and of Co</a:t>
            </a:r>
            <a:r>
              <a:rPr lang="en-US" sz="2000" baseline="30000" dirty="0" smtClean="0">
                <a:solidFill>
                  <a:srgbClr val="FFFF00"/>
                </a:solidFill>
              </a:rPr>
              <a:t>3+</a:t>
            </a:r>
            <a:r>
              <a:rPr lang="en-US" sz="2000" dirty="0" smtClean="0">
                <a:solidFill>
                  <a:srgbClr val="FFFF00"/>
                </a:solidFill>
              </a:rPr>
              <a:t> in the other)</a:t>
            </a:r>
            <a:endParaRPr lang="en-US" sz="2000" dirty="0">
              <a:solidFill>
                <a:srgbClr val="FFFF00"/>
              </a:solidFill>
            </a:endParaRPr>
          </a:p>
        </p:txBody>
      </p:sp>
      <p:sp>
        <p:nvSpPr>
          <p:cNvPr id="6861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F1648111-1E2A-45AA-A285-ACBC2AEFEF7E}" type="datetime1">
              <a:rPr lang="en-US" sz="1200" smtClean="0">
                <a:solidFill>
                  <a:srgbClr val="FFFF00"/>
                </a:solidFill>
              </a:rPr>
              <a:t>5/7/2018</a:t>
            </a:fld>
            <a:endParaRPr lang="en-US" sz="1200" smtClean="0">
              <a:solidFill>
                <a:srgbClr val="FFFF00"/>
              </a:solidFill>
            </a:endParaRPr>
          </a:p>
        </p:txBody>
      </p:sp>
      <p:sp>
        <p:nvSpPr>
          <p:cNvPr id="6861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F43ECF39-E04B-417B-93F8-BB322A7963B0}" type="slidenum">
              <a:rPr lang="en-US" sz="1200" smtClean="0">
                <a:solidFill>
                  <a:srgbClr val="FFFF00"/>
                </a:solidFill>
              </a:rPr>
              <a:pPr eaLnBrk="1" hangingPunct="1"/>
              <a:t>24</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marL="681037" lvl="2">
              <a:lnSpc>
                <a:spcPts val="2100"/>
              </a:lnSpc>
              <a:spcBef>
                <a:spcPts val="300"/>
              </a:spcBef>
              <a:spcAft>
                <a:spcPts val="300"/>
              </a:spcAft>
              <a:defRPr/>
            </a:pPr>
            <a:r>
              <a:rPr lang="en-US" sz="2800" b="1" dirty="0"/>
              <a:t>Constitutional (Structural) Isomers</a:t>
            </a:r>
          </a:p>
        </p:txBody>
      </p:sp>
      <p:sp>
        <p:nvSpPr>
          <p:cNvPr id="3" name="Text Placeholder 2"/>
          <p:cNvSpPr>
            <a:spLocks noGrp="1"/>
          </p:cNvSpPr>
          <p:nvPr>
            <p:ph type="body" sz="quarter" idx="12"/>
          </p:nvPr>
        </p:nvSpPr>
        <p:spPr/>
        <p:txBody>
          <a:bodyPr/>
          <a:lstStyle/>
          <a:p>
            <a:pPr marL="346075" lvl="1">
              <a:lnSpc>
                <a:spcPts val="2200"/>
              </a:lnSpc>
              <a:spcBef>
                <a:spcPts val="300"/>
              </a:spcBef>
              <a:spcAft>
                <a:spcPts val="300"/>
              </a:spcAft>
              <a:buFont typeface="Wingdings 2" pitchFamily="18" charset="2"/>
              <a:buChar char=""/>
              <a:defRPr/>
            </a:pPr>
            <a:r>
              <a:rPr lang="en-US" sz="2000" dirty="0" smtClean="0">
                <a:solidFill>
                  <a:srgbClr val="FFFF00"/>
                </a:solidFill>
              </a:rPr>
              <a:t>Linkage </a:t>
            </a:r>
            <a:r>
              <a:rPr lang="en-US" sz="2000" dirty="0" smtClean="0">
                <a:solidFill>
                  <a:srgbClr val="FFFF00"/>
                </a:solidFill>
              </a:rPr>
              <a:t>Isomers</a:t>
            </a:r>
          </a:p>
          <a:p>
            <a:pPr marL="681037" lvl="2">
              <a:lnSpc>
                <a:spcPts val="2200"/>
              </a:lnSpc>
              <a:spcBef>
                <a:spcPts val="300"/>
              </a:spcBef>
              <a:spcAft>
                <a:spcPts val="300"/>
              </a:spcAft>
              <a:defRPr/>
            </a:pPr>
            <a:r>
              <a:rPr lang="en-US" sz="2000" dirty="0" smtClean="0"/>
              <a:t>Composition of the complex ion remains the same, but </a:t>
            </a:r>
            <a:r>
              <a:rPr lang="en-US" sz="2000" dirty="0" smtClean="0">
                <a:solidFill>
                  <a:srgbClr val="FFFF00"/>
                </a:solidFill>
              </a:rPr>
              <a:t>the attachment of the ligand donor atom changes</a:t>
            </a:r>
          </a:p>
          <a:p>
            <a:pPr marL="681037" lvl="2">
              <a:lnSpc>
                <a:spcPts val="2200"/>
              </a:lnSpc>
              <a:spcBef>
                <a:spcPts val="300"/>
              </a:spcBef>
              <a:spcAft>
                <a:spcPts val="300"/>
              </a:spcAft>
              <a:defRPr/>
            </a:pPr>
            <a:r>
              <a:rPr lang="en-US" sz="2000" dirty="0" smtClean="0"/>
              <a:t>Some ligands can bind to the metal ion through either of two donor atoms</a:t>
            </a:r>
          </a:p>
          <a:p>
            <a:pPr marL="1373187" lvl="4">
              <a:lnSpc>
                <a:spcPts val="2200"/>
              </a:lnSpc>
              <a:spcBef>
                <a:spcPts val="300"/>
              </a:spcBef>
              <a:spcAft>
                <a:spcPts val="300"/>
              </a:spcAft>
              <a:buFont typeface="Wingdings" pitchFamily="2" charset="2"/>
              <a:buNone/>
              <a:defRPr/>
            </a:pPr>
            <a:r>
              <a:rPr lang="en-US" sz="2000" dirty="0" smtClean="0"/>
              <a:t>	Ex.	</a:t>
            </a:r>
            <a:r>
              <a:rPr lang="en-US" sz="2000" dirty="0" smtClean="0">
                <a:solidFill>
                  <a:srgbClr val="FFFF00"/>
                </a:solidFill>
              </a:rPr>
              <a:t>pentaamminenitrocobalt(III) chloride</a:t>
            </a:r>
          </a:p>
          <a:p>
            <a:pPr marL="1033463" lvl="4" indent="-7938" algn="ctr">
              <a:lnSpc>
                <a:spcPts val="2200"/>
              </a:lnSpc>
              <a:buFont typeface="Wingdings" pitchFamily="2" charset="2"/>
              <a:buNone/>
              <a:defRPr/>
            </a:pPr>
            <a:r>
              <a:rPr lang="en-US" sz="2000" dirty="0" smtClean="0">
                <a:solidFill>
                  <a:srgbClr val="FFFF00"/>
                </a:solidFill>
              </a:rPr>
              <a:t>[Co(NH</a:t>
            </a:r>
            <a:r>
              <a:rPr lang="en-US" sz="2000" baseline="-25000" dirty="0" smtClean="0">
                <a:solidFill>
                  <a:srgbClr val="FFFF00"/>
                </a:solidFill>
              </a:rPr>
              <a:t>3</a:t>
            </a:r>
            <a:r>
              <a:rPr lang="en-US" sz="2000" dirty="0" smtClean="0">
                <a:solidFill>
                  <a:srgbClr val="FFFF00"/>
                </a:solidFill>
              </a:rPr>
              <a:t>)</a:t>
            </a:r>
            <a:r>
              <a:rPr lang="en-US" sz="2000" baseline="-25000" dirty="0" smtClean="0">
                <a:solidFill>
                  <a:srgbClr val="FFFF00"/>
                </a:solidFill>
              </a:rPr>
              <a:t>5</a:t>
            </a:r>
            <a:r>
              <a:rPr lang="en-US" sz="2000" dirty="0" smtClean="0">
                <a:solidFill>
                  <a:srgbClr val="FFFF00"/>
                </a:solidFill>
              </a:rPr>
              <a:t>(NO</a:t>
            </a:r>
            <a:r>
              <a:rPr lang="en-US" sz="2000" baseline="-25000" dirty="0" smtClean="0">
                <a:solidFill>
                  <a:srgbClr val="FFFF00"/>
                </a:solidFill>
              </a:rPr>
              <a:t>2</a:t>
            </a:r>
            <a:r>
              <a:rPr lang="en-US" sz="2000" dirty="0" smtClean="0">
                <a:solidFill>
                  <a:srgbClr val="FFFF00"/>
                </a:solidFill>
              </a:rPr>
              <a:t>]Cl</a:t>
            </a:r>
            <a:r>
              <a:rPr lang="en-US" sz="2000" baseline="-25000" dirty="0" smtClean="0">
                <a:solidFill>
                  <a:srgbClr val="FFFF00"/>
                </a:solidFill>
              </a:rPr>
              <a:t>2</a:t>
            </a:r>
            <a:endParaRPr lang="en-US" sz="2000" dirty="0" smtClean="0">
              <a:solidFill>
                <a:srgbClr val="FFFF00"/>
              </a:solidFill>
            </a:endParaRPr>
          </a:p>
          <a:p>
            <a:pPr marL="1373187" lvl="4">
              <a:lnSpc>
                <a:spcPts val="2200"/>
              </a:lnSpc>
              <a:spcBef>
                <a:spcPts val="300"/>
              </a:spcBef>
              <a:spcAft>
                <a:spcPts val="300"/>
              </a:spcAft>
              <a:buFont typeface="Wingdings" pitchFamily="2" charset="2"/>
              <a:buNone/>
              <a:defRPr/>
            </a:pPr>
            <a:r>
              <a:rPr lang="en-US" sz="2000" dirty="0" smtClean="0">
                <a:solidFill>
                  <a:srgbClr val="FFFF00"/>
                </a:solidFill>
              </a:rPr>
              <a:t>	   	pentaamminenitritocobalt(III) chloride</a:t>
            </a:r>
          </a:p>
          <a:p>
            <a:pPr marL="1373187" lvl="4" algn="ctr">
              <a:lnSpc>
                <a:spcPts val="2200"/>
              </a:lnSpc>
              <a:buFont typeface="Wingdings" pitchFamily="2" charset="2"/>
              <a:buNone/>
              <a:defRPr/>
            </a:pPr>
            <a:r>
              <a:rPr lang="en-US" sz="2000" dirty="0" smtClean="0">
                <a:solidFill>
                  <a:srgbClr val="FFFF00"/>
                </a:solidFill>
              </a:rPr>
              <a:t>[Co(NH</a:t>
            </a:r>
            <a:r>
              <a:rPr lang="en-US" sz="2000" baseline="-25000" dirty="0" smtClean="0">
                <a:solidFill>
                  <a:srgbClr val="FFFF00"/>
                </a:solidFill>
              </a:rPr>
              <a:t>3</a:t>
            </a:r>
            <a:r>
              <a:rPr lang="en-US" sz="2000" dirty="0" smtClean="0">
                <a:solidFill>
                  <a:srgbClr val="FFFF00"/>
                </a:solidFill>
              </a:rPr>
              <a:t>)</a:t>
            </a:r>
            <a:r>
              <a:rPr lang="en-US" sz="2000" baseline="-25000" dirty="0" smtClean="0">
                <a:solidFill>
                  <a:srgbClr val="FFFF00"/>
                </a:solidFill>
              </a:rPr>
              <a:t>5</a:t>
            </a:r>
            <a:r>
              <a:rPr lang="en-US" sz="2000" dirty="0" smtClean="0">
                <a:solidFill>
                  <a:srgbClr val="FFFF00"/>
                </a:solidFill>
              </a:rPr>
              <a:t>(ONO]Cl</a:t>
            </a:r>
            <a:r>
              <a:rPr lang="en-US" sz="2000" baseline="-25000" dirty="0" smtClean="0">
                <a:solidFill>
                  <a:srgbClr val="FFFF00"/>
                </a:solidFill>
              </a:rPr>
              <a:t>2</a:t>
            </a:r>
            <a:endParaRPr lang="en-US" sz="2000" dirty="0" smtClean="0"/>
          </a:p>
          <a:p>
            <a:pPr marL="1373187" lvl="4">
              <a:lnSpc>
                <a:spcPts val="2200"/>
              </a:lnSpc>
              <a:spcBef>
                <a:spcPts val="300"/>
              </a:spcBef>
              <a:spcAft>
                <a:spcPts val="300"/>
              </a:spcAft>
              <a:buFont typeface="Wingdings" pitchFamily="2" charset="2"/>
              <a:buNone/>
              <a:defRPr/>
            </a:pPr>
            <a:r>
              <a:rPr lang="en-US" sz="2000" dirty="0" smtClean="0"/>
              <a:t>	Ex.	</a:t>
            </a:r>
            <a:r>
              <a:rPr lang="en-US" sz="2000" dirty="0" err="1" smtClean="0"/>
              <a:t>Cyanate</a:t>
            </a:r>
            <a:r>
              <a:rPr lang="en-US" sz="2000" dirty="0" smtClean="0"/>
              <a:t> ion can attach via lone pair of electrons on</a:t>
            </a:r>
          </a:p>
          <a:p>
            <a:pPr marL="1373187" lvl="4" algn="ctr">
              <a:lnSpc>
                <a:spcPts val="2200"/>
              </a:lnSpc>
              <a:spcBef>
                <a:spcPts val="300"/>
              </a:spcBef>
              <a:spcAft>
                <a:spcPts val="300"/>
              </a:spcAft>
              <a:buFont typeface="Wingdings" pitchFamily="2" charset="2"/>
              <a:buNone/>
              <a:defRPr/>
            </a:pPr>
            <a:r>
              <a:rPr lang="en-US" sz="2000" dirty="0" smtClean="0"/>
              <a:t>the Oxygen atom (NCO:)</a:t>
            </a:r>
          </a:p>
          <a:p>
            <a:pPr marL="1373187" lvl="4" algn="ctr">
              <a:lnSpc>
                <a:spcPts val="2200"/>
              </a:lnSpc>
              <a:spcBef>
                <a:spcPts val="300"/>
              </a:spcBef>
              <a:spcAft>
                <a:spcPts val="300"/>
              </a:spcAft>
              <a:buFont typeface="Wingdings" pitchFamily="2" charset="2"/>
              <a:buNone/>
              <a:defRPr/>
            </a:pPr>
            <a:r>
              <a:rPr lang="en-US" sz="2000" dirty="0" smtClean="0"/>
              <a:t>or the Nitrogen atom (</a:t>
            </a:r>
            <a:r>
              <a:rPr lang="en-US" sz="2000" dirty="0" err="1" smtClean="0"/>
              <a:t>isocyanato</a:t>
            </a:r>
            <a:r>
              <a:rPr lang="en-US" sz="2000" dirty="0" smtClean="0"/>
              <a:t> (OCN</a:t>
            </a:r>
            <a:r>
              <a:rPr lang="en-US" sz="2000" dirty="0" smtClean="0">
                <a:sym typeface="Wingdings" pitchFamily="2" charset="2"/>
              </a:rPr>
              <a:t>:) </a:t>
            </a:r>
            <a:endParaRPr lang="en-US" sz="2000" dirty="0" smtClean="0">
              <a:solidFill>
                <a:srgbClr val="FFFF00"/>
              </a:solidFill>
            </a:endParaRPr>
          </a:p>
        </p:txBody>
      </p:sp>
      <p:sp>
        <p:nvSpPr>
          <p:cNvPr id="69636"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85A53FE1-484A-4E5B-BA56-FD3FB6CB8339}" type="datetime1">
              <a:rPr lang="en-US" sz="1200" smtClean="0">
                <a:solidFill>
                  <a:srgbClr val="FFFF00"/>
                </a:solidFill>
              </a:rPr>
              <a:t>5/7/2018</a:t>
            </a:fld>
            <a:endParaRPr lang="en-US" sz="1200" smtClean="0">
              <a:solidFill>
                <a:srgbClr val="FFFF00"/>
              </a:solidFill>
            </a:endParaRPr>
          </a:p>
        </p:txBody>
      </p:sp>
      <p:sp>
        <p:nvSpPr>
          <p:cNvPr id="69637"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18E8B83-0A17-4373-8BF7-DC25FB17BF42}" type="slidenum">
              <a:rPr lang="en-US" sz="1200" smtClean="0">
                <a:solidFill>
                  <a:srgbClr val="FFFF00"/>
                </a:solidFill>
              </a:rPr>
              <a:pPr eaLnBrk="1" hangingPunct="1"/>
              <a:t>25</a:t>
            </a:fld>
            <a:endParaRPr lang="en-US" sz="1200" smtClean="0">
              <a:solidFill>
                <a:srgbClr val="FFFF00"/>
              </a:solidFill>
            </a:endParaRPr>
          </a:p>
        </p:txBody>
      </p:sp>
      <p:pic>
        <p:nvPicPr>
          <p:cNvPr id="69638" name="Picture 5" descr="CS Nitrite Cyanate Thiocyanate Lewis.gif"/>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5400" y="5689600"/>
            <a:ext cx="3090863" cy="1016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990600" y="5715000"/>
            <a:ext cx="4572000" cy="646113"/>
          </a:xfrm>
          <a:prstGeom prst="rect">
            <a:avLst/>
          </a:prstGeom>
          <a:noFill/>
        </p:spPr>
        <p:txBody>
          <a:bodyPr>
            <a:spAutoFit/>
          </a:bodyPr>
          <a:lstStyle/>
          <a:p>
            <a:pPr>
              <a:defRPr/>
            </a:pPr>
            <a:r>
              <a:rPr lang="en-US" sz="1800" dirty="0">
                <a:solidFill>
                  <a:srgbClr val="FFFF00"/>
                </a:solidFill>
                <a:latin typeface="+mn-lt"/>
              </a:rPr>
              <a:t>Other examples of alternate electron</a:t>
            </a:r>
          </a:p>
          <a:p>
            <a:pPr>
              <a:defRPr/>
            </a:pPr>
            <a:r>
              <a:rPr lang="en-US" sz="1800" dirty="0">
                <a:solidFill>
                  <a:srgbClr val="FFFF00"/>
                </a:solidFill>
                <a:latin typeface="+mn-lt"/>
              </a:rPr>
              <a:t>donor pairs for Linkage </a:t>
            </a:r>
            <a:r>
              <a:rPr lang="en-US" sz="1800" dirty="0" err="1">
                <a:solidFill>
                  <a:srgbClr val="FFFF00"/>
                </a:solidFill>
                <a:latin typeface="+mn-lt"/>
              </a:rPr>
              <a:t>IsomerS</a:t>
            </a:r>
            <a:endParaRPr lang="en-US" sz="1800" dirty="0">
              <a:solidFill>
                <a:srgbClr val="FFFF00"/>
              </a:solidFill>
              <a:latin typeface="+mn-l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marL="681037" lvl="2">
              <a:lnSpc>
                <a:spcPts val="2100"/>
              </a:lnSpc>
              <a:spcBef>
                <a:spcPts val="300"/>
              </a:spcBef>
              <a:spcAft>
                <a:spcPts val="300"/>
              </a:spcAft>
              <a:defRPr/>
            </a:pPr>
            <a:r>
              <a:rPr lang="en-US" b="1" dirty="0"/>
              <a:t>Constitutional (Structural) Isomers</a:t>
            </a:r>
          </a:p>
        </p:txBody>
      </p:sp>
      <p:sp>
        <p:nvSpPr>
          <p:cNvPr id="3" name="Text Placeholder 2"/>
          <p:cNvSpPr>
            <a:spLocks noGrp="1"/>
          </p:cNvSpPr>
          <p:nvPr>
            <p:ph type="body" sz="quarter" idx="12"/>
          </p:nvPr>
        </p:nvSpPr>
        <p:spPr>
          <a:xfrm>
            <a:off x="457200" y="990600"/>
            <a:ext cx="8229600" cy="2362200"/>
          </a:xfrm>
        </p:spPr>
        <p:txBody>
          <a:bodyPr/>
          <a:lstStyle/>
          <a:p>
            <a:pPr marL="346075" lvl="1">
              <a:lnSpc>
                <a:spcPts val="2200"/>
              </a:lnSpc>
              <a:spcBef>
                <a:spcPts val="300"/>
              </a:spcBef>
              <a:spcAft>
                <a:spcPts val="300"/>
              </a:spcAft>
              <a:buFont typeface="Wingdings 2" pitchFamily="18" charset="2"/>
              <a:buChar char=""/>
              <a:defRPr/>
            </a:pPr>
            <a:r>
              <a:rPr lang="en-US" sz="2000" dirty="0" smtClean="0">
                <a:solidFill>
                  <a:srgbClr val="FFFF00"/>
                </a:solidFill>
              </a:rPr>
              <a:t>Stereo </a:t>
            </a:r>
            <a:r>
              <a:rPr lang="en-US" sz="2000" dirty="0" smtClean="0">
                <a:solidFill>
                  <a:srgbClr val="FFFF00"/>
                </a:solidFill>
              </a:rPr>
              <a:t>Isomers</a:t>
            </a:r>
          </a:p>
          <a:p>
            <a:pPr marL="681037" lvl="2">
              <a:lnSpc>
                <a:spcPts val="2200"/>
              </a:lnSpc>
              <a:spcBef>
                <a:spcPts val="300"/>
              </a:spcBef>
              <a:spcAft>
                <a:spcPts val="300"/>
              </a:spcAft>
              <a:defRPr/>
            </a:pPr>
            <a:r>
              <a:rPr lang="en-US" sz="2000" dirty="0" smtClean="0"/>
              <a:t>Compounds that have the same atomic connections but different spatial arrangements of the atoms</a:t>
            </a:r>
          </a:p>
          <a:p>
            <a:pPr marL="1136650" lvl="2">
              <a:lnSpc>
                <a:spcPts val="2200"/>
              </a:lnSpc>
              <a:spcBef>
                <a:spcPts val="300"/>
              </a:spcBef>
              <a:spcAft>
                <a:spcPts val="300"/>
              </a:spcAft>
              <a:defRPr/>
            </a:pPr>
            <a:r>
              <a:rPr lang="en-US" sz="2000" dirty="0" smtClean="0"/>
              <a:t>Geometric Isomers (</a:t>
            </a:r>
            <a:r>
              <a:rPr lang="en-US" sz="2000" dirty="0" err="1" smtClean="0"/>
              <a:t>cis</a:t>
            </a:r>
            <a:r>
              <a:rPr lang="en-US" sz="2000" dirty="0" smtClean="0"/>
              <a:t>-trans isomers [</a:t>
            </a:r>
            <a:r>
              <a:rPr lang="en-US" sz="2000" dirty="0" err="1" smtClean="0"/>
              <a:t>diastereomers</a:t>
            </a:r>
            <a:r>
              <a:rPr lang="en-US" sz="2000" dirty="0" smtClean="0"/>
              <a:t>])</a:t>
            </a:r>
          </a:p>
          <a:p>
            <a:pPr marL="1484313" lvl="2">
              <a:lnSpc>
                <a:spcPts val="2200"/>
              </a:lnSpc>
              <a:spcBef>
                <a:spcPts val="300"/>
              </a:spcBef>
              <a:spcAft>
                <a:spcPts val="300"/>
              </a:spcAft>
              <a:buSzPct val="100000"/>
              <a:buFont typeface="Wingdings" pitchFamily="2" charset="2"/>
              <a:buChar char="§"/>
              <a:defRPr/>
            </a:pPr>
            <a:r>
              <a:rPr lang="en-US" sz="2000" dirty="0" smtClean="0"/>
              <a:t>Atoms or groups of atoms arranged differently in space relative to the “Central” metal</a:t>
            </a:r>
          </a:p>
          <a:p>
            <a:pPr marL="1828800" lvl="4">
              <a:lnSpc>
                <a:spcPts val="2200"/>
              </a:lnSpc>
              <a:spcBef>
                <a:spcPts val="300"/>
              </a:spcBef>
              <a:spcAft>
                <a:spcPts val="300"/>
              </a:spcAft>
              <a:defRPr/>
            </a:pPr>
            <a:endParaRPr lang="en-US" sz="2000" dirty="0" smtClean="0"/>
          </a:p>
        </p:txBody>
      </p:sp>
      <p:sp>
        <p:nvSpPr>
          <p:cNvPr id="70660"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EB6A039-F9BD-403D-9E0F-9CB5B9E868A1}" type="datetime1">
              <a:rPr lang="en-US" sz="1200" smtClean="0">
                <a:solidFill>
                  <a:srgbClr val="FFFF00"/>
                </a:solidFill>
              </a:rPr>
              <a:t>5/7/2018</a:t>
            </a:fld>
            <a:endParaRPr lang="en-US" sz="1200" smtClean="0">
              <a:solidFill>
                <a:srgbClr val="FFFF00"/>
              </a:solidFill>
            </a:endParaRPr>
          </a:p>
        </p:txBody>
      </p:sp>
      <p:sp>
        <p:nvSpPr>
          <p:cNvPr id="70661"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8363BF9-8CA9-47A7-9FA5-B25F0514A3D0}" type="slidenum">
              <a:rPr lang="en-US" sz="1200" smtClean="0">
                <a:solidFill>
                  <a:srgbClr val="FFFF00"/>
                </a:solidFill>
              </a:rPr>
              <a:pPr eaLnBrk="1" hangingPunct="1"/>
              <a:t>26</a:t>
            </a:fld>
            <a:endParaRPr lang="en-US" sz="1200" smtClean="0">
              <a:solidFill>
                <a:srgbClr val="FFFF00"/>
              </a:solidFill>
            </a:endParaRPr>
          </a:p>
        </p:txBody>
      </p:sp>
      <p:pic>
        <p:nvPicPr>
          <p:cNvPr id="70662"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71800" y="4678363"/>
            <a:ext cx="1711325" cy="1905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0663"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4678363"/>
            <a:ext cx="1711325" cy="1905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0664"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14663" y="3611563"/>
            <a:ext cx="1633537" cy="990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 name="Group 13"/>
          <p:cNvGrpSpPr/>
          <p:nvPr/>
        </p:nvGrpSpPr>
        <p:grpSpPr>
          <a:xfrm>
            <a:off x="925845" y="3505200"/>
            <a:ext cx="1360155" cy="1097280"/>
            <a:chOff x="1868965" y="3523488"/>
            <a:chExt cx="1360155" cy="1097280"/>
          </a:xfrm>
          <a:solidFill>
            <a:srgbClr val="FFFF00"/>
          </a:solidFill>
        </p:grpSpPr>
        <p:pic>
          <p:nvPicPr>
            <p:cNvPr id="9"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868965" y="3584191"/>
              <a:ext cx="1331435" cy="1036577"/>
            </a:xfrm>
            <a:prstGeom prst="rect">
              <a:avLst/>
            </a:prstGeom>
            <a:grpFill/>
            <a:ln w="9525">
              <a:noFill/>
              <a:miter lim="800000"/>
              <a:headEnd/>
              <a:tailEnd/>
            </a:ln>
          </p:spPr>
        </p:pic>
        <p:sp>
          <p:nvSpPr>
            <p:cNvPr id="11" name="Oval 8"/>
            <p:cNvSpPr>
              <a:spLocks noChangeArrowheads="1"/>
            </p:cNvSpPr>
            <p:nvPr/>
          </p:nvSpPr>
          <p:spPr bwMode="auto">
            <a:xfrm>
              <a:off x="2695605" y="3523488"/>
              <a:ext cx="388971" cy="403961"/>
            </a:xfrm>
            <a:prstGeom prst="ellipse">
              <a:avLst/>
            </a:prstGeom>
            <a:grpFill/>
            <a:ln w="28575">
              <a:solidFill>
                <a:srgbClr val="ED181E"/>
              </a:solidFill>
              <a:round/>
              <a:headEnd/>
              <a:tailEnd/>
            </a:ln>
          </p:spPr>
          <p:txBody>
            <a:bodyPr wrap="none" anchor="ctr"/>
            <a:lstStyle/>
            <a:p>
              <a:pPr>
                <a:defRPr/>
              </a:pPr>
              <a:endParaRPr lang="en-US" sz="1800">
                <a:latin typeface="CG Times" pitchFamily="18" charset="0"/>
              </a:endParaRPr>
            </a:p>
          </p:txBody>
        </p:sp>
        <p:sp>
          <p:nvSpPr>
            <p:cNvPr id="12" name="Oval 9"/>
            <p:cNvSpPr>
              <a:spLocks noChangeArrowheads="1"/>
            </p:cNvSpPr>
            <p:nvPr/>
          </p:nvSpPr>
          <p:spPr bwMode="auto">
            <a:xfrm>
              <a:off x="2840149" y="3985158"/>
              <a:ext cx="388971" cy="403961"/>
            </a:xfrm>
            <a:prstGeom prst="ellipse">
              <a:avLst/>
            </a:prstGeom>
            <a:grpFill/>
            <a:ln w="28575">
              <a:solidFill>
                <a:srgbClr val="ED181E"/>
              </a:solidFill>
              <a:round/>
              <a:headEnd/>
              <a:tailEnd/>
            </a:ln>
          </p:spPr>
          <p:txBody>
            <a:bodyPr wrap="none" anchor="ctr"/>
            <a:lstStyle/>
            <a:p>
              <a:pPr>
                <a:defRPr/>
              </a:pPr>
              <a:endParaRPr lang="en-US" sz="1800">
                <a:latin typeface="CG Times" pitchFamily="18" charset="0"/>
              </a:endParaRPr>
            </a:p>
          </p:txBody>
        </p:sp>
      </p:grpSp>
      <p:pic>
        <p:nvPicPr>
          <p:cNvPr id="70666" name="Picture 13" descr="CS trans-cis 2-Butene.gif"/>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57800" y="4114800"/>
            <a:ext cx="3343275" cy="1285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marL="681037" lvl="2">
              <a:lnSpc>
                <a:spcPts val="2100"/>
              </a:lnSpc>
              <a:spcBef>
                <a:spcPts val="300"/>
              </a:spcBef>
              <a:spcAft>
                <a:spcPts val="300"/>
              </a:spcAft>
              <a:defRPr/>
            </a:pPr>
            <a:r>
              <a:rPr lang="en-US" b="1" dirty="0"/>
              <a:t>Constitutional (Structural) Isomers</a:t>
            </a:r>
          </a:p>
        </p:txBody>
      </p:sp>
      <p:sp>
        <p:nvSpPr>
          <p:cNvPr id="3" name="Text Placeholder 2"/>
          <p:cNvSpPr>
            <a:spLocks noGrp="1"/>
          </p:cNvSpPr>
          <p:nvPr>
            <p:ph type="body" sz="quarter" idx="12"/>
          </p:nvPr>
        </p:nvSpPr>
        <p:spPr>
          <a:xfrm>
            <a:off x="457200" y="990600"/>
            <a:ext cx="8382000" cy="5562600"/>
          </a:xfrm>
        </p:spPr>
        <p:txBody>
          <a:bodyPr/>
          <a:lstStyle/>
          <a:p>
            <a:pPr marL="346075" lvl="1">
              <a:lnSpc>
                <a:spcPts val="2100"/>
              </a:lnSpc>
              <a:spcBef>
                <a:spcPts val="300"/>
              </a:spcBef>
              <a:spcAft>
                <a:spcPts val="300"/>
              </a:spcAft>
              <a:buFont typeface="Wingdings 2" pitchFamily="18" charset="2"/>
              <a:buChar char=""/>
              <a:defRPr/>
            </a:pPr>
            <a:r>
              <a:rPr lang="en-US" sz="2000" dirty="0" smtClean="0"/>
              <a:t>Stereo </a:t>
            </a:r>
            <a:r>
              <a:rPr lang="en-US" sz="2000" dirty="0" smtClean="0"/>
              <a:t>Isomers</a:t>
            </a:r>
          </a:p>
          <a:p>
            <a:pPr lvl="1">
              <a:lnSpc>
                <a:spcPts val="2100"/>
              </a:lnSpc>
              <a:spcBef>
                <a:spcPts val="300"/>
              </a:spcBef>
              <a:spcAft>
                <a:spcPts val="300"/>
              </a:spcAft>
              <a:defRPr/>
            </a:pPr>
            <a:r>
              <a:rPr lang="en-US" sz="2000" dirty="0" smtClean="0">
                <a:solidFill>
                  <a:srgbClr val="FFFF00"/>
                </a:solidFill>
              </a:rPr>
              <a:t>Optical Isomers (</a:t>
            </a:r>
            <a:r>
              <a:rPr lang="en-US" sz="2000" dirty="0" err="1" smtClean="0">
                <a:solidFill>
                  <a:srgbClr val="FFFF00"/>
                </a:solidFill>
              </a:rPr>
              <a:t>enantiomers</a:t>
            </a:r>
            <a:r>
              <a:rPr lang="en-US" sz="2000" dirty="0" smtClean="0">
                <a:solidFill>
                  <a:srgbClr val="FFFF00"/>
                </a:solidFill>
              </a:rPr>
              <a:t>)</a:t>
            </a:r>
          </a:p>
          <a:p>
            <a:pPr lvl="2">
              <a:lnSpc>
                <a:spcPts val="2100"/>
              </a:lnSpc>
              <a:spcBef>
                <a:spcPts val="300"/>
              </a:spcBef>
              <a:spcAft>
                <a:spcPts val="300"/>
              </a:spcAft>
              <a:defRPr/>
            </a:pPr>
            <a:r>
              <a:rPr lang="en-US" sz="2000" dirty="0" smtClean="0"/>
              <a:t>Occur when a molecule and its mirror image can not be superimposed</a:t>
            </a:r>
          </a:p>
          <a:p>
            <a:pPr lvl="2">
              <a:lnSpc>
                <a:spcPts val="2100"/>
              </a:lnSpc>
              <a:spcBef>
                <a:spcPts val="300"/>
              </a:spcBef>
              <a:spcAft>
                <a:spcPts val="300"/>
              </a:spcAft>
              <a:defRPr/>
            </a:pPr>
            <a:r>
              <a:rPr lang="en-US" sz="2000" dirty="0" smtClean="0"/>
              <a:t>Optical isomers have distinct physical properties like other types of isomers, with one exception – the direction in which they rotate the plane of polarized light</a:t>
            </a:r>
          </a:p>
          <a:p>
            <a:pPr lvl="3">
              <a:lnSpc>
                <a:spcPts val="2100"/>
              </a:lnSpc>
              <a:spcBef>
                <a:spcPts val="300"/>
              </a:spcBef>
              <a:spcAft>
                <a:spcPts val="300"/>
              </a:spcAft>
              <a:defRPr/>
            </a:pPr>
            <a:endParaRPr lang="en-US" sz="2000" dirty="0">
              <a:solidFill>
                <a:srgbClr val="FFFF00"/>
              </a:solidFill>
            </a:endParaRPr>
          </a:p>
        </p:txBody>
      </p:sp>
      <p:sp>
        <p:nvSpPr>
          <p:cNvPr id="71684"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DAB865A2-8B7A-44F7-B2A3-2F02E7066F27}" type="datetime1">
              <a:rPr lang="en-US" sz="1200" smtClean="0">
                <a:solidFill>
                  <a:srgbClr val="FFFF00"/>
                </a:solidFill>
              </a:rPr>
              <a:t>5/7/2018</a:t>
            </a:fld>
            <a:endParaRPr lang="en-US" sz="1200" smtClean="0">
              <a:solidFill>
                <a:srgbClr val="FFFF00"/>
              </a:solidFill>
            </a:endParaRPr>
          </a:p>
        </p:txBody>
      </p:sp>
      <p:sp>
        <p:nvSpPr>
          <p:cNvPr id="71685"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D7957677-C25E-4F9E-B193-E7FFBB395C18}" type="slidenum">
              <a:rPr lang="en-US" sz="1200" smtClean="0">
                <a:solidFill>
                  <a:srgbClr val="FFFF00"/>
                </a:solidFill>
              </a:rPr>
              <a:pPr eaLnBrk="1" hangingPunct="1"/>
              <a:t>27</a:t>
            </a:fld>
            <a:endParaRPr lang="en-US" sz="1200" smtClean="0">
              <a:solidFill>
                <a:srgbClr val="FFFF00"/>
              </a:solidFill>
            </a:endParaRPr>
          </a:p>
        </p:txBody>
      </p:sp>
      <p:pic>
        <p:nvPicPr>
          <p:cNvPr id="7168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76788" y="3886200"/>
            <a:ext cx="2919412" cy="27622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1687"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7050" y="3876675"/>
            <a:ext cx="2825750" cy="27527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1688" name="Text Box 5"/>
          <p:cNvSpPr txBox="1">
            <a:spLocks noChangeArrowheads="1"/>
          </p:cNvSpPr>
          <p:nvPr/>
        </p:nvSpPr>
        <p:spPr bwMode="auto">
          <a:xfrm>
            <a:off x="914400" y="3505200"/>
            <a:ext cx="716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algn="ctr" eaLnBrk="1" hangingPunct="1">
              <a:spcBef>
                <a:spcPct val="50000"/>
              </a:spcBef>
            </a:pPr>
            <a:r>
              <a:rPr lang="en-US" sz="1800" b="1">
                <a:solidFill>
                  <a:srgbClr val="FFFF00"/>
                </a:solidFill>
              </a:rPr>
              <a:t>Optical isomerism in an octahedral complex ion</a:t>
            </a:r>
          </a:p>
        </p:txBody>
      </p:sp>
      <p:sp>
        <p:nvSpPr>
          <p:cNvPr id="9" name="TextBox 8"/>
          <p:cNvSpPr txBox="1"/>
          <p:nvPr/>
        </p:nvSpPr>
        <p:spPr>
          <a:xfrm>
            <a:off x="3289300" y="4090987"/>
            <a:ext cx="1524000" cy="2462213"/>
          </a:xfrm>
          <a:prstGeom prst="rect">
            <a:avLst/>
          </a:prstGeom>
          <a:noFill/>
        </p:spPr>
        <p:txBody>
          <a:bodyPr>
            <a:spAutoFit/>
          </a:bodyPr>
          <a:lstStyle/>
          <a:p>
            <a:pPr>
              <a:defRPr/>
            </a:pPr>
            <a:r>
              <a:rPr lang="en-US" sz="1400" dirty="0">
                <a:solidFill>
                  <a:srgbClr val="FFFF00"/>
                </a:solidFill>
                <a:latin typeface="+mj-lt"/>
              </a:rPr>
              <a:t>Rotating structure I in the </a:t>
            </a:r>
            <a:r>
              <a:rPr lang="en-US" sz="1400" dirty="0" err="1">
                <a:solidFill>
                  <a:srgbClr val="FFFF00"/>
                </a:solidFill>
                <a:latin typeface="+mj-lt"/>
              </a:rPr>
              <a:t>cis</a:t>
            </a:r>
            <a:r>
              <a:rPr lang="en-US" sz="1400" dirty="0">
                <a:solidFill>
                  <a:srgbClr val="FFFF00"/>
                </a:solidFill>
                <a:latin typeface="+mj-lt"/>
              </a:rPr>
              <a:t> compound gives structure III, which is not the same as structure II,</a:t>
            </a:r>
            <a:r>
              <a:rPr lang="en-US" sz="1400" dirty="0">
                <a:solidFill>
                  <a:srgbClr val="FFFF00"/>
                </a:solidFill>
                <a:latin typeface="CG Times" pitchFamily="18" charset="0"/>
              </a:rPr>
              <a:t> its mirror image, </a:t>
            </a:r>
          </a:p>
          <a:p>
            <a:pPr>
              <a:defRPr/>
            </a:pPr>
            <a:r>
              <a:rPr lang="en-US" sz="1400" dirty="0">
                <a:solidFill>
                  <a:srgbClr val="FFFF00"/>
                </a:solidFill>
                <a:latin typeface="+mj-lt"/>
              </a:rPr>
              <a:t>Image I &amp; Image III </a:t>
            </a:r>
            <a:r>
              <a:rPr lang="en-US" sz="1400" u="sng" dirty="0">
                <a:solidFill>
                  <a:srgbClr val="FFFF00"/>
                </a:solidFill>
                <a:latin typeface="+mj-lt"/>
              </a:rPr>
              <a:t>are</a:t>
            </a:r>
            <a:r>
              <a:rPr lang="en-US" sz="1400" dirty="0">
                <a:solidFill>
                  <a:srgbClr val="FFFF00"/>
                </a:solidFill>
                <a:latin typeface="+mj-lt"/>
              </a:rPr>
              <a:t> optical isomers</a:t>
            </a:r>
          </a:p>
        </p:txBody>
      </p:sp>
      <p:sp>
        <p:nvSpPr>
          <p:cNvPr id="10" name="TextBox 9"/>
          <p:cNvSpPr txBox="1"/>
          <p:nvPr/>
        </p:nvSpPr>
        <p:spPr>
          <a:xfrm>
            <a:off x="7639050" y="3886200"/>
            <a:ext cx="1524000" cy="2677656"/>
          </a:xfrm>
          <a:prstGeom prst="rect">
            <a:avLst/>
          </a:prstGeom>
          <a:noFill/>
        </p:spPr>
        <p:txBody>
          <a:bodyPr>
            <a:spAutoFit/>
          </a:bodyPr>
          <a:lstStyle/>
          <a:p>
            <a:pPr>
              <a:defRPr/>
            </a:pPr>
            <a:r>
              <a:rPr lang="en-US" sz="1400" dirty="0">
                <a:solidFill>
                  <a:srgbClr val="FFFF00"/>
                </a:solidFill>
                <a:latin typeface="+mj-lt"/>
              </a:rPr>
              <a:t>Rotating structure I in the trans compound gives structure </a:t>
            </a:r>
            <a:r>
              <a:rPr lang="en-US" sz="1400" dirty="0" err="1">
                <a:solidFill>
                  <a:srgbClr val="FFFF00"/>
                </a:solidFill>
                <a:latin typeface="+mj-lt"/>
              </a:rPr>
              <a:t>III,which</a:t>
            </a:r>
            <a:r>
              <a:rPr lang="en-US" sz="1400" dirty="0">
                <a:solidFill>
                  <a:srgbClr val="FFFF00"/>
                </a:solidFill>
                <a:latin typeface="+mj-lt"/>
              </a:rPr>
              <a:t> is the same as structure II, </a:t>
            </a:r>
            <a:r>
              <a:rPr lang="en-US" sz="1400" dirty="0">
                <a:solidFill>
                  <a:srgbClr val="FFFF00"/>
                </a:solidFill>
                <a:latin typeface="CG Times" pitchFamily="18" charset="0"/>
              </a:rPr>
              <a:t>its mirror image, </a:t>
            </a:r>
          </a:p>
          <a:p>
            <a:pPr>
              <a:defRPr/>
            </a:pPr>
            <a:r>
              <a:rPr lang="en-US" sz="1400" dirty="0">
                <a:solidFill>
                  <a:srgbClr val="FFFF00"/>
                </a:solidFill>
                <a:latin typeface="+mj-lt"/>
              </a:rPr>
              <a:t>The trans compound </a:t>
            </a:r>
            <a:r>
              <a:rPr lang="en-US" sz="1400" u="sng" dirty="0">
                <a:solidFill>
                  <a:srgbClr val="FFFF00"/>
                </a:solidFill>
                <a:latin typeface="+mj-lt"/>
              </a:rPr>
              <a:t>does not have </a:t>
            </a:r>
            <a:r>
              <a:rPr lang="en-US" sz="1400" dirty="0">
                <a:solidFill>
                  <a:srgbClr val="FFFF00"/>
                </a:solidFill>
                <a:latin typeface="+mj-lt"/>
              </a:rPr>
              <a:t>any mirror images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5"/>
          <p:cNvSpPr>
            <a:spLocks noGrp="1"/>
          </p:cNvSpPr>
          <p:nvPr>
            <p:ph type="title"/>
          </p:nvPr>
        </p:nvSpPr>
        <p:spPr/>
        <p:txBody>
          <a:bodyPr/>
          <a:lstStyle/>
          <a:p>
            <a:pPr>
              <a:spcBef>
                <a:spcPct val="0"/>
              </a:spcBef>
              <a:spcAft>
                <a:spcPct val="0"/>
              </a:spcAft>
            </a:pPr>
            <a:r>
              <a:rPr lang="en-US" smtClean="0"/>
              <a:t>Practice Problem</a:t>
            </a:r>
          </a:p>
        </p:txBody>
      </p:sp>
      <p:sp>
        <p:nvSpPr>
          <p:cNvPr id="7" name="Content Placeholder 6"/>
          <p:cNvSpPr>
            <a:spLocks noGrp="1"/>
          </p:cNvSpPr>
          <p:nvPr>
            <p:ph idx="1"/>
          </p:nvPr>
        </p:nvSpPr>
        <p:spPr>
          <a:xfrm>
            <a:off x="457200" y="625475"/>
            <a:ext cx="8382000" cy="5927725"/>
          </a:xfrm>
        </p:spPr>
        <p:txBody>
          <a:bodyPr/>
          <a:lstStyle/>
          <a:p>
            <a:pPr>
              <a:buFont typeface="Wingdings" pitchFamily="2" charset="2"/>
              <a:buNone/>
              <a:defRPr/>
            </a:pPr>
            <a:r>
              <a:rPr lang="en-US" dirty="0" smtClean="0"/>
              <a:t>Draw all stereo isomers for the following</a:t>
            </a:r>
          </a:p>
          <a:p>
            <a:pPr marL="457200" indent="-457200">
              <a:buFont typeface="Wingdings" pitchFamily="2" charset="2"/>
              <a:buNone/>
              <a:defRPr/>
            </a:pPr>
            <a:r>
              <a:rPr lang="en-US" dirty="0" smtClean="0"/>
              <a:t>     [Pt(NH</a:t>
            </a:r>
            <a:r>
              <a:rPr lang="en-US" baseline="-25000" dirty="0" smtClean="0"/>
              <a:t>3</a:t>
            </a:r>
            <a:r>
              <a:rPr lang="en-US" dirty="0" smtClean="0"/>
              <a:t>)</a:t>
            </a:r>
            <a:r>
              <a:rPr lang="en-US" baseline="-25000" dirty="0" smtClean="0"/>
              <a:t>2</a:t>
            </a:r>
            <a:r>
              <a:rPr lang="en-US" dirty="0" smtClean="0"/>
              <a:t>Br</a:t>
            </a:r>
            <a:r>
              <a:rPr lang="en-US" baseline="-25000" dirty="0" smtClean="0"/>
              <a:t>2</a:t>
            </a:r>
            <a:r>
              <a:rPr lang="en-US" dirty="0" smtClean="0"/>
              <a:t>]              Cr(en)</a:t>
            </a:r>
            <a:r>
              <a:rPr lang="en-US" baseline="-25000" dirty="0" smtClean="0"/>
              <a:t>3</a:t>
            </a:r>
            <a:r>
              <a:rPr lang="en-US" dirty="0" smtClean="0"/>
              <a:t>]</a:t>
            </a:r>
            <a:r>
              <a:rPr lang="en-US" baseline="30000" dirty="0" smtClean="0"/>
              <a:t>3+</a:t>
            </a:r>
            <a:r>
              <a:rPr lang="en-US" dirty="0" smtClean="0"/>
              <a:t>  (en = H</a:t>
            </a:r>
            <a:r>
              <a:rPr lang="en-US" baseline="-25000" dirty="0" smtClean="0"/>
              <a:t>2</a:t>
            </a:r>
            <a:r>
              <a:rPr lang="en-US" dirty="0" smtClean="0"/>
              <a:t>NCH</a:t>
            </a:r>
            <a:r>
              <a:rPr lang="en-US" baseline="-25000" dirty="0" smtClean="0"/>
              <a:t>2</a:t>
            </a:r>
            <a:r>
              <a:rPr lang="en-US" dirty="0" smtClean="0"/>
              <a:t>CH</a:t>
            </a:r>
            <a:r>
              <a:rPr lang="en-US" baseline="-25000" dirty="0" smtClean="0"/>
              <a:t>2</a:t>
            </a:r>
            <a:r>
              <a:rPr lang="en-US" dirty="0" smtClean="0"/>
              <a:t>NH</a:t>
            </a:r>
            <a:r>
              <a:rPr lang="en-US" baseline="-25000" dirty="0" smtClean="0"/>
              <a:t>2</a:t>
            </a:r>
            <a:r>
              <a:rPr lang="en-US" dirty="0" smtClean="0"/>
              <a:t>)</a:t>
            </a:r>
          </a:p>
          <a:p>
            <a:pPr marL="457200" indent="-457200">
              <a:buFont typeface="Wingdings" pitchFamily="2" charset="2"/>
              <a:buNone/>
              <a:defRPr/>
            </a:pPr>
            <a:endParaRPr lang="en-US" dirty="0" smtClean="0"/>
          </a:p>
          <a:p>
            <a:pPr marL="457200" indent="-457200">
              <a:buFont typeface="Wingdings" pitchFamily="2" charset="2"/>
              <a:buNone/>
              <a:defRPr/>
            </a:pPr>
            <a:endParaRPr lang="en-US" dirty="0" smtClean="0"/>
          </a:p>
          <a:p>
            <a:pPr>
              <a:buFont typeface="Wingdings" pitchFamily="2" charset="2"/>
              <a:buNone/>
              <a:defRPr/>
            </a:pPr>
            <a:endParaRPr lang="en-US" dirty="0"/>
          </a:p>
        </p:txBody>
      </p:sp>
      <p:sp>
        <p:nvSpPr>
          <p:cNvPr id="7270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62D8E15-F131-4010-A9E5-B59871C981A3}" type="datetime1">
              <a:rPr lang="en-US" sz="1200" smtClean="0">
                <a:solidFill>
                  <a:srgbClr val="FFFF00"/>
                </a:solidFill>
              </a:rPr>
              <a:t>5/7/2018</a:t>
            </a:fld>
            <a:endParaRPr lang="en-US" sz="1200" smtClean="0">
              <a:solidFill>
                <a:srgbClr val="FFFF00"/>
              </a:solidFill>
            </a:endParaRPr>
          </a:p>
        </p:txBody>
      </p:sp>
      <p:sp>
        <p:nvSpPr>
          <p:cNvPr id="7270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7AB2DCD3-6BB3-4BBB-BE41-A58545DF7687}" type="slidenum">
              <a:rPr lang="en-US" sz="1200" smtClean="0">
                <a:solidFill>
                  <a:srgbClr val="FFFF00"/>
                </a:solidFill>
              </a:rPr>
              <a:pPr eaLnBrk="1" hangingPunct="1"/>
              <a:t>28</a:t>
            </a:fld>
            <a:endParaRPr lang="en-US" sz="1200" smtClean="0">
              <a:solidFill>
                <a:srgbClr val="FFFF00"/>
              </a:solidFill>
            </a:endParaRPr>
          </a:p>
        </p:txBody>
      </p:sp>
      <p:pic>
        <p:nvPicPr>
          <p:cNvPr id="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66888"/>
            <a:ext cx="3683000" cy="11684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Text Box 14"/>
          <p:cNvSpPr txBox="1">
            <a:spLocks noChangeArrowheads="1"/>
          </p:cNvSpPr>
          <p:nvPr/>
        </p:nvSpPr>
        <p:spPr bwMode="auto">
          <a:xfrm>
            <a:off x="990600" y="290988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spcBef>
                <a:spcPct val="50000"/>
              </a:spcBef>
            </a:pPr>
            <a:r>
              <a:rPr lang="en-US" sz="1800" i="1">
                <a:solidFill>
                  <a:srgbClr val="FFFF00"/>
                </a:solidFill>
              </a:rPr>
              <a:t>trans</a:t>
            </a:r>
          </a:p>
        </p:txBody>
      </p:sp>
      <p:sp>
        <p:nvSpPr>
          <p:cNvPr id="11" name="Text Box 15"/>
          <p:cNvSpPr txBox="1">
            <a:spLocks noChangeArrowheads="1"/>
          </p:cNvSpPr>
          <p:nvPr/>
        </p:nvSpPr>
        <p:spPr bwMode="auto">
          <a:xfrm>
            <a:off x="4343400" y="1600200"/>
            <a:ext cx="4038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lnSpc>
                <a:spcPts val="1800"/>
              </a:lnSpc>
              <a:spcBef>
                <a:spcPts val="300"/>
              </a:spcBef>
              <a:spcAft>
                <a:spcPts val="300"/>
              </a:spcAft>
            </a:pPr>
            <a:r>
              <a:rPr lang="en-US" sz="1800">
                <a:solidFill>
                  <a:srgbClr val="FFFF00"/>
                </a:solidFill>
                <a:latin typeface="Times New Roman" pitchFamily="18" charset="0"/>
                <a:cs typeface="Times New Roman" pitchFamily="18" charset="0"/>
              </a:rPr>
              <a:t>Pt(II) complex is Square Planar Geometry</a:t>
            </a:r>
          </a:p>
          <a:p>
            <a:pPr eaLnBrk="1" hangingPunct="1">
              <a:lnSpc>
                <a:spcPts val="1800"/>
              </a:lnSpc>
              <a:spcBef>
                <a:spcPts val="300"/>
              </a:spcBef>
              <a:spcAft>
                <a:spcPts val="300"/>
              </a:spcAft>
            </a:pPr>
            <a:r>
              <a:rPr lang="en-US" sz="1800">
                <a:solidFill>
                  <a:srgbClr val="FFFF00"/>
                </a:solidFill>
                <a:latin typeface="Times New Roman" pitchFamily="18" charset="0"/>
                <a:cs typeface="Times New Roman" pitchFamily="18" charset="0"/>
              </a:rPr>
              <a:t>Two different monodentate ligands</a:t>
            </a:r>
          </a:p>
          <a:p>
            <a:pPr eaLnBrk="1" hangingPunct="1">
              <a:lnSpc>
                <a:spcPts val="1800"/>
              </a:lnSpc>
              <a:spcBef>
                <a:spcPts val="300"/>
              </a:spcBef>
              <a:spcAft>
                <a:spcPts val="300"/>
              </a:spcAft>
            </a:pPr>
            <a:r>
              <a:rPr lang="en-US" sz="1800">
                <a:solidFill>
                  <a:srgbClr val="FFFF00"/>
                </a:solidFill>
                <a:latin typeface="Times New Roman" pitchFamily="18" charset="0"/>
                <a:cs typeface="Times New Roman" pitchFamily="18" charset="0"/>
              </a:rPr>
              <a:t>Geometric Isomers </a:t>
            </a:r>
          </a:p>
          <a:p>
            <a:pPr eaLnBrk="1" hangingPunct="1">
              <a:lnSpc>
                <a:spcPts val="1800"/>
              </a:lnSpc>
              <a:spcBef>
                <a:spcPts val="300"/>
              </a:spcBef>
              <a:spcAft>
                <a:spcPts val="300"/>
              </a:spcAft>
            </a:pPr>
            <a:r>
              <a:rPr lang="en-US" sz="1800">
                <a:solidFill>
                  <a:srgbClr val="FFFF00"/>
                </a:solidFill>
                <a:latin typeface="Times New Roman" pitchFamily="18" charset="0"/>
                <a:cs typeface="Times New Roman" pitchFamily="18" charset="0"/>
              </a:rPr>
              <a:t>Each isomer is superimposable on the mirror image – no optical isomerism</a:t>
            </a:r>
          </a:p>
        </p:txBody>
      </p:sp>
      <p:pic>
        <p:nvPicPr>
          <p:cNvPr id="146" name="Picture 3" descr="siL48593_23_12_ta"/>
          <p:cNvPicPr>
            <a:picLocks noChangeAspect="1" noChangeArrowheads="1"/>
          </p:cNvPicPr>
          <p:nvPr/>
        </p:nvPicPr>
        <p:blipFill>
          <a:blip r:embed="rId3">
            <a:clrChange>
              <a:clrFrom>
                <a:srgbClr val="F2F0E3"/>
              </a:clrFrom>
              <a:clrTo>
                <a:srgbClr val="F2F0E3">
                  <a:alpha val="0"/>
                </a:srgbClr>
              </a:clrTo>
            </a:clrChange>
            <a:extLst>
              <a:ext uri="{28A0092B-C50C-407E-A947-70E740481C1C}">
                <a14:useLocalDpi xmlns:a14="http://schemas.microsoft.com/office/drawing/2010/main" val="0"/>
              </a:ext>
            </a:extLst>
          </a:blip>
          <a:srcRect l="455" t="36002" r="68945" b="1236"/>
          <a:stretch>
            <a:fillRect/>
          </a:stretch>
        </p:blipFill>
        <p:spPr bwMode="auto">
          <a:xfrm>
            <a:off x="519113" y="3429000"/>
            <a:ext cx="3595687" cy="31527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47" name="TextBox 146"/>
          <p:cNvSpPr txBox="1">
            <a:spLocks noChangeArrowheads="1"/>
          </p:cNvSpPr>
          <p:nvPr/>
        </p:nvSpPr>
        <p:spPr bwMode="auto">
          <a:xfrm>
            <a:off x="4343400" y="3581400"/>
            <a:ext cx="41910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lnSpc>
                <a:spcPts val="1800"/>
              </a:lnSpc>
              <a:spcBef>
                <a:spcPts val="300"/>
              </a:spcBef>
              <a:spcAft>
                <a:spcPts val="600"/>
              </a:spcAft>
            </a:pPr>
            <a:r>
              <a:rPr lang="en-US" sz="1800">
                <a:solidFill>
                  <a:srgbClr val="FFFF00"/>
                </a:solidFill>
                <a:latin typeface="Times New Roman" pitchFamily="18" charset="0"/>
                <a:cs typeface="Times New Roman" pitchFamily="18" charset="0"/>
              </a:rPr>
              <a:t>Ethylenediamine is a bidentate ligand</a:t>
            </a:r>
          </a:p>
          <a:p>
            <a:pPr eaLnBrk="1" hangingPunct="1">
              <a:lnSpc>
                <a:spcPts val="1800"/>
              </a:lnSpc>
              <a:spcBef>
                <a:spcPts val="300"/>
              </a:spcBef>
              <a:spcAft>
                <a:spcPts val="600"/>
              </a:spcAft>
            </a:pPr>
            <a:r>
              <a:rPr lang="en-US" sz="1800">
                <a:solidFill>
                  <a:srgbClr val="FFFF00"/>
                </a:solidFill>
                <a:latin typeface="Times New Roman" pitchFamily="18" charset="0"/>
                <a:cs typeface="Times New Roman" pitchFamily="18" charset="0"/>
              </a:rPr>
              <a:t>The Cr</a:t>
            </a:r>
            <a:r>
              <a:rPr lang="en-US" sz="1800" baseline="30000">
                <a:solidFill>
                  <a:srgbClr val="FFFF00"/>
                </a:solidFill>
                <a:latin typeface="Times New Roman" pitchFamily="18" charset="0"/>
                <a:cs typeface="Times New Roman" pitchFamily="18" charset="0"/>
              </a:rPr>
              <a:t>3+</a:t>
            </a:r>
            <a:r>
              <a:rPr lang="en-US" sz="1800">
                <a:solidFill>
                  <a:srgbClr val="FFFF00"/>
                </a:solidFill>
                <a:latin typeface="Times New Roman" pitchFamily="18" charset="0"/>
                <a:cs typeface="Times New Roman" pitchFamily="18" charset="0"/>
              </a:rPr>
              <a:t> has a coordination number of  6 and an octahedral geometry, similar to Co</a:t>
            </a:r>
            <a:r>
              <a:rPr lang="en-US" sz="1800" baseline="30000">
                <a:solidFill>
                  <a:srgbClr val="FFFF00"/>
                </a:solidFill>
                <a:latin typeface="Times New Roman" pitchFamily="18" charset="0"/>
                <a:cs typeface="Times New Roman" pitchFamily="18" charset="0"/>
              </a:rPr>
              <a:t>3+</a:t>
            </a:r>
            <a:endParaRPr lang="en-US" sz="1800">
              <a:solidFill>
                <a:srgbClr val="FFFF00"/>
              </a:solidFill>
              <a:latin typeface="Times New Roman" pitchFamily="18" charset="0"/>
              <a:cs typeface="Times New Roman" pitchFamily="18" charset="0"/>
            </a:endParaRPr>
          </a:p>
          <a:p>
            <a:pPr eaLnBrk="1" hangingPunct="1">
              <a:lnSpc>
                <a:spcPts val="1800"/>
              </a:lnSpc>
              <a:spcBef>
                <a:spcPts val="300"/>
              </a:spcBef>
              <a:spcAft>
                <a:spcPts val="600"/>
              </a:spcAft>
            </a:pPr>
            <a:r>
              <a:rPr lang="en-US" sz="1800">
                <a:solidFill>
                  <a:srgbClr val="FFFF00"/>
                </a:solidFill>
                <a:latin typeface="Times New Roman" pitchFamily="18" charset="0"/>
                <a:cs typeface="Times New Roman" pitchFamily="18" charset="0"/>
              </a:rPr>
              <a:t>The three bidendate ions are identical</a:t>
            </a:r>
          </a:p>
          <a:p>
            <a:pPr eaLnBrk="1" hangingPunct="1">
              <a:lnSpc>
                <a:spcPts val="1800"/>
              </a:lnSpc>
              <a:spcBef>
                <a:spcPts val="300"/>
              </a:spcBef>
              <a:spcAft>
                <a:spcPts val="600"/>
              </a:spcAft>
            </a:pPr>
            <a:r>
              <a:rPr lang="en-US" sz="1800">
                <a:solidFill>
                  <a:srgbClr val="FFFF00"/>
                </a:solidFill>
                <a:latin typeface="Times New Roman" pitchFamily="18" charset="0"/>
                <a:cs typeface="Times New Roman" pitchFamily="18" charset="0"/>
                <a:sym typeface="Symbol" pitchFamily="18" charset="2"/>
              </a:rPr>
              <a:t> </a:t>
            </a:r>
            <a:r>
              <a:rPr lang="en-US" sz="1800">
                <a:solidFill>
                  <a:srgbClr val="FFFF00"/>
                </a:solidFill>
                <a:latin typeface="Times New Roman" pitchFamily="18" charset="0"/>
                <a:cs typeface="Times New Roman" pitchFamily="18" charset="0"/>
              </a:rPr>
              <a:t>No geometric isomerism</a:t>
            </a:r>
          </a:p>
          <a:p>
            <a:pPr eaLnBrk="1" hangingPunct="1">
              <a:lnSpc>
                <a:spcPts val="1800"/>
              </a:lnSpc>
              <a:spcBef>
                <a:spcPts val="300"/>
              </a:spcBef>
              <a:spcAft>
                <a:spcPts val="600"/>
              </a:spcAft>
            </a:pPr>
            <a:r>
              <a:rPr lang="en-US" sz="1800">
                <a:solidFill>
                  <a:srgbClr val="FFFF00"/>
                </a:solidFill>
                <a:latin typeface="Times New Roman" pitchFamily="18" charset="0"/>
                <a:cs typeface="Times New Roman" pitchFamily="18" charset="0"/>
              </a:rPr>
              <a:t>This complex ion has a nonsuperimposable mirror image</a:t>
            </a:r>
          </a:p>
          <a:p>
            <a:pPr eaLnBrk="1" hangingPunct="1">
              <a:lnSpc>
                <a:spcPts val="1800"/>
              </a:lnSpc>
              <a:spcBef>
                <a:spcPts val="300"/>
              </a:spcBef>
              <a:spcAft>
                <a:spcPts val="600"/>
              </a:spcAft>
            </a:pPr>
            <a:r>
              <a:rPr lang="en-US" sz="1800">
                <a:solidFill>
                  <a:srgbClr val="FFFF00"/>
                </a:solidFill>
                <a:latin typeface="Times New Roman" pitchFamily="18" charset="0"/>
                <a:cs typeface="Times New Roman" pitchFamily="18" charset="0"/>
                <a:sym typeface="Symbol" pitchFamily="18" charset="2"/>
              </a:rPr>
              <a:t> Optical Isomerism does occur</a:t>
            </a:r>
            <a:endParaRPr lang="en-US" sz="1800">
              <a:solidFill>
                <a:srgbClr val="FFFF00"/>
              </a:solidFill>
              <a:latin typeface="Times New Roman" pitchFamily="18" charset="0"/>
              <a:cs typeface="Times New Roman" pitchFamily="18" charset="0"/>
            </a:endParaRPr>
          </a:p>
        </p:txBody>
      </p:sp>
      <p:sp>
        <p:nvSpPr>
          <p:cNvPr id="148" name="Text Box 14"/>
          <p:cNvSpPr txBox="1">
            <a:spLocks noChangeArrowheads="1"/>
          </p:cNvSpPr>
          <p:nvPr/>
        </p:nvSpPr>
        <p:spPr bwMode="auto">
          <a:xfrm>
            <a:off x="3276600" y="2895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spcBef>
                <a:spcPct val="50000"/>
              </a:spcBef>
            </a:pPr>
            <a:r>
              <a:rPr lang="en-US" sz="1800" i="1">
                <a:solidFill>
                  <a:srgbClr val="FFFF00"/>
                </a:solidFill>
              </a:rPr>
              <a:t>cis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amond(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diamond(in)">
                                      <p:cBhvr>
                                        <p:cTn id="17" dur="500"/>
                                        <p:tgtEl>
                                          <p:spTgt spid="1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diamond(in)">
                                      <p:cBhvr>
                                        <p:cTn id="22" dur="500"/>
                                        <p:tgtEl>
                                          <p:spTgt spid="1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diamond(in)">
                                      <p:cBhvr>
                                        <p:cTn id="27" dur="500"/>
                                        <p:tgtEl>
                                          <p:spTgt spid="1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animEffect transition="in" filter="diamond(in)">
                                      <p:cBhvr>
                                        <p:cTn id="32" dur="500"/>
                                        <p:tgtEl>
                                          <p:spTgt spid="1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animEffect transition="in" filter="diamond(in)">
                                      <p:cBhvr>
                                        <p:cTn id="37" dur="500"/>
                                        <p:tgtEl>
                                          <p:spTgt spid="1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nodeType="clickEffect">
                                  <p:stCondLst>
                                    <p:cond delay="0"/>
                                  </p:stCondLst>
                                  <p:childTnLst>
                                    <p:set>
                                      <p:cBhvr>
                                        <p:cTn id="41" dur="1" fill="hold">
                                          <p:stCondLst>
                                            <p:cond delay="0"/>
                                          </p:stCondLst>
                                        </p:cTn>
                                        <p:tgtEl>
                                          <p:spTgt spid="146"/>
                                        </p:tgtEl>
                                        <p:attrNameLst>
                                          <p:attrName>style.visibility</p:attrName>
                                        </p:attrNameLst>
                                      </p:cBhvr>
                                      <p:to>
                                        <p:strVal val="visible"/>
                                      </p:to>
                                    </p:set>
                                    <p:animEffect transition="in" filter="diamond(in)">
                                      <p:cBhvr>
                                        <p:cTn id="42" dur="500"/>
                                        <p:tgtEl>
                                          <p:spTgt spid="1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nodeType="clickEffect">
                                  <p:stCondLst>
                                    <p:cond delay="0"/>
                                  </p:stCondLst>
                                  <p:childTnLst>
                                    <p:set>
                                      <p:cBhvr>
                                        <p:cTn id="46" dur="1" fill="hold">
                                          <p:stCondLst>
                                            <p:cond delay="0"/>
                                          </p:stCondLst>
                                        </p:cTn>
                                        <p:tgtEl>
                                          <p:spTgt spid="147">
                                            <p:txEl>
                                              <p:pRg st="0" end="0"/>
                                            </p:txEl>
                                          </p:spTgt>
                                        </p:tgtEl>
                                        <p:attrNameLst>
                                          <p:attrName>style.visibility</p:attrName>
                                        </p:attrNameLst>
                                      </p:cBhvr>
                                      <p:to>
                                        <p:strVal val="visible"/>
                                      </p:to>
                                    </p:set>
                                    <p:animEffect transition="in" filter="diamond(in)">
                                      <p:cBhvr>
                                        <p:cTn id="47" dur="500"/>
                                        <p:tgtEl>
                                          <p:spTgt spid="14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nodeType="clickEffect">
                                  <p:stCondLst>
                                    <p:cond delay="0"/>
                                  </p:stCondLst>
                                  <p:childTnLst>
                                    <p:set>
                                      <p:cBhvr>
                                        <p:cTn id="51" dur="1" fill="hold">
                                          <p:stCondLst>
                                            <p:cond delay="0"/>
                                          </p:stCondLst>
                                        </p:cTn>
                                        <p:tgtEl>
                                          <p:spTgt spid="147">
                                            <p:txEl>
                                              <p:pRg st="1" end="1"/>
                                            </p:txEl>
                                          </p:spTgt>
                                        </p:tgtEl>
                                        <p:attrNameLst>
                                          <p:attrName>style.visibility</p:attrName>
                                        </p:attrNameLst>
                                      </p:cBhvr>
                                      <p:to>
                                        <p:strVal val="visible"/>
                                      </p:to>
                                    </p:set>
                                    <p:animEffect transition="in" filter="diamond(in)">
                                      <p:cBhvr>
                                        <p:cTn id="52" dur="500"/>
                                        <p:tgtEl>
                                          <p:spTgt spid="147">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nodeType="clickEffect">
                                  <p:stCondLst>
                                    <p:cond delay="0"/>
                                  </p:stCondLst>
                                  <p:childTnLst>
                                    <p:set>
                                      <p:cBhvr>
                                        <p:cTn id="56" dur="1" fill="hold">
                                          <p:stCondLst>
                                            <p:cond delay="0"/>
                                          </p:stCondLst>
                                        </p:cTn>
                                        <p:tgtEl>
                                          <p:spTgt spid="147">
                                            <p:txEl>
                                              <p:pRg st="2" end="2"/>
                                            </p:txEl>
                                          </p:spTgt>
                                        </p:tgtEl>
                                        <p:attrNameLst>
                                          <p:attrName>style.visibility</p:attrName>
                                        </p:attrNameLst>
                                      </p:cBhvr>
                                      <p:to>
                                        <p:strVal val="visible"/>
                                      </p:to>
                                    </p:set>
                                    <p:animEffect transition="in" filter="diamond(in)">
                                      <p:cBhvr>
                                        <p:cTn id="57" dur="500"/>
                                        <p:tgtEl>
                                          <p:spTgt spid="147">
                                            <p:txEl>
                                              <p:pRg st="2" end="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nodeType="clickEffect">
                                  <p:stCondLst>
                                    <p:cond delay="0"/>
                                  </p:stCondLst>
                                  <p:childTnLst>
                                    <p:set>
                                      <p:cBhvr>
                                        <p:cTn id="61" dur="1" fill="hold">
                                          <p:stCondLst>
                                            <p:cond delay="0"/>
                                          </p:stCondLst>
                                        </p:cTn>
                                        <p:tgtEl>
                                          <p:spTgt spid="147">
                                            <p:txEl>
                                              <p:pRg st="3" end="3"/>
                                            </p:txEl>
                                          </p:spTgt>
                                        </p:tgtEl>
                                        <p:attrNameLst>
                                          <p:attrName>style.visibility</p:attrName>
                                        </p:attrNameLst>
                                      </p:cBhvr>
                                      <p:to>
                                        <p:strVal val="visible"/>
                                      </p:to>
                                    </p:set>
                                    <p:animEffect transition="in" filter="diamond(in)">
                                      <p:cBhvr>
                                        <p:cTn id="62" dur="500"/>
                                        <p:tgtEl>
                                          <p:spTgt spid="147">
                                            <p:txEl>
                                              <p:pRg st="3" end="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ntr" presetSubtype="16" fill="hold" nodeType="clickEffect">
                                  <p:stCondLst>
                                    <p:cond delay="0"/>
                                  </p:stCondLst>
                                  <p:childTnLst>
                                    <p:set>
                                      <p:cBhvr>
                                        <p:cTn id="66" dur="1" fill="hold">
                                          <p:stCondLst>
                                            <p:cond delay="0"/>
                                          </p:stCondLst>
                                        </p:cTn>
                                        <p:tgtEl>
                                          <p:spTgt spid="147">
                                            <p:txEl>
                                              <p:pRg st="4" end="4"/>
                                            </p:txEl>
                                          </p:spTgt>
                                        </p:tgtEl>
                                        <p:attrNameLst>
                                          <p:attrName>style.visibility</p:attrName>
                                        </p:attrNameLst>
                                      </p:cBhvr>
                                      <p:to>
                                        <p:strVal val="visible"/>
                                      </p:to>
                                    </p:set>
                                    <p:animEffect transition="in" filter="diamond(in)">
                                      <p:cBhvr>
                                        <p:cTn id="67" dur="500"/>
                                        <p:tgtEl>
                                          <p:spTgt spid="147">
                                            <p:txEl>
                                              <p:pRg st="4" end="4"/>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ntr" presetSubtype="16" fill="hold" nodeType="clickEffect">
                                  <p:stCondLst>
                                    <p:cond delay="0"/>
                                  </p:stCondLst>
                                  <p:childTnLst>
                                    <p:set>
                                      <p:cBhvr>
                                        <p:cTn id="71" dur="1" fill="hold">
                                          <p:stCondLst>
                                            <p:cond delay="0"/>
                                          </p:stCondLst>
                                        </p:cTn>
                                        <p:tgtEl>
                                          <p:spTgt spid="147">
                                            <p:txEl>
                                              <p:pRg st="5" end="5"/>
                                            </p:txEl>
                                          </p:spTgt>
                                        </p:tgtEl>
                                        <p:attrNameLst>
                                          <p:attrName>style.visibility</p:attrName>
                                        </p:attrNameLst>
                                      </p:cBhvr>
                                      <p:to>
                                        <p:strVal val="visible"/>
                                      </p:to>
                                    </p:set>
                                    <p:animEffect transition="in" filter="diamond(in)">
                                      <p:cBhvr>
                                        <p:cTn id="72" dur="500"/>
                                        <p:tgtEl>
                                          <p:spTgt spid="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dirty="0"/>
              <a:t>Theoretical Basis for the Bonding and Properties of Complexes</a:t>
            </a:r>
          </a:p>
        </p:txBody>
      </p:sp>
      <p:sp>
        <p:nvSpPr>
          <p:cNvPr id="73731" name="Text Placeholder 5"/>
          <p:cNvSpPr>
            <a:spLocks noGrp="1"/>
          </p:cNvSpPr>
          <p:nvPr>
            <p:ph type="body" sz="quarter" idx="12"/>
          </p:nvPr>
        </p:nvSpPr>
        <p:spPr/>
        <p:txBody>
          <a:bodyPr/>
          <a:lstStyle/>
          <a:p>
            <a:r>
              <a:rPr lang="en-US" sz="2800" dirty="0" smtClean="0"/>
              <a:t>Questions</a:t>
            </a:r>
            <a:endParaRPr lang="en-US" sz="2800" dirty="0" smtClean="0"/>
          </a:p>
          <a:p>
            <a:pPr lvl="1"/>
            <a:r>
              <a:rPr lang="en-US" sz="2800" dirty="0" smtClean="0"/>
              <a:t>How do Metal Ligands bonds form</a:t>
            </a:r>
          </a:p>
          <a:p>
            <a:pPr lvl="1"/>
            <a:r>
              <a:rPr lang="en-US" sz="2800" dirty="0" smtClean="0"/>
              <a:t>Why certain geometries are preferred</a:t>
            </a:r>
          </a:p>
          <a:p>
            <a:pPr lvl="1"/>
            <a:r>
              <a:rPr lang="en-US" sz="2800" dirty="0" smtClean="0"/>
              <a:t>Why are complexes often brightly colored</a:t>
            </a:r>
          </a:p>
          <a:p>
            <a:pPr lvl="1"/>
            <a:r>
              <a:rPr lang="en-US" sz="2800" dirty="0" smtClean="0"/>
              <a:t>Why are complexes often paramagnetic – attracted to a magnetic field as a result of their electron pairs being unpaired</a:t>
            </a:r>
          </a:p>
          <a:p>
            <a:pPr lvl="1">
              <a:buFont typeface="Wingdings" pitchFamily="2" charset="2"/>
              <a:buNone/>
            </a:pPr>
            <a:endParaRPr lang="en-US" dirty="0" smtClean="0"/>
          </a:p>
        </p:txBody>
      </p:sp>
      <p:sp>
        <p:nvSpPr>
          <p:cNvPr id="7373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BABBE1BB-D9E9-4186-B061-BA4B40AA5C14}" type="datetime1">
              <a:rPr lang="en-US" sz="1200" smtClean="0">
                <a:solidFill>
                  <a:srgbClr val="FFFF00"/>
                </a:solidFill>
              </a:rPr>
              <a:t>5/7/2018</a:t>
            </a:fld>
            <a:endParaRPr lang="en-US" sz="1200" smtClean="0">
              <a:solidFill>
                <a:srgbClr val="FFFF00"/>
              </a:solidFill>
            </a:endParaRPr>
          </a:p>
        </p:txBody>
      </p:sp>
      <p:sp>
        <p:nvSpPr>
          <p:cNvPr id="7373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55758E11-6762-4949-8090-EE1F2F9C9C38}" type="slidenum">
              <a:rPr lang="en-US" sz="1200" smtClean="0">
                <a:solidFill>
                  <a:srgbClr val="FFFF00"/>
                </a:solidFill>
              </a:rPr>
              <a:pPr eaLnBrk="1" hangingPunct="1"/>
              <a:t>29</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ChangeArrowheads="1"/>
          </p:cNvSpPr>
          <p:nvPr/>
        </p:nvSpPr>
        <p:spPr bwMode="auto">
          <a:xfrm>
            <a:off x="4230688" y="4189413"/>
            <a:ext cx="628650" cy="45085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endParaRPr lang="en-GB" altLang="en-US"/>
          </a:p>
        </p:txBody>
      </p:sp>
      <p:sp>
        <p:nvSpPr>
          <p:cNvPr id="18435" name="Rectangle 2"/>
          <p:cNvSpPr>
            <a:spLocks noGrp="1" noChangeArrowheads="1"/>
          </p:cNvSpPr>
          <p:nvPr>
            <p:ph type="title" idx="4294967295"/>
          </p:nvPr>
        </p:nvSpPr>
        <p:spPr/>
        <p:txBody>
          <a:bodyPr>
            <a:normAutofit/>
          </a:bodyPr>
          <a:lstStyle/>
          <a:p>
            <a:pPr eaLnBrk="1" hangingPunct="1">
              <a:defRPr/>
            </a:pPr>
            <a:r>
              <a:rPr lang="en-US" b="1" u="sng" dirty="0" smtClean="0">
                <a:solidFill>
                  <a:srgbClr val="0000FF"/>
                </a:solidFill>
                <a:effectLst>
                  <a:outerShdw blurRad="38100" dist="38100" dir="2700000" algn="tl">
                    <a:srgbClr val="000000">
                      <a:alpha val="43137"/>
                    </a:srgbClr>
                  </a:outerShdw>
                </a:effectLst>
              </a:rPr>
              <a:t>Definitions</a:t>
            </a:r>
            <a:endParaRPr lang="en-US" b="1" dirty="0" smtClean="0">
              <a:solidFill>
                <a:srgbClr val="0000FF"/>
              </a:solidFill>
              <a:effectLst>
                <a:outerShdw blurRad="38100" dist="38100" dir="2700000" algn="tl">
                  <a:srgbClr val="000000">
                    <a:alpha val="43137"/>
                  </a:srgbClr>
                </a:outerShdw>
              </a:effectLst>
            </a:endParaRPr>
          </a:p>
        </p:txBody>
      </p:sp>
      <p:sp>
        <p:nvSpPr>
          <p:cNvPr id="5124" name="Rectangle 3"/>
          <p:cNvSpPr>
            <a:spLocks noGrp="1" noChangeArrowheads="1"/>
          </p:cNvSpPr>
          <p:nvPr>
            <p:ph type="body" idx="4294967295"/>
          </p:nvPr>
        </p:nvSpPr>
        <p:spPr/>
        <p:txBody>
          <a:bodyPr/>
          <a:lstStyle/>
          <a:p>
            <a:pPr eaLnBrk="1" hangingPunct="1"/>
            <a:r>
              <a:rPr lang="en-US" altLang="en-US" dirty="0" smtClean="0">
                <a:solidFill>
                  <a:schemeClr val="accent2"/>
                </a:solidFill>
              </a:rPr>
              <a:t>Coordination compound</a:t>
            </a:r>
          </a:p>
        </p:txBody>
      </p:sp>
      <p:pic>
        <p:nvPicPr>
          <p:cNvPr id="512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688" y="2636838"/>
            <a:ext cx="2916237" cy="212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6" name="Text Box 5"/>
          <p:cNvSpPr txBox="1">
            <a:spLocks noChangeArrowheads="1"/>
          </p:cNvSpPr>
          <p:nvPr/>
        </p:nvSpPr>
        <p:spPr bwMode="auto">
          <a:xfrm>
            <a:off x="5791200" y="3411538"/>
            <a:ext cx="658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altLang="en-US" sz="2000">
                <a:latin typeface="Arial" charset="0"/>
              </a:rPr>
              <a:t>3Cl</a:t>
            </a:r>
            <a:r>
              <a:rPr lang="en-US" altLang="en-US" sz="2000" baseline="30000">
                <a:latin typeface="Arial" charset="0"/>
                <a:cs typeface="Times New Roman" pitchFamily="18" charset="0"/>
              </a:rPr>
              <a:t>–</a:t>
            </a:r>
            <a:endParaRPr lang="en-US" altLang="en-US" sz="2000" baseline="30000">
              <a:latin typeface="Arial" charset="0"/>
            </a:endParaRPr>
          </a:p>
        </p:txBody>
      </p:sp>
      <p:grpSp>
        <p:nvGrpSpPr>
          <p:cNvPr id="5127" name="Group 11"/>
          <p:cNvGrpSpPr>
            <a:grpSpLocks/>
          </p:cNvGrpSpPr>
          <p:nvPr/>
        </p:nvGrpSpPr>
        <p:grpSpPr bwMode="auto">
          <a:xfrm>
            <a:off x="2573338" y="4984750"/>
            <a:ext cx="1635125" cy="1419225"/>
            <a:chOff x="1956" y="3174"/>
            <a:chExt cx="1030" cy="894"/>
          </a:xfrm>
        </p:grpSpPr>
        <p:pic>
          <p:nvPicPr>
            <p:cNvPr id="513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6" y="3174"/>
              <a:ext cx="622" cy="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40" name="Line 9"/>
            <p:cNvSpPr>
              <a:spLocks noChangeShapeType="1"/>
            </p:cNvSpPr>
            <p:nvPr/>
          </p:nvSpPr>
          <p:spPr bwMode="auto">
            <a:xfrm>
              <a:off x="2553" y="3576"/>
              <a:ext cx="215" cy="0"/>
            </a:xfrm>
            <a:prstGeom prst="line">
              <a:avLst/>
            </a:prstGeom>
            <a:noFill/>
            <a:ln w="952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1" name="Text Box 10"/>
            <p:cNvSpPr txBox="1">
              <a:spLocks noChangeArrowheads="1"/>
            </p:cNvSpPr>
            <p:nvPr/>
          </p:nvSpPr>
          <p:spPr bwMode="auto">
            <a:xfrm>
              <a:off x="2750" y="3458"/>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altLang="en-US" b="1">
                  <a:latin typeface="Arial" charset="0"/>
                </a:rPr>
                <a:t>M</a:t>
              </a:r>
            </a:p>
          </p:txBody>
        </p:sp>
      </p:grpSp>
      <p:sp>
        <p:nvSpPr>
          <p:cNvPr id="5128" name="Text Box 12"/>
          <p:cNvSpPr txBox="1">
            <a:spLocks noChangeArrowheads="1"/>
          </p:cNvSpPr>
          <p:nvPr/>
        </p:nvSpPr>
        <p:spPr bwMode="auto">
          <a:xfrm>
            <a:off x="4860925" y="4845050"/>
            <a:ext cx="7826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altLang="en-US" sz="1600" b="1" dirty="0">
                <a:latin typeface="Arial" charset="0"/>
              </a:rPr>
              <a:t>ligand</a:t>
            </a:r>
          </a:p>
        </p:txBody>
      </p:sp>
      <p:sp>
        <p:nvSpPr>
          <p:cNvPr id="5129" name="Line 13"/>
          <p:cNvSpPr>
            <a:spLocks noChangeShapeType="1"/>
          </p:cNvSpPr>
          <p:nvPr/>
        </p:nvSpPr>
        <p:spPr bwMode="auto">
          <a:xfrm flipH="1" flipV="1">
            <a:off x="4735513" y="4654550"/>
            <a:ext cx="163512" cy="285750"/>
          </a:xfrm>
          <a:prstGeom prst="line">
            <a:avLst/>
          </a:prstGeom>
          <a:noFill/>
          <a:ln w="9525">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Text Box 14"/>
          <p:cNvSpPr txBox="1">
            <a:spLocks noChangeArrowheads="1"/>
          </p:cNvSpPr>
          <p:nvPr/>
        </p:nvSpPr>
        <p:spPr bwMode="auto">
          <a:xfrm>
            <a:off x="3783013" y="5916613"/>
            <a:ext cx="485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altLang="en-US" sz="1600" b="1" dirty="0">
                <a:latin typeface="Arial" charset="0"/>
              </a:rPr>
              <a:t>N forms a coordinate covalent bond to the metal</a:t>
            </a:r>
          </a:p>
        </p:txBody>
      </p:sp>
      <p:sp>
        <p:nvSpPr>
          <p:cNvPr id="5131" name="Line 15"/>
          <p:cNvSpPr>
            <a:spLocks noChangeShapeType="1"/>
          </p:cNvSpPr>
          <p:nvPr/>
        </p:nvSpPr>
        <p:spPr bwMode="auto">
          <a:xfrm flipH="1" flipV="1">
            <a:off x="3644900" y="5691188"/>
            <a:ext cx="163513" cy="355600"/>
          </a:xfrm>
          <a:prstGeom prst="line">
            <a:avLst/>
          </a:prstGeom>
          <a:noFill/>
          <a:ln w="9525">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2" name="Text Box 16"/>
          <p:cNvSpPr txBox="1">
            <a:spLocks noChangeArrowheads="1"/>
          </p:cNvSpPr>
          <p:nvPr/>
        </p:nvSpPr>
        <p:spPr bwMode="auto">
          <a:xfrm>
            <a:off x="4868863" y="5126038"/>
            <a:ext cx="2273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altLang="en-US" sz="1600" b="1">
                <a:latin typeface="Arial" charset="0"/>
              </a:rPr>
              <a:t>(coordination sphere)</a:t>
            </a:r>
          </a:p>
        </p:txBody>
      </p:sp>
      <p:sp>
        <p:nvSpPr>
          <p:cNvPr id="5133" name="Text Box 17"/>
          <p:cNvSpPr txBox="1">
            <a:spLocks noChangeArrowheads="1"/>
          </p:cNvSpPr>
          <p:nvPr/>
        </p:nvSpPr>
        <p:spPr bwMode="auto">
          <a:xfrm>
            <a:off x="6359525" y="3433763"/>
            <a:ext cx="1370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altLang="en-US" sz="1600" b="1" dirty="0">
                <a:solidFill>
                  <a:srgbClr val="FF0000"/>
                </a:solidFill>
                <a:latin typeface="Arial" charset="0"/>
              </a:rPr>
              <a:t>(</a:t>
            </a:r>
            <a:r>
              <a:rPr lang="en-US" altLang="en-US" sz="1600" b="1" dirty="0" err="1">
                <a:latin typeface="Arial" charset="0"/>
              </a:rPr>
              <a:t>counterion</a:t>
            </a:r>
            <a:r>
              <a:rPr lang="en-US" altLang="en-US" sz="1600" b="1" dirty="0">
                <a:solidFill>
                  <a:srgbClr val="FF0000"/>
                </a:solidFill>
                <a:latin typeface="Arial" charset="0"/>
              </a:rPr>
              <a:t>)</a:t>
            </a:r>
          </a:p>
        </p:txBody>
      </p:sp>
      <p:sp>
        <p:nvSpPr>
          <p:cNvPr id="2" name="Rectangle 1"/>
          <p:cNvSpPr>
            <a:spLocks noChangeArrowheads="1"/>
          </p:cNvSpPr>
          <p:nvPr/>
        </p:nvSpPr>
        <p:spPr bwMode="auto">
          <a:xfrm>
            <a:off x="0" y="2452688"/>
            <a:ext cx="27352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14300"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just" eaLnBrk="1" hangingPunct="1"/>
            <a:r>
              <a:rPr lang="en-US" altLang="en-US" dirty="0" smtClean="0"/>
              <a:t>Coordination  </a:t>
            </a:r>
            <a:r>
              <a:rPr lang="en-US" altLang="en-US" dirty="0"/>
              <a:t>number = 6</a:t>
            </a:r>
          </a:p>
        </p:txBody>
      </p:sp>
      <p:sp>
        <p:nvSpPr>
          <p:cNvPr id="18" name="Rectangle 17"/>
          <p:cNvSpPr>
            <a:spLocks noChangeArrowheads="1"/>
          </p:cNvSpPr>
          <p:nvPr/>
        </p:nvSpPr>
        <p:spPr bwMode="auto">
          <a:xfrm>
            <a:off x="5435600" y="2051050"/>
            <a:ext cx="2736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14300"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just" eaLnBrk="1" hangingPunct="1"/>
            <a:r>
              <a:rPr lang="en-US" altLang="en-US" dirty="0"/>
              <a:t>Coordination sphere</a:t>
            </a:r>
          </a:p>
        </p:txBody>
      </p:sp>
      <p:cxnSp>
        <p:nvCxnSpPr>
          <p:cNvPr id="7" name="Curved Connector 6"/>
          <p:cNvCxnSpPr>
            <a:stCxn id="18" idx="1"/>
          </p:cNvCxnSpPr>
          <p:nvPr/>
        </p:nvCxnSpPr>
        <p:spPr>
          <a:xfrm rot="10800000" flipV="1">
            <a:off x="4868864" y="2281882"/>
            <a:ext cx="566736" cy="69150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quarter" idx="10"/>
          </p:nvPr>
        </p:nvSpPr>
        <p:spPr/>
        <p:txBody>
          <a:bodyPr/>
          <a:lstStyle/>
          <a:p>
            <a:pPr>
              <a:defRPr/>
            </a:pPr>
            <a:fld id="{D152196F-41F4-4476-A3BA-891B99A49F64}" type="datetime1">
              <a:rPr lang="en-GB"/>
              <a:pPr>
                <a:defRPr/>
              </a:pPr>
              <a:t>07/05/2018</a:t>
            </a:fld>
            <a:endParaRPr lang="en-GB"/>
          </a:p>
        </p:txBody>
      </p:sp>
      <p:sp>
        <p:nvSpPr>
          <p:cNvPr id="5" name="Slide Number Placeholder 4"/>
          <p:cNvSpPr>
            <a:spLocks noGrp="1"/>
          </p:cNvSpPr>
          <p:nvPr>
            <p:ph type="sldNum" sz="quarter" idx="12"/>
          </p:nvPr>
        </p:nvSpPr>
        <p:spPr/>
        <p:txBody>
          <a:bodyPr/>
          <a:lstStyle/>
          <a:p>
            <a:pPr>
              <a:defRPr/>
            </a:pPr>
            <a:fld id="{9753DC89-BCAC-43E1-984B-DAB0498C9884}" type="slidenum">
              <a:rPr lang="en-GB" smtClean="0"/>
              <a:pPr>
                <a:defRPr/>
              </a:pPr>
              <a:t>3</a:t>
            </a:fld>
            <a:endParaRPr lang="en-GB"/>
          </a:p>
        </p:txBody>
      </p:sp>
    </p:spTree>
    <p:extLst>
      <p:ext uri="{BB962C8B-B14F-4D97-AF65-F5344CB8AC3E}">
        <p14:creationId xmlns:p14="http://schemas.microsoft.com/office/powerpoint/2010/main" val="2802111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a:spcBef>
                <a:spcPct val="0"/>
              </a:spcBef>
              <a:spcAft>
                <a:spcPct val="0"/>
              </a:spcAft>
            </a:pPr>
            <a:r>
              <a:rPr lang="en-US" dirty="0"/>
              <a:t>Valence Bond Theory</a:t>
            </a:r>
            <a:endParaRPr lang="en-US" dirty="0" smtClean="0"/>
          </a:p>
        </p:txBody>
      </p:sp>
      <p:sp>
        <p:nvSpPr>
          <p:cNvPr id="74755" name="Text Placeholder 2"/>
          <p:cNvSpPr>
            <a:spLocks noGrp="1"/>
          </p:cNvSpPr>
          <p:nvPr>
            <p:ph type="body" sz="quarter" idx="12"/>
          </p:nvPr>
        </p:nvSpPr>
        <p:spPr>
          <a:xfrm>
            <a:off x="304800" y="990600"/>
            <a:ext cx="8458200" cy="5562600"/>
          </a:xfrm>
        </p:spPr>
        <p:txBody>
          <a:bodyPr/>
          <a:lstStyle/>
          <a:p>
            <a:r>
              <a:rPr lang="en-US" dirty="0" smtClean="0"/>
              <a:t>Theoretical Basis for the Bonding and Properties of Complexes</a:t>
            </a:r>
          </a:p>
          <a:p>
            <a:pPr lvl="1"/>
            <a:r>
              <a:rPr lang="en-US" dirty="0" smtClean="0"/>
              <a:t>Application of Valence Bond Theory to Complex Ions</a:t>
            </a:r>
          </a:p>
          <a:p>
            <a:pPr lvl="2"/>
            <a:r>
              <a:rPr lang="en-US" dirty="0" smtClean="0"/>
              <a:t>In the formation of a complex ion, the filled ligand orbital overlaps the empty metal-ion orbital</a:t>
            </a:r>
          </a:p>
          <a:p>
            <a:pPr lvl="2"/>
            <a:r>
              <a:rPr lang="en-US" dirty="0" smtClean="0"/>
              <a:t>The Ligand (</a:t>
            </a:r>
            <a:r>
              <a:rPr lang="en-US" dirty="0" smtClean="0">
                <a:solidFill>
                  <a:srgbClr val="FFFF00"/>
                </a:solidFill>
              </a:rPr>
              <a:t>Lewis Base</a:t>
            </a:r>
            <a:r>
              <a:rPr lang="en-US" dirty="0" smtClean="0"/>
              <a:t>) donates the electron pair and the metal-ion (</a:t>
            </a:r>
            <a:r>
              <a:rPr lang="en-US" dirty="0" smtClean="0">
                <a:solidFill>
                  <a:srgbClr val="FFFF00"/>
                </a:solidFill>
              </a:rPr>
              <a:t>Lewis Acid</a:t>
            </a:r>
            <a:r>
              <a:rPr lang="en-US" dirty="0" smtClean="0"/>
              <a:t>) accepts it to form one of the covalent bonds of the complex ion (</a:t>
            </a:r>
            <a:r>
              <a:rPr lang="en-US" dirty="0" smtClean="0">
                <a:solidFill>
                  <a:srgbClr val="FFFF00"/>
                </a:solidFill>
              </a:rPr>
              <a:t>Lewis adduct</a:t>
            </a:r>
            <a:r>
              <a:rPr lang="en-US" dirty="0" smtClean="0"/>
              <a:t>)</a:t>
            </a:r>
          </a:p>
          <a:p>
            <a:pPr lvl="2"/>
            <a:r>
              <a:rPr lang="en-US" dirty="0" smtClean="0"/>
              <a:t>When one atom in a bond donates both electrons the bond is referred to as a </a:t>
            </a:r>
            <a:r>
              <a:rPr lang="en-US" dirty="0" smtClean="0">
                <a:solidFill>
                  <a:srgbClr val="FFFF00"/>
                </a:solidFill>
              </a:rPr>
              <a:t>”coordinate covalent bond”</a:t>
            </a:r>
          </a:p>
          <a:p>
            <a:pPr lvl="2"/>
            <a:r>
              <a:rPr lang="en-US" dirty="0" smtClean="0"/>
              <a:t>The number and type of metal-ion hybrid orbitals occupied by ligand lone pairs determine the geometry of the complex ion </a:t>
            </a:r>
          </a:p>
        </p:txBody>
      </p:sp>
      <p:sp>
        <p:nvSpPr>
          <p:cNvPr id="74756"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5DBCB01F-F3F0-444B-8A57-D27A4A3FC423}" type="datetime1">
              <a:rPr lang="en-US" sz="1200" smtClean="0">
                <a:solidFill>
                  <a:srgbClr val="FFFF00"/>
                </a:solidFill>
              </a:rPr>
              <a:t>5/7/2018</a:t>
            </a:fld>
            <a:endParaRPr lang="en-US" sz="1200" smtClean="0">
              <a:solidFill>
                <a:srgbClr val="FFFF00"/>
              </a:solidFill>
            </a:endParaRPr>
          </a:p>
        </p:txBody>
      </p:sp>
      <p:sp>
        <p:nvSpPr>
          <p:cNvPr id="74757"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834BEAC3-4854-4AA7-B915-5CB43D4CF799}" type="slidenum">
              <a:rPr lang="en-US" sz="1200" smtClean="0">
                <a:solidFill>
                  <a:srgbClr val="FFFF00"/>
                </a:solidFill>
              </a:rPr>
              <a:pPr eaLnBrk="1" hangingPunct="1"/>
              <a:t>30</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pPr>
              <a:spcBef>
                <a:spcPct val="0"/>
              </a:spcBef>
              <a:spcAft>
                <a:spcPct val="0"/>
              </a:spcAft>
            </a:pPr>
            <a:r>
              <a:rPr lang="en-US" dirty="0"/>
              <a:t>Valence Bond Theory</a:t>
            </a:r>
            <a:endParaRPr lang="en-US" dirty="0" smtClean="0"/>
          </a:p>
        </p:txBody>
      </p:sp>
      <p:sp>
        <p:nvSpPr>
          <p:cNvPr id="3" name="Text Placeholder 2"/>
          <p:cNvSpPr>
            <a:spLocks noGrp="1"/>
          </p:cNvSpPr>
          <p:nvPr>
            <p:ph type="body" sz="quarter" idx="12"/>
          </p:nvPr>
        </p:nvSpPr>
        <p:spPr>
          <a:xfrm>
            <a:off x="457200" y="990600"/>
            <a:ext cx="8229600" cy="3581400"/>
          </a:xfrm>
        </p:spPr>
        <p:txBody>
          <a:bodyPr/>
          <a:lstStyle/>
          <a:p>
            <a:pPr>
              <a:lnSpc>
                <a:spcPts val="2100"/>
              </a:lnSpc>
              <a:spcAft>
                <a:spcPts val="300"/>
              </a:spcAft>
              <a:defRPr/>
            </a:pPr>
            <a:r>
              <a:rPr lang="en-US" sz="2000" dirty="0" smtClean="0"/>
              <a:t>Application of Valence Bond Theory to Complex Ions</a:t>
            </a:r>
          </a:p>
          <a:p>
            <a:pPr lvl="1">
              <a:lnSpc>
                <a:spcPts val="2100"/>
              </a:lnSpc>
              <a:spcAft>
                <a:spcPts val="300"/>
              </a:spcAft>
              <a:defRPr/>
            </a:pPr>
            <a:r>
              <a:rPr lang="en-US" sz="2000" dirty="0" smtClean="0"/>
              <a:t>Octahedral Complexes (</a:t>
            </a:r>
            <a:r>
              <a:rPr lang="en-US" sz="2000" u="sng" dirty="0" smtClean="0">
                <a:solidFill>
                  <a:srgbClr val="FFFF00"/>
                </a:solidFill>
              </a:rPr>
              <a:t>six</a:t>
            </a:r>
            <a:r>
              <a:rPr lang="en-US" sz="2000" dirty="0" smtClean="0"/>
              <a:t> electron groups about central atom)</a:t>
            </a:r>
          </a:p>
          <a:p>
            <a:pPr lvl="2">
              <a:lnSpc>
                <a:spcPts val="2100"/>
              </a:lnSpc>
              <a:spcAft>
                <a:spcPts val="300"/>
              </a:spcAft>
              <a:defRPr/>
            </a:pPr>
            <a:r>
              <a:rPr lang="en-US" sz="2000" dirty="0" smtClean="0"/>
              <a:t>Ex.  </a:t>
            </a:r>
            <a:r>
              <a:rPr lang="en-US" sz="2000" dirty="0" err="1" smtClean="0"/>
              <a:t>Hexaamminechromium</a:t>
            </a:r>
            <a:r>
              <a:rPr lang="en-US" sz="2000" dirty="0" smtClean="0"/>
              <a:t>(III) ion    </a:t>
            </a:r>
            <a:r>
              <a:rPr lang="en-US" sz="2000" dirty="0" smtClean="0">
                <a:solidFill>
                  <a:srgbClr val="FFFF00"/>
                </a:solidFill>
              </a:rPr>
              <a:t>[CrNH</a:t>
            </a:r>
            <a:r>
              <a:rPr lang="en-US" sz="2000" baseline="-25000" dirty="0" smtClean="0">
                <a:solidFill>
                  <a:srgbClr val="FFFF00"/>
                </a:solidFill>
              </a:rPr>
              <a:t>3</a:t>
            </a:r>
            <a:r>
              <a:rPr lang="en-US" sz="2000" dirty="0" smtClean="0">
                <a:solidFill>
                  <a:srgbClr val="FFFF00"/>
                </a:solidFill>
              </a:rPr>
              <a:t>)</a:t>
            </a:r>
            <a:r>
              <a:rPr lang="en-US" sz="2000" baseline="-25000" dirty="0" smtClean="0">
                <a:solidFill>
                  <a:srgbClr val="FFFF00"/>
                </a:solidFill>
              </a:rPr>
              <a:t>6</a:t>
            </a:r>
            <a:r>
              <a:rPr lang="en-US" sz="2000" dirty="0" smtClean="0">
                <a:solidFill>
                  <a:srgbClr val="FFFF00"/>
                </a:solidFill>
              </a:rPr>
              <a:t>]</a:t>
            </a:r>
            <a:r>
              <a:rPr lang="en-US" sz="2000" baseline="30000" dirty="0" smtClean="0">
                <a:solidFill>
                  <a:srgbClr val="FFFF00"/>
                </a:solidFill>
              </a:rPr>
              <a:t>3+</a:t>
            </a:r>
            <a:endParaRPr lang="en-US" sz="2000" dirty="0" smtClean="0"/>
          </a:p>
          <a:p>
            <a:pPr lvl="2">
              <a:lnSpc>
                <a:spcPts val="2100"/>
              </a:lnSpc>
              <a:spcAft>
                <a:spcPts val="300"/>
              </a:spcAft>
              <a:defRPr/>
            </a:pPr>
            <a:r>
              <a:rPr lang="en-US" sz="2000" dirty="0" smtClean="0"/>
              <a:t>Six hybrid orbitals are needed to make the ion</a:t>
            </a:r>
          </a:p>
          <a:p>
            <a:pPr lvl="2">
              <a:lnSpc>
                <a:spcPts val="2100"/>
              </a:lnSpc>
              <a:spcAft>
                <a:spcPts val="300"/>
              </a:spcAft>
              <a:defRPr/>
            </a:pPr>
            <a:r>
              <a:rPr lang="en-US" sz="2000" dirty="0" smtClean="0"/>
              <a:t>The six lowest energy orbitals of the Cr</a:t>
            </a:r>
            <a:r>
              <a:rPr lang="en-US" sz="2000" baseline="30000" dirty="0" smtClean="0"/>
              <a:t>3+</a:t>
            </a:r>
            <a:r>
              <a:rPr lang="en-US" sz="2000" dirty="0" smtClean="0"/>
              <a:t> ion</a:t>
            </a:r>
          </a:p>
          <a:p>
            <a:pPr marL="0" lvl="2" indent="0" algn="ctr">
              <a:lnSpc>
                <a:spcPts val="2100"/>
              </a:lnSpc>
              <a:spcAft>
                <a:spcPts val="300"/>
              </a:spcAft>
              <a:buFont typeface="Wingdings" pitchFamily="2" charset="2"/>
              <a:buNone/>
              <a:defRPr/>
            </a:pPr>
            <a:r>
              <a:rPr lang="en-US" sz="2000" dirty="0" smtClean="0">
                <a:solidFill>
                  <a:srgbClr val="FFFF00"/>
                </a:solidFill>
              </a:rPr>
              <a:t>Two  3d,  one 4s,   three 4p</a:t>
            </a:r>
          </a:p>
          <a:p>
            <a:pPr lvl="2">
              <a:lnSpc>
                <a:spcPts val="2100"/>
              </a:lnSpc>
              <a:spcAft>
                <a:spcPts val="300"/>
              </a:spcAft>
              <a:buFont typeface="Wingdings" pitchFamily="2" charset="2"/>
              <a:buNone/>
              <a:defRPr/>
            </a:pPr>
            <a:r>
              <a:rPr lang="en-US" sz="2000" dirty="0" smtClean="0"/>
              <a:t>	mix and become six equivalent  d</a:t>
            </a:r>
            <a:r>
              <a:rPr lang="en-US" sz="2000" baseline="30000" dirty="0" smtClean="0"/>
              <a:t>2</a:t>
            </a:r>
            <a:r>
              <a:rPr lang="en-US" sz="2000" dirty="0" smtClean="0"/>
              <a:t>sp</a:t>
            </a:r>
            <a:r>
              <a:rPr lang="en-US" sz="2000" baseline="30000" dirty="0" smtClean="0"/>
              <a:t>3</a:t>
            </a:r>
            <a:r>
              <a:rPr lang="en-US" sz="2000" dirty="0" smtClean="0"/>
              <a:t> hybrid orbitals that point to the corners of an octahedron</a:t>
            </a:r>
          </a:p>
          <a:p>
            <a:pPr lvl="2">
              <a:lnSpc>
                <a:spcPts val="2100"/>
              </a:lnSpc>
              <a:spcAft>
                <a:spcPts val="300"/>
              </a:spcAft>
              <a:buFont typeface="Wingdings 2" pitchFamily="18" charset="2"/>
              <a:buChar char=""/>
              <a:defRPr/>
            </a:pPr>
            <a:r>
              <a:rPr lang="en-US" sz="2000" dirty="0" smtClean="0"/>
              <a:t>The six d</a:t>
            </a:r>
            <a:r>
              <a:rPr lang="en-US" sz="2000" baseline="30000" dirty="0" smtClean="0"/>
              <a:t>2</a:t>
            </a:r>
            <a:r>
              <a:rPr lang="en-US" sz="2000" dirty="0" smtClean="0"/>
              <a:t>sp</a:t>
            </a:r>
            <a:r>
              <a:rPr lang="en-US" sz="2000" baseline="30000" dirty="0" smtClean="0"/>
              <a:t>3</a:t>
            </a:r>
            <a:r>
              <a:rPr lang="en-US" sz="2000" dirty="0" smtClean="0"/>
              <a:t> hybrid orbitals are filled with the six electron pairs from the six NH</a:t>
            </a:r>
            <a:r>
              <a:rPr lang="en-US" sz="2000" baseline="-25000" dirty="0" smtClean="0"/>
              <a:t>3</a:t>
            </a:r>
            <a:r>
              <a:rPr lang="en-US" sz="2000" dirty="0" smtClean="0"/>
              <a:t> ligands </a:t>
            </a:r>
            <a:endParaRPr lang="en-US" sz="2000" dirty="0"/>
          </a:p>
        </p:txBody>
      </p:sp>
      <p:sp>
        <p:nvSpPr>
          <p:cNvPr id="75780"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49703F2-9F8E-44D6-BC08-84BEEB9B6E16}" type="datetime1">
              <a:rPr lang="en-US" sz="1200" smtClean="0">
                <a:solidFill>
                  <a:srgbClr val="FFFF00"/>
                </a:solidFill>
              </a:rPr>
              <a:t>5/7/2018</a:t>
            </a:fld>
            <a:endParaRPr lang="en-US" sz="1200" smtClean="0">
              <a:solidFill>
                <a:srgbClr val="FFFF00"/>
              </a:solidFill>
            </a:endParaRPr>
          </a:p>
        </p:txBody>
      </p:sp>
      <p:sp>
        <p:nvSpPr>
          <p:cNvPr id="75781"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0940209A-EA3C-40E0-8FEC-31746A7ADE9D}" type="slidenum">
              <a:rPr lang="en-US" sz="1200" smtClean="0">
                <a:solidFill>
                  <a:srgbClr val="FFFF00"/>
                </a:solidFill>
              </a:rPr>
              <a:pPr eaLnBrk="1" hangingPunct="1"/>
              <a:t>31</a:t>
            </a:fld>
            <a:endParaRPr lang="en-US" sz="1200" smtClean="0">
              <a:solidFill>
                <a:srgbClr val="FFFF00"/>
              </a:solidFill>
            </a:endParaRPr>
          </a:p>
        </p:txBody>
      </p:sp>
      <p:pic>
        <p:nvPicPr>
          <p:cNvPr id="7578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4572000"/>
            <a:ext cx="2646363" cy="2133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267200" y="4724400"/>
            <a:ext cx="4495800" cy="1816100"/>
          </a:xfrm>
          <a:prstGeom prst="rect">
            <a:avLst/>
          </a:prstGeom>
          <a:noFill/>
        </p:spPr>
        <p:txBody>
          <a:bodyPr>
            <a:spAutoFit/>
          </a:bodyPr>
          <a:lstStyle/>
          <a:p>
            <a:pPr>
              <a:defRPr/>
            </a:pPr>
            <a:r>
              <a:rPr lang="en-US" sz="1600" dirty="0">
                <a:solidFill>
                  <a:srgbClr val="FFFF00"/>
                </a:solidFill>
                <a:latin typeface="+mj-lt"/>
              </a:rPr>
              <a:t>Note the lowest 6 energy levels for Cr3+ involve both n=3 &amp; n=4 sublevels</a:t>
            </a:r>
          </a:p>
          <a:p>
            <a:pPr>
              <a:defRPr/>
            </a:pPr>
            <a:r>
              <a:rPr lang="en-US" sz="1600" dirty="0">
                <a:solidFill>
                  <a:srgbClr val="FFFF00"/>
                </a:solidFill>
                <a:latin typeface="+mj-lt"/>
              </a:rPr>
              <a:t>The 3d orbitals are of lower energy than the 4s and 4p orbitals</a:t>
            </a:r>
          </a:p>
          <a:p>
            <a:pPr>
              <a:defRPr/>
            </a:pPr>
            <a:r>
              <a:rPr lang="en-US" sz="1600" dirty="0">
                <a:solidFill>
                  <a:srgbClr val="FFFF00"/>
                </a:solidFill>
                <a:latin typeface="+mj-lt"/>
              </a:rPr>
              <a:t>The hybrid designation, d</a:t>
            </a:r>
            <a:r>
              <a:rPr lang="en-US" sz="1600" baseline="30000" dirty="0">
                <a:solidFill>
                  <a:srgbClr val="FFFF00"/>
                </a:solidFill>
                <a:latin typeface="+mj-lt"/>
              </a:rPr>
              <a:t>2</a:t>
            </a:r>
            <a:r>
              <a:rPr lang="en-US" sz="1600" dirty="0">
                <a:solidFill>
                  <a:srgbClr val="FFFF00"/>
                </a:solidFill>
                <a:latin typeface="+mj-lt"/>
              </a:rPr>
              <a:t>sp</a:t>
            </a:r>
            <a:r>
              <a:rPr lang="en-US" sz="1600" baseline="30000" dirty="0">
                <a:solidFill>
                  <a:srgbClr val="FFFF00"/>
                </a:solidFill>
                <a:latin typeface="+mj-lt"/>
              </a:rPr>
              <a:t>3</a:t>
            </a:r>
            <a:r>
              <a:rPr lang="en-US" sz="1600" dirty="0">
                <a:solidFill>
                  <a:srgbClr val="FFFF00"/>
                </a:solidFill>
                <a:latin typeface="+mj-lt"/>
              </a:rPr>
              <a:t>, follows this order</a:t>
            </a:r>
          </a:p>
          <a:p>
            <a:pPr>
              <a:defRPr/>
            </a:pPr>
            <a:r>
              <a:rPr lang="en-US" sz="1600" dirty="0">
                <a:solidFill>
                  <a:srgbClr val="FFFF00"/>
                </a:solidFill>
                <a:latin typeface="+mj-lt"/>
              </a:rPr>
              <a:t>If all the orbitals had the same “n” value, the order would have been   sp</a:t>
            </a:r>
            <a:r>
              <a:rPr lang="en-US" sz="1600" baseline="30000" dirty="0">
                <a:solidFill>
                  <a:srgbClr val="FFFF00"/>
                </a:solidFill>
                <a:latin typeface="+mj-lt"/>
              </a:rPr>
              <a:t>3</a:t>
            </a:r>
            <a:r>
              <a:rPr lang="en-US" sz="1600" dirty="0">
                <a:solidFill>
                  <a:srgbClr val="FFFF00"/>
                </a:solidFill>
                <a:latin typeface="+mj-lt"/>
              </a:rPr>
              <a:t>d</a:t>
            </a:r>
            <a:r>
              <a:rPr lang="en-US" sz="1600" baseline="30000" dirty="0">
                <a:solidFill>
                  <a:srgbClr val="FFFF00"/>
                </a:solidFill>
                <a:latin typeface="+mj-lt"/>
              </a:rPr>
              <a:t>2</a:t>
            </a:r>
          </a:p>
        </p:txBody>
      </p:sp>
      <p:sp>
        <p:nvSpPr>
          <p:cNvPr id="9" name="TextBox 8"/>
          <p:cNvSpPr txBox="1"/>
          <p:nvPr/>
        </p:nvSpPr>
        <p:spPr>
          <a:xfrm>
            <a:off x="1577975" y="5391150"/>
            <a:ext cx="1022350" cy="400050"/>
          </a:xfrm>
          <a:prstGeom prst="rect">
            <a:avLst/>
          </a:prstGeom>
          <a:noFill/>
        </p:spPr>
        <p:txBody>
          <a:bodyPr wrap="none">
            <a:spAutoFit/>
          </a:bodyPr>
          <a:lstStyle/>
          <a:p>
            <a:pPr algn="ctr">
              <a:defRPr/>
            </a:pPr>
            <a:r>
              <a:rPr lang="en-US" sz="1000" b="1" dirty="0">
                <a:solidFill>
                  <a:srgbClr val="000000"/>
                </a:solidFill>
                <a:latin typeface="+mj-lt"/>
              </a:rPr>
              <a:t>Paramagnetic</a:t>
            </a:r>
          </a:p>
          <a:p>
            <a:pPr algn="ctr">
              <a:defRPr/>
            </a:pPr>
            <a:r>
              <a:rPr lang="en-US" sz="1000" b="1" dirty="0">
                <a:solidFill>
                  <a:srgbClr val="000000"/>
                </a:solidFill>
                <a:latin typeface="+mj-lt"/>
              </a:rPr>
              <a:t>Unpaired e</a:t>
            </a:r>
            <a:r>
              <a:rPr lang="en-US" sz="1000" b="1" baseline="30000" dirty="0">
                <a:solidFill>
                  <a:srgbClr val="000000"/>
                </a:solidFill>
                <a:latin typeface="+mj-lt"/>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a:spcBef>
                <a:spcPct val="0"/>
              </a:spcBef>
              <a:spcAft>
                <a:spcPct val="0"/>
              </a:spcAft>
            </a:pPr>
            <a:r>
              <a:rPr lang="en-US" dirty="0"/>
              <a:t>Valence Bond Theory</a:t>
            </a:r>
            <a:endParaRPr lang="en-US" dirty="0" smtClean="0"/>
          </a:p>
        </p:txBody>
      </p:sp>
      <p:sp>
        <p:nvSpPr>
          <p:cNvPr id="76803" name="Text Placeholder 2"/>
          <p:cNvSpPr>
            <a:spLocks noGrp="1"/>
          </p:cNvSpPr>
          <p:nvPr>
            <p:ph type="body" sz="quarter" idx="12"/>
          </p:nvPr>
        </p:nvSpPr>
        <p:spPr>
          <a:xfrm>
            <a:off x="304800" y="952500"/>
            <a:ext cx="8534400" cy="3505200"/>
          </a:xfrm>
        </p:spPr>
        <p:txBody>
          <a:bodyPr/>
          <a:lstStyle/>
          <a:p>
            <a:pPr>
              <a:lnSpc>
                <a:spcPts val="2200"/>
              </a:lnSpc>
              <a:spcBef>
                <a:spcPts val="300"/>
              </a:spcBef>
            </a:pPr>
            <a:r>
              <a:rPr lang="en-US" sz="2000" smtClean="0"/>
              <a:t>Application of Valence Bond Theory to Complex Ions</a:t>
            </a:r>
          </a:p>
          <a:p>
            <a:pPr lvl="1">
              <a:lnSpc>
                <a:spcPts val="2200"/>
              </a:lnSpc>
              <a:spcBef>
                <a:spcPts val="300"/>
              </a:spcBef>
            </a:pPr>
            <a:r>
              <a:rPr lang="en-US" sz="2000" smtClean="0"/>
              <a:t>Square Planar Complexes (four electron groups about central atom)</a:t>
            </a:r>
          </a:p>
          <a:p>
            <a:pPr lvl="2">
              <a:lnSpc>
                <a:spcPts val="2200"/>
              </a:lnSpc>
              <a:spcBef>
                <a:spcPts val="300"/>
              </a:spcBef>
            </a:pPr>
            <a:r>
              <a:rPr lang="en-US" sz="2000" smtClean="0"/>
              <a:t>Metal ions with a d</a:t>
            </a:r>
            <a:r>
              <a:rPr lang="en-US" sz="2000" baseline="30000" smtClean="0"/>
              <a:t>8</a:t>
            </a:r>
            <a:r>
              <a:rPr lang="en-US" sz="2000" smtClean="0"/>
              <a:t> configuration usually form square planar complexes</a:t>
            </a:r>
          </a:p>
          <a:p>
            <a:pPr lvl="2">
              <a:lnSpc>
                <a:spcPts val="2200"/>
              </a:lnSpc>
              <a:spcBef>
                <a:spcPts val="300"/>
              </a:spcBef>
            </a:pPr>
            <a:r>
              <a:rPr lang="en-US" sz="2000" smtClean="0"/>
              <a:t>In the [Ni(CN)</a:t>
            </a:r>
            <a:r>
              <a:rPr lang="en-US" sz="2000" baseline="-25000" smtClean="0"/>
              <a:t>4</a:t>
            </a:r>
            <a:r>
              <a:rPr lang="en-US" sz="2000" smtClean="0"/>
              <a:t>]</a:t>
            </a:r>
            <a:r>
              <a:rPr lang="en-US" sz="2000" baseline="30000" smtClean="0"/>
              <a:t>2-</a:t>
            </a:r>
            <a:r>
              <a:rPr lang="en-US" sz="2000" smtClean="0"/>
              <a:t>  ion, the model proposes</a:t>
            </a:r>
          </a:p>
          <a:p>
            <a:pPr lvl="2" algn="ctr">
              <a:lnSpc>
                <a:spcPts val="2200"/>
              </a:lnSpc>
              <a:spcBef>
                <a:spcPts val="300"/>
              </a:spcBef>
              <a:buFont typeface="Wingdings" pitchFamily="2" charset="2"/>
              <a:buNone/>
            </a:pPr>
            <a:r>
              <a:rPr lang="en-US" sz="2000" smtClean="0"/>
              <a:t>one  3d,  one  4s,  two  4p  for  Ni</a:t>
            </a:r>
            <a:r>
              <a:rPr lang="en-US" sz="2000" baseline="30000" smtClean="0"/>
              <a:t>2+</a:t>
            </a:r>
          </a:p>
          <a:p>
            <a:pPr lvl="2">
              <a:lnSpc>
                <a:spcPts val="2200"/>
              </a:lnSpc>
              <a:spcBef>
                <a:spcPts val="300"/>
              </a:spcBef>
              <a:buFont typeface="Wingdings" pitchFamily="2" charset="2"/>
              <a:buNone/>
            </a:pPr>
            <a:r>
              <a:rPr lang="en-US" sz="2000" smtClean="0"/>
              <a:t>	to from four  dsp</a:t>
            </a:r>
            <a:r>
              <a:rPr lang="en-US" sz="2000" baseline="30000" smtClean="0"/>
              <a:t>2</a:t>
            </a:r>
            <a:r>
              <a:rPr lang="en-US" sz="2000" smtClean="0"/>
              <a:t> hybrid orbitals pointing the corners of a square accepting one electron pair from each of the four </a:t>
            </a:r>
            <a:br>
              <a:rPr lang="en-US" sz="2000" smtClean="0"/>
            </a:br>
            <a:r>
              <a:rPr lang="en-US" sz="2000" smtClean="0"/>
              <a:t>CN</a:t>
            </a:r>
            <a:r>
              <a:rPr lang="en-US" sz="2000" baseline="30000" smtClean="0"/>
              <a:t>-</a:t>
            </a:r>
            <a:r>
              <a:rPr lang="en-US" sz="2000" smtClean="0"/>
              <a:t> orbitals</a:t>
            </a:r>
          </a:p>
        </p:txBody>
      </p:sp>
      <p:sp>
        <p:nvSpPr>
          <p:cNvPr id="76804"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E04266F9-DAD3-41F0-AE08-483756C51331}" type="datetime1">
              <a:rPr lang="en-US" sz="1200" smtClean="0">
                <a:solidFill>
                  <a:srgbClr val="FFFF00"/>
                </a:solidFill>
              </a:rPr>
              <a:t>5/7/2018</a:t>
            </a:fld>
            <a:endParaRPr lang="en-US" sz="1200" smtClean="0">
              <a:solidFill>
                <a:srgbClr val="FFFF00"/>
              </a:solidFill>
            </a:endParaRPr>
          </a:p>
        </p:txBody>
      </p:sp>
      <p:sp>
        <p:nvSpPr>
          <p:cNvPr id="76805"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C754974-2A4D-4D48-A3DC-3A17F5A4906D}" type="slidenum">
              <a:rPr lang="en-US" sz="1200" smtClean="0">
                <a:solidFill>
                  <a:srgbClr val="FFFF00"/>
                </a:solidFill>
              </a:rPr>
              <a:pPr eaLnBrk="1" hangingPunct="1"/>
              <a:t>32</a:t>
            </a:fld>
            <a:endParaRPr lang="en-US" sz="1200" smtClean="0">
              <a:solidFill>
                <a:srgbClr val="FFFF00"/>
              </a:solidFill>
            </a:endParaRPr>
          </a:p>
        </p:txBody>
      </p:sp>
      <p:pic>
        <p:nvPicPr>
          <p:cNvPr id="76806"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4200" y="4583113"/>
            <a:ext cx="2667000" cy="18938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76807"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0" y="4800600"/>
            <a:ext cx="2344738" cy="1447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096000" y="4724400"/>
            <a:ext cx="2590800" cy="1570038"/>
          </a:xfrm>
          <a:prstGeom prst="rect">
            <a:avLst/>
          </a:prstGeom>
          <a:noFill/>
        </p:spPr>
        <p:txBody>
          <a:bodyPr>
            <a:spAutoFit/>
          </a:bodyPr>
          <a:lstStyle/>
          <a:p>
            <a:pPr>
              <a:defRPr/>
            </a:pPr>
            <a:r>
              <a:rPr lang="en-US" sz="1600" dirty="0">
                <a:solidFill>
                  <a:srgbClr val="FFFF00"/>
                </a:solidFill>
                <a:latin typeface="+mj-lt"/>
              </a:rPr>
              <a:t>Note the filling of the first 4 </a:t>
            </a:r>
            <a:r>
              <a:rPr lang="en-US" sz="1600" dirty="0" err="1">
                <a:solidFill>
                  <a:srgbClr val="FFFF00"/>
                </a:solidFill>
                <a:latin typeface="+mj-lt"/>
              </a:rPr>
              <a:t>unhybridized</a:t>
            </a:r>
            <a:r>
              <a:rPr lang="en-US" sz="1600" dirty="0">
                <a:solidFill>
                  <a:srgbClr val="FFFF00"/>
                </a:solidFill>
                <a:latin typeface="+mj-lt"/>
              </a:rPr>
              <a:t> 3d orbitals after one 3d, one 4s and two 4p orbitals combine to form the four dsp</a:t>
            </a:r>
            <a:r>
              <a:rPr lang="en-US" sz="1800" baseline="30000" dirty="0">
                <a:solidFill>
                  <a:srgbClr val="FFFF00"/>
                </a:solidFill>
                <a:latin typeface="+mj-lt"/>
              </a:rPr>
              <a:t>2</a:t>
            </a:r>
            <a:r>
              <a:rPr lang="en-US" sz="1600" dirty="0">
                <a:solidFill>
                  <a:srgbClr val="FFFF00"/>
                </a:solidFill>
                <a:latin typeface="+mj-lt"/>
              </a:rPr>
              <a:t> hybrid orbitals</a:t>
            </a:r>
          </a:p>
        </p:txBody>
      </p:sp>
      <p:sp>
        <p:nvSpPr>
          <p:cNvPr id="9" name="TextBox 8"/>
          <p:cNvSpPr txBox="1"/>
          <p:nvPr/>
        </p:nvSpPr>
        <p:spPr>
          <a:xfrm>
            <a:off x="3087688" y="5351463"/>
            <a:ext cx="1020762" cy="400050"/>
          </a:xfrm>
          <a:prstGeom prst="rect">
            <a:avLst/>
          </a:prstGeom>
          <a:noFill/>
        </p:spPr>
        <p:txBody>
          <a:bodyPr wrap="none">
            <a:spAutoFit/>
          </a:bodyPr>
          <a:lstStyle/>
          <a:p>
            <a:pPr algn="ctr">
              <a:defRPr/>
            </a:pPr>
            <a:r>
              <a:rPr lang="en-US" sz="1000" b="1" dirty="0">
                <a:solidFill>
                  <a:srgbClr val="000000"/>
                </a:solidFill>
                <a:latin typeface="+mj-lt"/>
              </a:rPr>
              <a:t>Paramagnetic</a:t>
            </a:r>
          </a:p>
          <a:p>
            <a:pPr algn="ctr">
              <a:defRPr/>
            </a:pPr>
            <a:r>
              <a:rPr lang="en-US" sz="1000" b="1" dirty="0">
                <a:solidFill>
                  <a:srgbClr val="000000"/>
                </a:solidFill>
                <a:latin typeface="+mj-lt"/>
              </a:rPr>
              <a:t>Unpaired e</a:t>
            </a:r>
            <a:r>
              <a:rPr lang="en-US" sz="1000" b="1" baseline="30000" dirty="0">
                <a:solidFill>
                  <a:srgbClr val="000000"/>
                </a:solidFill>
                <a:latin typeface="+mj-lt"/>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pPr>
              <a:spcBef>
                <a:spcPct val="0"/>
              </a:spcBef>
              <a:spcAft>
                <a:spcPct val="0"/>
              </a:spcAft>
            </a:pPr>
            <a:r>
              <a:rPr lang="en-US" dirty="0"/>
              <a:t>Valence Bond Theory</a:t>
            </a:r>
            <a:endParaRPr lang="en-US" dirty="0" smtClean="0"/>
          </a:p>
        </p:txBody>
      </p:sp>
      <p:sp>
        <p:nvSpPr>
          <p:cNvPr id="77827" name="Text Placeholder 2"/>
          <p:cNvSpPr>
            <a:spLocks noGrp="1"/>
          </p:cNvSpPr>
          <p:nvPr>
            <p:ph type="body" sz="quarter" idx="12"/>
          </p:nvPr>
        </p:nvSpPr>
        <p:spPr>
          <a:xfrm>
            <a:off x="457200" y="990600"/>
            <a:ext cx="8382000" cy="3276600"/>
          </a:xfrm>
        </p:spPr>
        <p:txBody>
          <a:bodyPr/>
          <a:lstStyle/>
          <a:p>
            <a:pPr>
              <a:lnSpc>
                <a:spcPts val="2100"/>
              </a:lnSpc>
              <a:spcAft>
                <a:spcPts val="300"/>
              </a:spcAft>
            </a:pPr>
            <a:r>
              <a:rPr lang="en-US" sz="2000" smtClean="0"/>
              <a:t>Application of Valence Bond Theory to Complex Ions</a:t>
            </a:r>
          </a:p>
          <a:p>
            <a:pPr lvl="1">
              <a:lnSpc>
                <a:spcPts val="2100"/>
              </a:lnSpc>
              <a:spcAft>
                <a:spcPts val="300"/>
              </a:spcAft>
            </a:pPr>
            <a:r>
              <a:rPr lang="en-US" sz="2000" smtClean="0"/>
              <a:t>Tetrahedral Complexes (four electron groups about central atom)</a:t>
            </a:r>
          </a:p>
          <a:p>
            <a:pPr lvl="2">
              <a:lnSpc>
                <a:spcPts val="2100"/>
              </a:lnSpc>
              <a:spcAft>
                <a:spcPts val="300"/>
              </a:spcAft>
            </a:pPr>
            <a:r>
              <a:rPr lang="en-US" sz="2000" smtClean="0"/>
              <a:t>Metal ions that have a filled d sublevel, such as Zn+2 [Ar] 3d</a:t>
            </a:r>
            <a:r>
              <a:rPr lang="en-US" sz="2000" baseline="30000" smtClean="0"/>
              <a:t>10</a:t>
            </a:r>
            <a:r>
              <a:rPr lang="en-US" sz="2000" smtClean="0"/>
              <a:t/>
            </a:r>
            <a:br>
              <a:rPr lang="en-US" sz="2000" smtClean="0"/>
            </a:br>
            <a:r>
              <a:rPr lang="en-US" sz="2000" smtClean="0"/>
              <a:t>often form Tetrahedral complexes</a:t>
            </a:r>
          </a:p>
          <a:p>
            <a:pPr lvl="2">
              <a:lnSpc>
                <a:spcPts val="2100"/>
              </a:lnSpc>
              <a:spcAft>
                <a:spcPts val="300"/>
              </a:spcAft>
            </a:pPr>
            <a:r>
              <a:rPr lang="en-US" sz="2000" smtClean="0"/>
              <a:t>In the [Zn(OH)</a:t>
            </a:r>
            <a:r>
              <a:rPr lang="en-US" sz="2000" baseline="-25000" smtClean="0"/>
              <a:t>4</a:t>
            </a:r>
            <a:r>
              <a:rPr lang="en-US" sz="2000" smtClean="0"/>
              <a:t>]</a:t>
            </a:r>
            <a:r>
              <a:rPr lang="en-US" sz="2000" baseline="30000" smtClean="0"/>
              <a:t>2-</a:t>
            </a:r>
            <a:r>
              <a:rPr lang="en-US" sz="2000" smtClean="0"/>
              <a:t> ion, the model proposes the lowest available Zn</a:t>
            </a:r>
            <a:r>
              <a:rPr lang="en-US" sz="2000" baseline="30000" smtClean="0"/>
              <a:t>2+</a:t>
            </a:r>
            <a:r>
              <a:rPr lang="en-US" sz="2000" smtClean="0"/>
              <a:t> orbitals</a:t>
            </a:r>
          </a:p>
          <a:p>
            <a:pPr lvl="2" algn="ctr">
              <a:lnSpc>
                <a:spcPts val="2100"/>
              </a:lnSpc>
              <a:spcAft>
                <a:spcPts val="300"/>
              </a:spcAft>
              <a:buFont typeface="Wingdings" pitchFamily="2" charset="2"/>
              <a:buNone/>
            </a:pPr>
            <a:r>
              <a:rPr lang="en-US" sz="2000" smtClean="0"/>
              <a:t>one 4s,  three 4p</a:t>
            </a:r>
          </a:p>
          <a:p>
            <a:pPr lvl="2">
              <a:lnSpc>
                <a:spcPts val="2100"/>
              </a:lnSpc>
              <a:spcAft>
                <a:spcPts val="300"/>
              </a:spcAft>
              <a:buFont typeface="Wingdings" pitchFamily="2" charset="2"/>
              <a:buNone/>
            </a:pPr>
            <a:r>
              <a:rPr lang="en-US" sz="2000" smtClean="0"/>
              <a:t>	mix to become four sp3 hybrid orbitals that point to the corners of a tetrahedron, occupied by four lone pairs, one from each of the four OH</a:t>
            </a:r>
            <a:r>
              <a:rPr lang="en-US" sz="2800" baseline="30000" smtClean="0"/>
              <a:t>-</a:t>
            </a:r>
            <a:r>
              <a:rPr lang="en-US" sz="2000" smtClean="0"/>
              <a:t> ligands</a:t>
            </a:r>
            <a:endParaRPr lang="en-US" sz="2000" baseline="30000" smtClean="0"/>
          </a:p>
          <a:p>
            <a:endParaRPr lang="en-US" smtClean="0"/>
          </a:p>
        </p:txBody>
      </p:sp>
      <p:sp>
        <p:nvSpPr>
          <p:cNvPr id="77828"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C7B3F699-D9B8-44E4-9F73-54CD09830B6F}" type="datetime1">
              <a:rPr lang="en-US" sz="1200" smtClean="0">
                <a:solidFill>
                  <a:srgbClr val="FFFF00"/>
                </a:solidFill>
              </a:rPr>
              <a:t>5/7/2018</a:t>
            </a:fld>
            <a:endParaRPr lang="en-US" sz="1200" smtClean="0">
              <a:solidFill>
                <a:srgbClr val="FFFF00"/>
              </a:solidFill>
            </a:endParaRPr>
          </a:p>
        </p:txBody>
      </p:sp>
      <p:sp>
        <p:nvSpPr>
          <p:cNvPr id="77829"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B620EAE6-CC73-4BBD-AE88-697CBD2B96C6}" type="slidenum">
              <a:rPr lang="en-US" sz="1200" smtClean="0">
                <a:solidFill>
                  <a:srgbClr val="FFFF00"/>
                </a:solidFill>
              </a:rPr>
              <a:pPr eaLnBrk="1" hangingPunct="1"/>
              <a:t>33</a:t>
            </a:fld>
            <a:endParaRPr lang="en-US" sz="1200" smtClean="0">
              <a:solidFill>
                <a:srgbClr val="FFFF00"/>
              </a:solidFill>
            </a:endParaRPr>
          </a:p>
        </p:txBody>
      </p:sp>
      <p:pic>
        <p:nvPicPr>
          <p:cNvPr id="77830"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62200" y="4572000"/>
            <a:ext cx="1600200" cy="17367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77831" name="Group 8"/>
          <p:cNvGrpSpPr>
            <a:grpSpLocks/>
          </p:cNvGrpSpPr>
          <p:nvPr/>
        </p:nvGrpSpPr>
        <p:grpSpPr bwMode="auto">
          <a:xfrm>
            <a:off x="4038600" y="4578350"/>
            <a:ext cx="2438400" cy="1730375"/>
            <a:chOff x="2590800" y="4572000"/>
            <a:chExt cx="2438400" cy="1730008"/>
          </a:xfrm>
        </p:grpSpPr>
        <p:pic>
          <p:nvPicPr>
            <p:cNvPr id="77832"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0800" y="4572000"/>
              <a:ext cx="2438400" cy="173000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2590800" y="5300508"/>
              <a:ext cx="944563" cy="246010"/>
            </a:xfrm>
            <a:prstGeom prst="rect">
              <a:avLst/>
            </a:prstGeom>
            <a:noFill/>
          </p:spPr>
          <p:txBody>
            <a:bodyPr wrap="none">
              <a:spAutoFit/>
            </a:bodyPr>
            <a:lstStyle/>
            <a:p>
              <a:pPr>
                <a:defRPr/>
              </a:pPr>
              <a:r>
                <a:rPr lang="en-US" sz="1000" b="1" dirty="0">
                  <a:solidFill>
                    <a:srgbClr val="000000"/>
                  </a:solidFill>
                  <a:latin typeface="+mj-lt"/>
                </a:rPr>
                <a:t>Diamagnetic</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dirty="0"/>
              <a:t>Crystal Field Theory</a:t>
            </a:r>
          </a:p>
        </p:txBody>
      </p:sp>
      <p:sp>
        <p:nvSpPr>
          <p:cNvPr id="78851" name="Text Placeholder 2"/>
          <p:cNvSpPr>
            <a:spLocks noGrp="1"/>
          </p:cNvSpPr>
          <p:nvPr>
            <p:ph type="body" sz="quarter" idx="12"/>
          </p:nvPr>
        </p:nvSpPr>
        <p:spPr/>
        <p:txBody>
          <a:bodyPr/>
          <a:lstStyle/>
          <a:p>
            <a:r>
              <a:rPr lang="en-US" dirty="0" smtClean="0"/>
              <a:t>Valence </a:t>
            </a:r>
            <a:r>
              <a:rPr lang="en-US" dirty="0" smtClean="0"/>
              <a:t>Bond Theory pictures and rationalizes bonding and shape of molecules</a:t>
            </a:r>
          </a:p>
          <a:p>
            <a:r>
              <a:rPr lang="en-US" dirty="0" smtClean="0"/>
              <a:t>VB theory gives little insight into the colors of coordination compounds and can be ambiguous with regard to magnetic </a:t>
            </a:r>
            <a:r>
              <a:rPr lang="en-US" dirty="0" smtClean="0"/>
              <a:t>properties</a:t>
            </a:r>
            <a:endParaRPr lang="en-US" dirty="0" smtClean="0"/>
          </a:p>
          <a:p>
            <a:r>
              <a:rPr lang="en-US" dirty="0" smtClean="0"/>
              <a:t>Crystal Field Theory explains color and magnetism</a:t>
            </a:r>
          </a:p>
          <a:p>
            <a:pPr lvl="1"/>
            <a:r>
              <a:rPr lang="en-US" dirty="0" smtClean="0"/>
              <a:t>Highlights the </a:t>
            </a:r>
            <a:r>
              <a:rPr lang="en-US" dirty="0" smtClean="0">
                <a:solidFill>
                  <a:srgbClr val="FFFF00"/>
                </a:solidFill>
              </a:rPr>
              <a:t>“effects” on the d-orbital energies of the metal ion as the ligands approach </a:t>
            </a:r>
          </a:p>
        </p:txBody>
      </p:sp>
      <p:sp>
        <p:nvSpPr>
          <p:cNvPr id="7885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F02688F9-E993-4260-B066-1FF76F7FB418}" type="datetime1">
              <a:rPr lang="en-US" sz="1200" smtClean="0">
                <a:solidFill>
                  <a:srgbClr val="FFFF00"/>
                </a:solidFill>
              </a:rPr>
              <a:t>5/7/2018</a:t>
            </a:fld>
            <a:endParaRPr lang="en-US" sz="1200" smtClean="0">
              <a:solidFill>
                <a:srgbClr val="FFFF00"/>
              </a:solidFill>
            </a:endParaRPr>
          </a:p>
        </p:txBody>
      </p:sp>
      <p:sp>
        <p:nvSpPr>
          <p:cNvPr id="7885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99F7CB3C-7E4F-4600-A8B8-D1D9CDA5898E}" type="slidenum">
              <a:rPr lang="en-US" sz="1200" smtClean="0">
                <a:solidFill>
                  <a:srgbClr val="FFFF00"/>
                </a:solidFill>
              </a:rPr>
              <a:pPr eaLnBrk="1" hangingPunct="1"/>
              <a:t>34</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dirty="0"/>
              <a:t>Crystal Field Theory</a:t>
            </a:r>
          </a:p>
        </p:txBody>
      </p:sp>
      <p:sp>
        <p:nvSpPr>
          <p:cNvPr id="79875" name="Text Placeholder 2"/>
          <p:cNvSpPr>
            <a:spLocks noGrp="1"/>
          </p:cNvSpPr>
          <p:nvPr>
            <p:ph type="body" sz="quarter" idx="12"/>
          </p:nvPr>
        </p:nvSpPr>
        <p:spPr/>
        <p:txBody>
          <a:bodyPr/>
          <a:lstStyle/>
          <a:p>
            <a:r>
              <a:rPr lang="en-US" dirty="0" smtClean="0"/>
              <a:t>What </a:t>
            </a:r>
            <a:r>
              <a:rPr lang="en-US" dirty="0" smtClean="0"/>
              <a:t>is Color?</a:t>
            </a:r>
          </a:p>
          <a:p>
            <a:pPr lvl="1"/>
            <a:r>
              <a:rPr lang="en-US" dirty="0" smtClean="0"/>
              <a:t>White light is electromagnetic radiation consisting of </a:t>
            </a:r>
            <a:r>
              <a:rPr lang="en-US" dirty="0" smtClean="0">
                <a:solidFill>
                  <a:srgbClr val="FFFF00"/>
                </a:solidFill>
              </a:rPr>
              <a:t>“all”</a:t>
            </a:r>
            <a:r>
              <a:rPr lang="en-US" dirty="0" smtClean="0"/>
              <a:t> wavelengths </a:t>
            </a:r>
            <a:r>
              <a:rPr lang="en-US" dirty="0" smtClean="0">
                <a:solidFill>
                  <a:srgbClr val="FFFF00"/>
                </a:solidFill>
              </a:rPr>
              <a:t>(</a:t>
            </a:r>
            <a:r>
              <a:rPr lang="en-US" dirty="0" smtClean="0">
                <a:solidFill>
                  <a:srgbClr val="FFFF00"/>
                </a:solidFill>
                <a:sym typeface="Symbol" pitchFamily="18" charset="2"/>
              </a:rPr>
              <a:t>)</a:t>
            </a:r>
            <a:r>
              <a:rPr lang="en-US" dirty="0" smtClean="0"/>
              <a:t> in the </a:t>
            </a:r>
            <a:r>
              <a:rPr lang="en-US" dirty="0" smtClean="0">
                <a:solidFill>
                  <a:srgbClr val="FFFF00"/>
                </a:solidFill>
              </a:rPr>
              <a:t>“visible”</a:t>
            </a:r>
            <a:r>
              <a:rPr lang="en-US" dirty="0" smtClean="0"/>
              <a:t> range</a:t>
            </a:r>
          </a:p>
          <a:p>
            <a:pPr lvl="1"/>
            <a:r>
              <a:rPr lang="en-US" dirty="0" smtClean="0"/>
              <a:t>Objects appear “colored” in white light because they absorb certain wavelengths and reflect or transmit others</a:t>
            </a:r>
          </a:p>
          <a:p>
            <a:pPr lvl="2"/>
            <a:r>
              <a:rPr lang="en-US" u="sng" dirty="0" smtClean="0">
                <a:solidFill>
                  <a:srgbClr val="FFFF00"/>
                </a:solidFill>
              </a:rPr>
              <a:t>Opaque</a:t>
            </a:r>
            <a:r>
              <a:rPr lang="en-US" dirty="0" smtClean="0">
                <a:solidFill>
                  <a:srgbClr val="FFFF00"/>
                </a:solidFill>
              </a:rPr>
              <a:t> </a:t>
            </a:r>
            <a:r>
              <a:rPr lang="en-US" dirty="0" smtClean="0"/>
              <a:t>objects </a:t>
            </a:r>
            <a:r>
              <a:rPr lang="en-US" u="sng" dirty="0" smtClean="0">
                <a:solidFill>
                  <a:srgbClr val="FFFF00"/>
                </a:solidFill>
              </a:rPr>
              <a:t>reflect</a:t>
            </a:r>
            <a:r>
              <a:rPr lang="en-US" dirty="0" smtClean="0"/>
              <a:t> light</a:t>
            </a:r>
          </a:p>
          <a:p>
            <a:pPr lvl="2"/>
            <a:r>
              <a:rPr lang="en-US" u="sng" dirty="0" smtClean="0">
                <a:solidFill>
                  <a:srgbClr val="FFFF00"/>
                </a:solidFill>
              </a:rPr>
              <a:t>Clear</a:t>
            </a:r>
            <a:r>
              <a:rPr lang="en-US" dirty="0" smtClean="0"/>
              <a:t> objects </a:t>
            </a:r>
            <a:r>
              <a:rPr lang="en-US" u="sng" dirty="0" smtClean="0">
                <a:solidFill>
                  <a:srgbClr val="FFFF00"/>
                </a:solidFill>
              </a:rPr>
              <a:t>transmit</a:t>
            </a:r>
            <a:r>
              <a:rPr lang="en-US" dirty="0" smtClean="0"/>
              <a:t> light</a:t>
            </a:r>
          </a:p>
          <a:p>
            <a:pPr lvl="2"/>
            <a:r>
              <a:rPr lang="en-US" dirty="0" smtClean="0"/>
              <a:t>If the object </a:t>
            </a:r>
            <a:r>
              <a:rPr lang="en-US" dirty="0" smtClean="0">
                <a:solidFill>
                  <a:srgbClr val="FFFF00"/>
                </a:solidFill>
              </a:rPr>
              <a:t>absorbs </a:t>
            </a:r>
            <a:r>
              <a:rPr lang="en-US" u="sng" dirty="0" smtClean="0">
                <a:solidFill>
                  <a:srgbClr val="FFFF00"/>
                </a:solidFill>
              </a:rPr>
              <a:t>al</a:t>
            </a:r>
            <a:r>
              <a:rPr lang="en-US" dirty="0" smtClean="0">
                <a:solidFill>
                  <a:srgbClr val="FFFF00"/>
                </a:solidFill>
              </a:rPr>
              <a:t>l</a:t>
            </a:r>
            <a:r>
              <a:rPr lang="en-US" dirty="0" smtClean="0"/>
              <a:t> visible wavelengths, it appears </a:t>
            </a:r>
            <a:r>
              <a:rPr lang="en-US" dirty="0" smtClean="0">
                <a:solidFill>
                  <a:srgbClr val="FFFF00"/>
                </a:solidFill>
              </a:rPr>
              <a:t>“black”</a:t>
            </a:r>
            <a:endParaRPr lang="en-US" dirty="0" smtClean="0"/>
          </a:p>
          <a:p>
            <a:pPr lvl="2"/>
            <a:r>
              <a:rPr lang="en-US" dirty="0" smtClean="0"/>
              <a:t>If the object </a:t>
            </a:r>
            <a:r>
              <a:rPr lang="en-US" dirty="0" smtClean="0">
                <a:solidFill>
                  <a:srgbClr val="FFFF00"/>
                </a:solidFill>
              </a:rPr>
              <a:t>reflects all</a:t>
            </a:r>
            <a:r>
              <a:rPr lang="en-US" dirty="0" smtClean="0"/>
              <a:t> visible wavelengths, it appears </a:t>
            </a:r>
            <a:r>
              <a:rPr lang="en-US" dirty="0" smtClean="0">
                <a:solidFill>
                  <a:srgbClr val="FFFF00"/>
                </a:solidFill>
              </a:rPr>
              <a:t>“white”</a:t>
            </a:r>
            <a:endParaRPr lang="en-US" dirty="0" smtClean="0"/>
          </a:p>
        </p:txBody>
      </p:sp>
      <p:sp>
        <p:nvSpPr>
          <p:cNvPr id="79876"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0C685B35-06BB-4203-BD61-94335386349C}" type="datetime1">
              <a:rPr lang="en-US" sz="1200" smtClean="0">
                <a:solidFill>
                  <a:srgbClr val="FFFF00"/>
                </a:solidFill>
              </a:rPr>
              <a:t>5/7/2018</a:t>
            </a:fld>
            <a:endParaRPr lang="en-US" sz="1200" smtClean="0">
              <a:solidFill>
                <a:srgbClr val="FFFF00"/>
              </a:solidFill>
            </a:endParaRPr>
          </a:p>
        </p:txBody>
      </p:sp>
      <p:sp>
        <p:nvSpPr>
          <p:cNvPr id="79877"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31A2158B-FC3F-4ACB-A40B-2AC52928EC67}" type="slidenum">
              <a:rPr lang="en-US" sz="1200" smtClean="0">
                <a:solidFill>
                  <a:srgbClr val="FFFF00"/>
                </a:solidFill>
              </a:rPr>
              <a:pPr eaLnBrk="1" hangingPunct="1"/>
              <a:t>35</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en-US" dirty="0"/>
              <a:t>Crystal Field Theory</a:t>
            </a:r>
          </a:p>
        </p:txBody>
      </p:sp>
      <p:sp>
        <p:nvSpPr>
          <p:cNvPr id="80899" name="Text Placeholder 2"/>
          <p:cNvSpPr>
            <a:spLocks noGrp="1"/>
          </p:cNvSpPr>
          <p:nvPr>
            <p:ph type="body" sz="quarter" idx="12"/>
          </p:nvPr>
        </p:nvSpPr>
        <p:spPr/>
        <p:txBody>
          <a:bodyPr/>
          <a:lstStyle/>
          <a:p>
            <a:r>
              <a:rPr lang="en-US" dirty="0" smtClean="0"/>
              <a:t>What </a:t>
            </a:r>
            <a:r>
              <a:rPr lang="en-US" dirty="0" smtClean="0"/>
              <a:t>is Color?</a:t>
            </a:r>
          </a:p>
          <a:p>
            <a:pPr lvl="1"/>
            <a:r>
              <a:rPr lang="en-US" dirty="0" smtClean="0"/>
              <a:t>Each color has a </a:t>
            </a:r>
            <a:r>
              <a:rPr lang="en-US" dirty="0" smtClean="0">
                <a:solidFill>
                  <a:srgbClr val="FFFF00"/>
                </a:solidFill>
              </a:rPr>
              <a:t>“complimentary”</a:t>
            </a:r>
            <a:r>
              <a:rPr lang="en-US" dirty="0" smtClean="0"/>
              <a:t> color</a:t>
            </a:r>
          </a:p>
          <a:p>
            <a:pPr lvl="1"/>
            <a:r>
              <a:rPr lang="en-US" dirty="0" smtClean="0"/>
              <a:t>An object has a particular color for </a:t>
            </a:r>
            <a:r>
              <a:rPr lang="en-US" u="sng" dirty="0" smtClean="0">
                <a:solidFill>
                  <a:srgbClr val="FFFF00"/>
                </a:solidFill>
              </a:rPr>
              <a:t>two reasons</a:t>
            </a:r>
          </a:p>
          <a:p>
            <a:pPr lvl="2"/>
            <a:r>
              <a:rPr lang="en-US" dirty="0" smtClean="0"/>
              <a:t>It reflects (or transmits) light of that color </a:t>
            </a:r>
            <a:r>
              <a:rPr lang="en-US" u="sng" dirty="0" smtClean="0">
                <a:solidFill>
                  <a:srgbClr val="FFFF00"/>
                </a:solidFill>
              </a:rPr>
              <a:t>or</a:t>
            </a:r>
          </a:p>
          <a:p>
            <a:pPr lvl="2"/>
            <a:r>
              <a:rPr lang="en-US" dirty="0" smtClean="0"/>
              <a:t>It </a:t>
            </a:r>
            <a:r>
              <a:rPr lang="en-US" u="sng" dirty="0" smtClean="0">
                <a:solidFill>
                  <a:srgbClr val="FFFF00"/>
                </a:solidFill>
              </a:rPr>
              <a:t>absorbs</a:t>
            </a:r>
            <a:r>
              <a:rPr lang="en-US" dirty="0" smtClean="0"/>
              <a:t> light of the “complimentary” color</a:t>
            </a:r>
          </a:p>
          <a:p>
            <a:pPr lvl="3">
              <a:buFont typeface="Wingdings" pitchFamily="2" charset="2"/>
              <a:buNone/>
            </a:pPr>
            <a:r>
              <a:rPr lang="en-US" dirty="0" smtClean="0"/>
              <a:t>	Ex. If an object absorbs only </a:t>
            </a:r>
            <a:r>
              <a:rPr lang="en-US" dirty="0" smtClean="0">
                <a:solidFill>
                  <a:srgbClr val="FFFF00"/>
                </a:solidFill>
              </a:rPr>
              <a:t>red</a:t>
            </a:r>
            <a:r>
              <a:rPr lang="en-US" dirty="0" smtClean="0"/>
              <a:t> (compliment of green), it is interpreted as </a:t>
            </a:r>
            <a:r>
              <a:rPr lang="en-US" dirty="0" smtClean="0">
                <a:solidFill>
                  <a:srgbClr val="FFFF00"/>
                </a:solidFill>
              </a:rPr>
              <a:t>“green”</a:t>
            </a:r>
          </a:p>
          <a:p>
            <a:pPr lvl="3">
              <a:buFont typeface="Wingdings" pitchFamily="2" charset="2"/>
              <a:buNone/>
            </a:pPr>
            <a:endParaRPr lang="en-US" dirty="0" smtClean="0"/>
          </a:p>
        </p:txBody>
      </p:sp>
      <p:sp>
        <p:nvSpPr>
          <p:cNvPr id="80900"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5A661C54-C950-498D-9421-FE8001D2EF52}" type="datetime1">
              <a:rPr lang="en-US" sz="1200" smtClean="0">
                <a:solidFill>
                  <a:srgbClr val="FFFF00"/>
                </a:solidFill>
              </a:rPr>
              <a:t>5/7/2018</a:t>
            </a:fld>
            <a:endParaRPr lang="en-US" sz="1200" smtClean="0">
              <a:solidFill>
                <a:srgbClr val="FFFF00"/>
              </a:solidFill>
            </a:endParaRPr>
          </a:p>
        </p:txBody>
      </p:sp>
      <p:sp>
        <p:nvSpPr>
          <p:cNvPr id="80901"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E1A567B6-A4B6-43C0-8E19-3726DAEF1D13}" type="slidenum">
              <a:rPr lang="en-US" sz="1200" smtClean="0">
                <a:solidFill>
                  <a:srgbClr val="FFFF00"/>
                </a:solidFill>
              </a:rPr>
              <a:pPr eaLnBrk="1" hangingPunct="1"/>
              <a:t>36</a:t>
            </a:fld>
            <a:endParaRPr lang="en-US" sz="1200" smtClean="0">
              <a:solidFill>
                <a:srgbClr val="FFFF00"/>
              </a:solidFill>
            </a:endParaRPr>
          </a:p>
        </p:txBody>
      </p:sp>
      <p:sp>
        <p:nvSpPr>
          <p:cNvPr id="7" name="TextBox 6"/>
          <p:cNvSpPr txBox="1"/>
          <p:nvPr/>
        </p:nvSpPr>
        <p:spPr>
          <a:xfrm>
            <a:off x="3886200" y="5040313"/>
            <a:ext cx="4876800" cy="1208087"/>
          </a:xfrm>
          <a:prstGeom prst="rect">
            <a:avLst/>
          </a:prstGeom>
          <a:noFill/>
        </p:spPr>
        <p:txBody>
          <a:bodyPr>
            <a:spAutoFit/>
          </a:bodyPr>
          <a:lstStyle/>
          <a:p>
            <a:pPr>
              <a:lnSpc>
                <a:spcPts val="2500"/>
              </a:lnSpc>
              <a:spcBef>
                <a:spcPts val="600"/>
              </a:spcBef>
              <a:spcAft>
                <a:spcPts val="600"/>
              </a:spcAft>
              <a:defRPr/>
            </a:pPr>
            <a:r>
              <a:rPr lang="en-US" sz="1800" dirty="0">
                <a:solidFill>
                  <a:srgbClr val="FFFF00"/>
                </a:solidFill>
                <a:latin typeface="+mj-lt"/>
              </a:rPr>
              <a:t>Colors with approximate wavelength ranges</a:t>
            </a:r>
          </a:p>
          <a:p>
            <a:pPr>
              <a:lnSpc>
                <a:spcPts val="2500"/>
              </a:lnSpc>
              <a:spcBef>
                <a:spcPts val="600"/>
              </a:spcBef>
              <a:spcAft>
                <a:spcPts val="600"/>
              </a:spcAft>
              <a:defRPr/>
            </a:pPr>
            <a:r>
              <a:rPr lang="en-US" sz="1800" dirty="0">
                <a:solidFill>
                  <a:srgbClr val="FFFF00"/>
                </a:solidFill>
                <a:latin typeface="+mj-lt"/>
              </a:rPr>
              <a:t>Complimentary colors, such as red and green,</a:t>
            </a:r>
            <a:br>
              <a:rPr lang="en-US" sz="1800" dirty="0">
                <a:solidFill>
                  <a:srgbClr val="FFFF00"/>
                </a:solidFill>
                <a:latin typeface="+mj-lt"/>
              </a:rPr>
            </a:br>
            <a:r>
              <a:rPr lang="en-US" sz="1800" dirty="0">
                <a:solidFill>
                  <a:srgbClr val="FFFF00"/>
                </a:solidFill>
                <a:latin typeface="+mj-lt"/>
              </a:rPr>
              <a:t>lie opposite each other</a:t>
            </a:r>
          </a:p>
        </p:txBody>
      </p:sp>
      <p:grpSp>
        <p:nvGrpSpPr>
          <p:cNvPr id="80903" name="Group 11"/>
          <p:cNvGrpSpPr>
            <a:grpSpLocks/>
          </p:cNvGrpSpPr>
          <p:nvPr/>
        </p:nvGrpSpPr>
        <p:grpSpPr bwMode="auto">
          <a:xfrm>
            <a:off x="1257300" y="4648200"/>
            <a:ext cx="2400300" cy="2057400"/>
            <a:chOff x="952025" y="4648200"/>
            <a:chExt cx="2400775" cy="2057400"/>
          </a:xfrm>
        </p:grpSpPr>
        <p:pic>
          <p:nvPicPr>
            <p:cNvPr id="809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025" y="4648200"/>
              <a:ext cx="24007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0905" name="Straight Connector 8"/>
            <p:cNvCxnSpPr>
              <a:cxnSpLocks noChangeShapeType="1"/>
            </p:cNvCxnSpPr>
            <p:nvPr/>
          </p:nvCxnSpPr>
          <p:spPr bwMode="auto">
            <a:xfrm rot="16200000" flipV="1">
              <a:off x="1575653" y="5214791"/>
              <a:ext cx="1344497" cy="896331"/>
            </a:xfrm>
            <a:prstGeom prst="line">
              <a:avLst/>
            </a:prstGeom>
            <a:noFill/>
            <a:ln w="19050" algn="ctr">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dirty="0"/>
              <a:t>Crystal Field Theory</a:t>
            </a:r>
          </a:p>
        </p:txBody>
      </p:sp>
      <p:sp>
        <p:nvSpPr>
          <p:cNvPr id="81923" name="Text Placeholder 2"/>
          <p:cNvSpPr>
            <a:spLocks noGrp="1"/>
          </p:cNvSpPr>
          <p:nvPr>
            <p:ph type="body" sz="quarter" idx="12"/>
          </p:nvPr>
        </p:nvSpPr>
        <p:spPr/>
        <p:txBody>
          <a:bodyPr/>
          <a:lstStyle/>
          <a:p>
            <a:r>
              <a:rPr lang="en-US" sz="2800" dirty="0" smtClean="0"/>
              <a:t>In </a:t>
            </a:r>
            <a:r>
              <a:rPr lang="en-US" sz="2800" dirty="0" smtClean="0"/>
              <a:t>CF Theory, the properties of complexes result from the splitting of d-orbital energies</a:t>
            </a:r>
          </a:p>
          <a:p>
            <a:r>
              <a:rPr lang="en-US" sz="2800" dirty="0" smtClean="0"/>
              <a:t>Split d-orbital energies arise from “electrostatic” interactions between the </a:t>
            </a:r>
            <a:r>
              <a:rPr lang="en-US" sz="2800" u="sng" dirty="0" smtClean="0">
                <a:solidFill>
                  <a:srgbClr val="FFFF00"/>
                </a:solidFill>
              </a:rPr>
              <a:t>positively</a:t>
            </a:r>
            <a:r>
              <a:rPr lang="en-US" sz="2800" dirty="0" smtClean="0"/>
              <a:t> charged </a:t>
            </a:r>
            <a:r>
              <a:rPr lang="en-US" sz="2800" dirty="0" smtClean="0">
                <a:solidFill>
                  <a:srgbClr val="FFFF00"/>
                </a:solidFill>
              </a:rPr>
              <a:t>metal ion cation</a:t>
            </a:r>
            <a:r>
              <a:rPr lang="en-US" sz="2800" dirty="0" smtClean="0"/>
              <a:t> and the </a:t>
            </a:r>
            <a:r>
              <a:rPr lang="en-US" sz="2800" u="sng" dirty="0" smtClean="0">
                <a:solidFill>
                  <a:srgbClr val="FFFF00"/>
                </a:solidFill>
              </a:rPr>
              <a:t>negative</a:t>
            </a:r>
            <a:r>
              <a:rPr lang="en-US" sz="2800" dirty="0" smtClean="0"/>
              <a:t> charge of the ligands</a:t>
            </a:r>
          </a:p>
          <a:p>
            <a:r>
              <a:rPr lang="en-US" sz="2800" dirty="0" smtClean="0">
                <a:solidFill>
                  <a:srgbClr val="FFFF00"/>
                </a:solidFill>
              </a:rPr>
              <a:t>The </a:t>
            </a:r>
            <a:r>
              <a:rPr lang="en-US" sz="2800" u="sng" dirty="0" smtClean="0">
                <a:solidFill>
                  <a:srgbClr val="FFFF00"/>
                </a:solidFill>
              </a:rPr>
              <a:t>negative</a:t>
            </a:r>
            <a:r>
              <a:rPr lang="en-US" sz="2800" dirty="0" smtClean="0">
                <a:solidFill>
                  <a:srgbClr val="FFFF00"/>
                </a:solidFill>
              </a:rPr>
              <a:t> charge of the ligand is either </a:t>
            </a:r>
            <a:r>
              <a:rPr lang="en-US" sz="2800" u="sng" dirty="0" smtClean="0">
                <a:solidFill>
                  <a:srgbClr val="FFFF00"/>
                </a:solidFill>
              </a:rPr>
              <a:t>partial</a:t>
            </a:r>
            <a:r>
              <a:rPr lang="en-US" sz="2800" dirty="0" smtClean="0">
                <a:solidFill>
                  <a:srgbClr val="FFFF00"/>
                </a:solidFill>
              </a:rPr>
              <a:t> as in a </a:t>
            </a:r>
            <a:r>
              <a:rPr lang="en-US" sz="2800" u="sng" dirty="0" smtClean="0">
                <a:solidFill>
                  <a:srgbClr val="FFFF00"/>
                </a:solidFill>
              </a:rPr>
              <a:t>polar neutral</a:t>
            </a:r>
            <a:r>
              <a:rPr lang="en-US" sz="2800" dirty="0" smtClean="0">
                <a:solidFill>
                  <a:srgbClr val="FFFF00"/>
                </a:solidFill>
              </a:rPr>
              <a:t> ligand like NH</a:t>
            </a:r>
            <a:r>
              <a:rPr lang="en-US" sz="2800" baseline="-25000" dirty="0" smtClean="0">
                <a:solidFill>
                  <a:srgbClr val="FFFF00"/>
                </a:solidFill>
              </a:rPr>
              <a:t>3</a:t>
            </a:r>
            <a:r>
              <a:rPr lang="en-US" sz="2800" dirty="0" smtClean="0">
                <a:solidFill>
                  <a:srgbClr val="FFFF00"/>
                </a:solidFill>
              </a:rPr>
              <a:t>, or </a:t>
            </a:r>
            <a:r>
              <a:rPr lang="en-US" sz="2800" u="sng" dirty="0" smtClean="0">
                <a:solidFill>
                  <a:srgbClr val="FFFF00"/>
                </a:solidFill>
              </a:rPr>
              <a:t>full</a:t>
            </a:r>
            <a:r>
              <a:rPr lang="en-US" sz="2800" dirty="0" smtClean="0">
                <a:solidFill>
                  <a:srgbClr val="FFFF00"/>
                </a:solidFill>
              </a:rPr>
              <a:t>, as in an </a:t>
            </a:r>
            <a:r>
              <a:rPr lang="en-US" sz="2800" u="sng" dirty="0" smtClean="0">
                <a:solidFill>
                  <a:srgbClr val="FFFF00"/>
                </a:solidFill>
              </a:rPr>
              <a:t>anionic</a:t>
            </a:r>
            <a:r>
              <a:rPr lang="en-US" sz="2800" dirty="0" smtClean="0">
                <a:solidFill>
                  <a:srgbClr val="FFFF00"/>
                </a:solidFill>
              </a:rPr>
              <a:t> ligand like Cl</a:t>
            </a:r>
            <a:r>
              <a:rPr lang="en-US" sz="2800" baseline="30000" dirty="0" smtClean="0">
                <a:solidFill>
                  <a:srgbClr val="FFFF00"/>
                </a:solidFill>
              </a:rPr>
              <a:t>-</a:t>
            </a:r>
            <a:r>
              <a:rPr lang="en-US" sz="2800" dirty="0" smtClean="0"/>
              <a:t> </a:t>
            </a:r>
          </a:p>
          <a:p>
            <a:pPr lvl="2"/>
            <a:endParaRPr lang="en-US" sz="2800" dirty="0" smtClean="0"/>
          </a:p>
        </p:txBody>
      </p:sp>
      <p:sp>
        <p:nvSpPr>
          <p:cNvPr id="81924"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36F60AA1-EC1C-4832-A038-DB3EF687F0AE}" type="datetime1">
              <a:rPr lang="en-US" sz="1200" smtClean="0">
                <a:solidFill>
                  <a:srgbClr val="FFFF00"/>
                </a:solidFill>
              </a:rPr>
              <a:t>5/7/2018</a:t>
            </a:fld>
            <a:endParaRPr lang="en-US" sz="1200" smtClean="0">
              <a:solidFill>
                <a:srgbClr val="FFFF00"/>
              </a:solidFill>
            </a:endParaRPr>
          </a:p>
        </p:txBody>
      </p:sp>
      <p:sp>
        <p:nvSpPr>
          <p:cNvPr id="81925"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00CD90F5-DCC5-4692-B213-48371D68ADD5}" type="slidenum">
              <a:rPr lang="en-US" sz="1200" smtClean="0">
                <a:solidFill>
                  <a:srgbClr val="FFFF00"/>
                </a:solidFill>
              </a:rPr>
              <a:pPr eaLnBrk="1" hangingPunct="1"/>
              <a:t>37</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dirty="0"/>
              <a:t>Crystal Field Theory</a:t>
            </a:r>
          </a:p>
        </p:txBody>
      </p:sp>
      <p:sp>
        <p:nvSpPr>
          <p:cNvPr id="82947"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579DEF66-E21E-4C2C-A55F-F1CE46D5255F}" type="datetime1">
              <a:rPr lang="en-US" sz="1200" smtClean="0">
                <a:solidFill>
                  <a:srgbClr val="FFFF00"/>
                </a:solidFill>
              </a:rPr>
              <a:t>5/7/2018</a:t>
            </a:fld>
            <a:endParaRPr lang="en-US" sz="1200" smtClean="0">
              <a:solidFill>
                <a:srgbClr val="FFFF00"/>
              </a:solidFill>
            </a:endParaRPr>
          </a:p>
        </p:txBody>
      </p:sp>
      <p:sp>
        <p:nvSpPr>
          <p:cNvPr id="82948"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90DAE177-D55B-45B7-BB53-43493AD90069}" type="slidenum">
              <a:rPr lang="en-US" sz="1200" smtClean="0">
                <a:solidFill>
                  <a:srgbClr val="FFFF00"/>
                </a:solidFill>
              </a:rPr>
              <a:pPr eaLnBrk="1" hangingPunct="1"/>
              <a:t>38</a:t>
            </a:fld>
            <a:endParaRPr lang="en-US" sz="1200" smtClean="0">
              <a:solidFill>
                <a:srgbClr val="FFFF00"/>
              </a:solidFill>
            </a:endParaRPr>
          </a:p>
        </p:txBody>
      </p:sp>
      <p:pic>
        <p:nvPicPr>
          <p:cNvPr id="82949" name="Picture 3"/>
          <p:cNvPicPr>
            <a:picLocks noChangeAspect="1" noChangeArrowheads="1"/>
          </p:cNvPicPr>
          <p:nvPr/>
        </p:nvPicPr>
        <p:blipFill>
          <a:blip r:embed="rId2">
            <a:extLst>
              <a:ext uri="{28A0092B-C50C-407E-A947-70E740481C1C}">
                <a14:useLocalDpi xmlns:a14="http://schemas.microsoft.com/office/drawing/2010/main" val="0"/>
              </a:ext>
            </a:extLst>
          </a:blip>
          <a:srcRect t="3133"/>
          <a:stretch>
            <a:fillRect/>
          </a:stretch>
        </p:blipFill>
        <p:spPr bwMode="auto">
          <a:xfrm>
            <a:off x="2514600" y="3810000"/>
            <a:ext cx="42672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33400" y="933450"/>
            <a:ext cx="8229600" cy="2387833"/>
          </a:xfrm>
          <a:prstGeom prst="rect">
            <a:avLst/>
          </a:prstGeom>
          <a:noFill/>
        </p:spPr>
        <p:txBody>
          <a:bodyPr>
            <a:spAutoFit/>
          </a:bodyPr>
          <a:lstStyle/>
          <a:p>
            <a:pPr marL="122238" lvl="1" indent="-227013">
              <a:lnSpc>
                <a:spcPts val="2300"/>
              </a:lnSpc>
              <a:spcBef>
                <a:spcPts val="300"/>
              </a:spcBef>
              <a:spcAft>
                <a:spcPts val="600"/>
              </a:spcAft>
              <a:buClr>
                <a:srgbClr val="92D050"/>
              </a:buClr>
              <a:buSzPct val="80000"/>
              <a:buFont typeface="Wingdings" pitchFamily="2" charset="2"/>
              <a:buChar char="Ø"/>
              <a:defRPr/>
            </a:pPr>
            <a:r>
              <a:rPr lang="en-US" sz="2000" dirty="0" smtClean="0">
                <a:solidFill>
                  <a:srgbClr val="FFE7B8"/>
                </a:solidFill>
                <a:latin typeface="+mj-lt"/>
              </a:rPr>
              <a:t>The </a:t>
            </a:r>
            <a:r>
              <a:rPr lang="en-US" sz="2000" dirty="0">
                <a:solidFill>
                  <a:srgbClr val="FFE7B8"/>
                </a:solidFill>
                <a:latin typeface="+mj-lt"/>
              </a:rPr>
              <a:t>ligands approach the metal ion along the mutually perpendicular </a:t>
            </a:r>
            <a:r>
              <a:rPr lang="en-US" sz="2000" i="1" dirty="0">
                <a:solidFill>
                  <a:srgbClr val="FFE7B8"/>
                </a:solidFill>
                <a:latin typeface="+mj-lt"/>
                <a:cs typeface="Times New Roman" pitchFamily="18" charset="0"/>
              </a:rPr>
              <a:t>x</a:t>
            </a:r>
            <a:r>
              <a:rPr lang="en-US" sz="2000" dirty="0">
                <a:solidFill>
                  <a:srgbClr val="FFE7B8"/>
                </a:solidFill>
                <a:latin typeface="+mj-lt"/>
              </a:rPr>
              <a:t>, </a:t>
            </a:r>
            <a:r>
              <a:rPr lang="en-US" sz="2000" dirty="0">
                <a:solidFill>
                  <a:srgbClr val="FFE7B8"/>
                </a:solidFill>
                <a:latin typeface="+mj-lt"/>
                <a:cs typeface="Times New Roman" pitchFamily="18" charset="0"/>
              </a:rPr>
              <a:t>y</a:t>
            </a:r>
            <a:r>
              <a:rPr lang="en-US" sz="2000" dirty="0">
                <a:solidFill>
                  <a:srgbClr val="FFE7B8"/>
                </a:solidFill>
                <a:latin typeface="+mj-lt"/>
              </a:rPr>
              <a:t>, and </a:t>
            </a:r>
            <a:r>
              <a:rPr lang="en-US" sz="2000" dirty="0">
                <a:solidFill>
                  <a:srgbClr val="FFE7B8"/>
                </a:solidFill>
                <a:latin typeface="+mj-lt"/>
                <a:cs typeface="Times New Roman" pitchFamily="18" charset="0"/>
              </a:rPr>
              <a:t>z</a:t>
            </a:r>
            <a:r>
              <a:rPr lang="en-US" sz="2000" dirty="0">
                <a:solidFill>
                  <a:srgbClr val="FFE7B8"/>
                </a:solidFill>
                <a:latin typeface="+mj-lt"/>
              </a:rPr>
              <a:t> axes (octahedral orientation), minimizing the overall energy of the system</a:t>
            </a:r>
          </a:p>
          <a:p>
            <a:pPr marL="122238" indent="-227013">
              <a:lnSpc>
                <a:spcPts val="2300"/>
              </a:lnSpc>
              <a:spcBef>
                <a:spcPts val="300"/>
              </a:spcBef>
              <a:spcAft>
                <a:spcPts val="600"/>
              </a:spcAft>
              <a:buClr>
                <a:srgbClr val="92D050"/>
              </a:buClr>
              <a:buSzPct val="80000"/>
              <a:buFont typeface="Wingdings" pitchFamily="2" charset="2"/>
              <a:buChar char="Ø"/>
              <a:defRPr/>
            </a:pPr>
            <a:r>
              <a:rPr lang="en-US" sz="2000" dirty="0">
                <a:solidFill>
                  <a:srgbClr val="FFE7B8"/>
                </a:solidFill>
                <a:latin typeface="+mj-lt"/>
              </a:rPr>
              <a:t>B &amp; C Lobes of the d</a:t>
            </a:r>
            <a:r>
              <a:rPr lang="en-US" sz="2000" baseline="-25000" dirty="0">
                <a:solidFill>
                  <a:srgbClr val="FFE7B8"/>
                </a:solidFill>
                <a:latin typeface="+mj-lt"/>
              </a:rPr>
              <a:t>x2-y2</a:t>
            </a:r>
            <a:r>
              <a:rPr lang="en-US" sz="2000" dirty="0">
                <a:solidFill>
                  <a:srgbClr val="FFE7B8"/>
                </a:solidFill>
                <a:latin typeface="+mj-lt"/>
              </a:rPr>
              <a:t> and d</a:t>
            </a:r>
            <a:r>
              <a:rPr lang="en-US" sz="2000" baseline="-25000" dirty="0">
                <a:solidFill>
                  <a:srgbClr val="FFE7B8"/>
                </a:solidFill>
                <a:latin typeface="+mj-lt"/>
              </a:rPr>
              <a:t>z2</a:t>
            </a:r>
            <a:r>
              <a:rPr lang="en-US" sz="2000" dirty="0">
                <a:solidFill>
                  <a:srgbClr val="FFE7B8"/>
                </a:solidFill>
                <a:latin typeface="+mj-lt"/>
              </a:rPr>
              <a:t> orbitals lie </a:t>
            </a:r>
            <a:r>
              <a:rPr lang="en-US" sz="2000" u="sng" dirty="0">
                <a:solidFill>
                  <a:srgbClr val="FFFF00"/>
                </a:solidFill>
                <a:latin typeface="+mj-lt"/>
              </a:rPr>
              <a:t>directly in line</a:t>
            </a:r>
            <a:r>
              <a:rPr lang="en-US" sz="2000" dirty="0">
                <a:solidFill>
                  <a:srgbClr val="FFE7B8"/>
                </a:solidFill>
                <a:latin typeface="+mj-lt"/>
              </a:rPr>
              <a:t> with the approaching ligands and have </a:t>
            </a:r>
            <a:r>
              <a:rPr lang="en-US" sz="2000" u="sng" dirty="0">
                <a:solidFill>
                  <a:srgbClr val="FFFF00"/>
                </a:solidFill>
                <a:latin typeface="+mj-lt"/>
              </a:rPr>
              <a:t>stronger repulsions </a:t>
            </a:r>
          </a:p>
          <a:p>
            <a:pPr marL="122238" indent="-227013">
              <a:lnSpc>
                <a:spcPts val="2300"/>
              </a:lnSpc>
              <a:spcBef>
                <a:spcPts val="300"/>
              </a:spcBef>
              <a:spcAft>
                <a:spcPts val="600"/>
              </a:spcAft>
              <a:buClr>
                <a:srgbClr val="92D050"/>
              </a:buClr>
              <a:buSzPct val="80000"/>
              <a:buFont typeface="Wingdings" pitchFamily="2" charset="2"/>
              <a:buChar char="Ø"/>
              <a:defRPr/>
            </a:pPr>
            <a:r>
              <a:rPr lang="en-US" sz="2000" dirty="0">
                <a:solidFill>
                  <a:srgbClr val="FFE7B8"/>
                </a:solidFill>
                <a:latin typeface="+mj-lt"/>
              </a:rPr>
              <a:t>D, E, F lobes of the </a:t>
            </a:r>
            <a:r>
              <a:rPr lang="en-US" sz="2000" dirty="0" err="1">
                <a:solidFill>
                  <a:srgbClr val="FFE7B8"/>
                </a:solidFill>
                <a:latin typeface="+mj-lt"/>
              </a:rPr>
              <a:t>d</a:t>
            </a:r>
            <a:r>
              <a:rPr lang="en-US" sz="2000" baseline="-25000" dirty="0" err="1">
                <a:solidFill>
                  <a:srgbClr val="FFE7B8"/>
                </a:solidFill>
                <a:latin typeface="+mj-lt"/>
              </a:rPr>
              <a:t>xy</a:t>
            </a:r>
            <a:r>
              <a:rPr lang="en-US" sz="2000" dirty="0">
                <a:solidFill>
                  <a:srgbClr val="FFE7B8"/>
                </a:solidFill>
                <a:latin typeface="+mj-lt"/>
              </a:rPr>
              <a:t>, </a:t>
            </a:r>
            <a:r>
              <a:rPr lang="en-US" sz="2000" dirty="0" err="1">
                <a:solidFill>
                  <a:srgbClr val="FFE7B8"/>
                </a:solidFill>
                <a:latin typeface="+mj-lt"/>
              </a:rPr>
              <a:t>d</a:t>
            </a:r>
            <a:r>
              <a:rPr lang="en-US" sz="2000" baseline="-25000" dirty="0" err="1">
                <a:solidFill>
                  <a:srgbClr val="FFE7B8"/>
                </a:solidFill>
                <a:latin typeface="+mj-lt"/>
              </a:rPr>
              <a:t>xz</a:t>
            </a:r>
            <a:r>
              <a:rPr lang="en-US" sz="2000" dirty="0">
                <a:solidFill>
                  <a:srgbClr val="FFE7B8"/>
                </a:solidFill>
                <a:latin typeface="+mj-lt"/>
              </a:rPr>
              <a:t>, and </a:t>
            </a:r>
            <a:r>
              <a:rPr lang="en-US" sz="2000" dirty="0" err="1">
                <a:solidFill>
                  <a:srgbClr val="FFE7B8"/>
                </a:solidFill>
                <a:latin typeface="+mj-lt"/>
              </a:rPr>
              <a:t>d</a:t>
            </a:r>
            <a:r>
              <a:rPr lang="en-US" sz="2000" baseline="-25000" dirty="0" err="1">
                <a:solidFill>
                  <a:srgbClr val="FFE7B8"/>
                </a:solidFill>
                <a:latin typeface="+mj-lt"/>
              </a:rPr>
              <a:t>yz</a:t>
            </a:r>
            <a:r>
              <a:rPr lang="en-US" sz="2000" dirty="0">
                <a:solidFill>
                  <a:srgbClr val="FFE7B8"/>
                </a:solidFill>
                <a:latin typeface="+mj-lt"/>
              </a:rPr>
              <a:t> orbitals lie </a:t>
            </a:r>
            <a:r>
              <a:rPr lang="en-US" sz="2000" dirty="0">
                <a:solidFill>
                  <a:srgbClr val="FFFF00"/>
                </a:solidFill>
                <a:latin typeface="+mj-lt"/>
              </a:rPr>
              <a:t>“</a:t>
            </a:r>
            <a:r>
              <a:rPr lang="en-US" sz="2000" u="sng" dirty="0">
                <a:solidFill>
                  <a:srgbClr val="FFFF00"/>
                </a:solidFill>
                <a:latin typeface="+mj-lt"/>
              </a:rPr>
              <a:t>between</a:t>
            </a:r>
            <a:r>
              <a:rPr lang="en-US" sz="2000" dirty="0">
                <a:solidFill>
                  <a:srgbClr val="FFFF00"/>
                </a:solidFill>
                <a:latin typeface="+mj-lt"/>
              </a:rPr>
              <a:t>”</a:t>
            </a:r>
            <a:r>
              <a:rPr lang="en-US" sz="2000" dirty="0">
                <a:solidFill>
                  <a:srgbClr val="FFE7B8"/>
                </a:solidFill>
                <a:latin typeface="+mj-lt"/>
              </a:rPr>
              <a:t> the approaching ligands, so the repulsion are </a:t>
            </a:r>
            <a:r>
              <a:rPr lang="en-US" sz="2000" u="sng" dirty="0">
                <a:solidFill>
                  <a:srgbClr val="FFFF00"/>
                </a:solidFill>
                <a:latin typeface="+mj-lt"/>
              </a:rPr>
              <a:t>weaker</a:t>
            </a:r>
          </a:p>
        </p:txBody>
      </p:sp>
      <p:sp>
        <p:nvSpPr>
          <p:cNvPr id="8" name="Text Placeholder 2"/>
          <p:cNvSpPr txBox="1">
            <a:spLocks/>
          </p:cNvSpPr>
          <p:nvPr/>
        </p:nvSpPr>
        <p:spPr bwMode="auto">
          <a:xfrm>
            <a:off x="457200" y="4648200"/>
            <a:ext cx="8229600" cy="457200"/>
          </a:xfrm>
          <a:prstGeom prst="rect">
            <a:avLst/>
          </a:prstGeom>
          <a:noFill/>
          <a:ln w="9525">
            <a:noFill/>
            <a:miter lim="800000"/>
            <a:headEnd/>
            <a:tailEnd/>
          </a:ln>
          <a:effectLst/>
        </p:spPr>
        <p:txBody>
          <a:bodyPr/>
          <a:lstStyle/>
          <a:p>
            <a:pPr marL="803275" lvl="1" indent="-346075" eaLnBrk="0" hangingPunct="0">
              <a:lnSpc>
                <a:spcPts val="2500"/>
              </a:lnSpc>
              <a:spcBef>
                <a:spcPts val="600"/>
              </a:spcBef>
              <a:spcAft>
                <a:spcPts val="600"/>
              </a:spcAft>
              <a:buClr>
                <a:srgbClr val="92D050"/>
              </a:buClr>
              <a:buSzPct val="80000"/>
              <a:defRPr/>
            </a:pPr>
            <a:endParaRPr lang="en-US" kern="0" dirty="0">
              <a:solidFill>
                <a:srgbClr val="FFE7B8"/>
              </a:solidFill>
              <a:latin typeface="+mn-l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dirty="0"/>
              <a:t>Crystal Field Theory</a:t>
            </a:r>
          </a:p>
        </p:txBody>
      </p:sp>
      <p:sp>
        <p:nvSpPr>
          <p:cNvPr id="83971" name="Text Placeholder 2"/>
          <p:cNvSpPr>
            <a:spLocks noGrp="1"/>
          </p:cNvSpPr>
          <p:nvPr>
            <p:ph type="body" sz="quarter" idx="12"/>
          </p:nvPr>
        </p:nvSpPr>
        <p:spPr/>
        <p:txBody>
          <a:bodyPr/>
          <a:lstStyle/>
          <a:p>
            <a:pPr>
              <a:lnSpc>
                <a:spcPts val="2300"/>
              </a:lnSpc>
              <a:spcAft>
                <a:spcPts val="300"/>
              </a:spcAft>
            </a:pPr>
            <a:r>
              <a:rPr lang="en-US" sz="2000" dirty="0" smtClean="0"/>
              <a:t>An </a:t>
            </a:r>
            <a:r>
              <a:rPr lang="en-US" sz="2000" dirty="0" smtClean="0"/>
              <a:t>energy diagram of the orbitals shows all five d orbitals are </a:t>
            </a:r>
            <a:r>
              <a:rPr lang="en-US" sz="2000" dirty="0" smtClean="0">
                <a:solidFill>
                  <a:srgbClr val="FFFF00"/>
                </a:solidFill>
              </a:rPr>
              <a:t>higher</a:t>
            </a:r>
            <a:r>
              <a:rPr lang="en-US" sz="2000" dirty="0" smtClean="0"/>
              <a:t> in energy in the </a:t>
            </a:r>
            <a:r>
              <a:rPr lang="en-US" sz="2000" dirty="0" smtClean="0">
                <a:solidFill>
                  <a:srgbClr val="FFFF00"/>
                </a:solidFill>
              </a:rPr>
              <a:t>forming complex</a:t>
            </a:r>
            <a:r>
              <a:rPr lang="en-US" sz="2000" dirty="0" smtClean="0"/>
              <a:t> than in the free metal ion, because of the repulsions from the approaching ligands</a:t>
            </a:r>
          </a:p>
          <a:p>
            <a:pPr lvl="1">
              <a:lnSpc>
                <a:spcPts val="2300"/>
              </a:lnSpc>
              <a:spcAft>
                <a:spcPts val="300"/>
              </a:spcAft>
            </a:pPr>
            <a:endParaRPr lang="en-US" sz="2000" dirty="0" smtClean="0"/>
          </a:p>
          <a:p>
            <a:pPr lvl="1">
              <a:lnSpc>
                <a:spcPts val="2300"/>
              </a:lnSpc>
              <a:spcAft>
                <a:spcPts val="300"/>
              </a:spcAft>
              <a:buFont typeface="Wingdings" pitchFamily="2" charset="2"/>
              <a:buNone/>
            </a:pPr>
            <a:endParaRPr lang="en-US" sz="2000" dirty="0" smtClean="0"/>
          </a:p>
          <a:p>
            <a:pPr lvl="1">
              <a:lnSpc>
                <a:spcPts val="2300"/>
              </a:lnSpc>
              <a:spcAft>
                <a:spcPts val="300"/>
              </a:spcAft>
              <a:buFont typeface="Wingdings" pitchFamily="2" charset="2"/>
              <a:buNone/>
            </a:pPr>
            <a:endParaRPr lang="en-US" sz="2000" dirty="0" smtClean="0"/>
          </a:p>
          <a:p>
            <a:pPr lvl="1">
              <a:lnSpc>
                <a:spcPts val="2300"/>
              </a:lnSpc>
              <a:spcAft>
                <a:spcPts val="300"/>
              </a:spcAft>
            </a:pPr>
            <a:endParaRPr lang="en-US" sz="2000" dirty="0" smtClean="0"/>
          </a:p>
          <a:p>
            <a:pPr lvl="1">
              <a:lnSpc>
                <a:spcPts val="2300"/>
              </a:lnSpc>
              <a:spcAft>
                <a:spcPts val="300"/>
              </a:spcAft>
            </a:pPr>
            <a:endParaRPr lang="en-US" sz="2000" dirty="0" smtClean="0"/>
          </a:p>
          <a:p>
            <a:pPr lvl="1">
              <a:lnSpc>
                <a:spcPts val="2300"/>
              </a:lnSpc>
              <a:spcAft>
                <a:spcPts val="300"/>
              </a:spcAft>
            </a:pPr>
            <a:endParaRPr lang="en-US" sz="2000" dirty="0" smtClean="0"/>
          </a:p>
          <a:p>
            <a:pPr>
              <a:lnSpc>
                <a:spcPts val="2300"/>
              </a:lnSpc>
              <a:spcAft>
                <a:spcPts val="300"/>
              </a:spcAft>
            </a:pPr>
            <a:r>
              <a:rPr lang="en-US" sz="2000" dirty="0" smtClean="0"/>
              <a:t>Crystal Field Splitting Energy - The d orbital energies are</a:t>
            </a:r>
            <a:br>
              <a:rPr lang="en-US" sz="2000" dirty="0" smtClean="0"/>
            </a:br>
            <a:r>
              <a:rPr lang="en-US" sz="2000" dirty="0" smtClean="0"/>
              <a:t>“split” with the two d</a:t>
            </a:r>
            <a:r>
              <a:rPr lang="en-US" sz="2000" baseline="-25000" dirty="0" smtClean="0"/>
              <a:t>x2-y2</a:t>
            </a:r>
            <a:r>
              <a:rPr lang="en-US" sz="2000" dirty="0" smtClean="0"/>
              <a:t> and d</a:t>
            </a:r>
            <a:r>
              <a:rPr lang="en-US" sz="2000" baseline="-25000" dirty="0" smtClean="0"/>
              <a:t>z2</a:t>
            </a:r>
            <a:r>
              <a:rPr lang="en-US" sz="2000" dirty="0" smtClean="0"/>
              <a:t> orbitals (</a:t>
            </a:r>
            <a:r>
              <a:rPr lang="en-US" sz="2000" dirty="0" err="1" smtClean="0"/>
              <a:t>eg</a:t>
            </a:r>
            <a:r>
              <a:rPr lang="en-US" sz="2000" dirty="0" smtClean="0"/>
              <a:t> orbital set) </a:t>
            </a:r>
            <a:r>
              <a:rPr lang="en-US" sz="2000" dirty="0" smtClean="0">
                <a:solidFill>
                  <a:srgbClr val="FFFF00"/>
                </a:solidFill>
              </a:rPr>
              <a:t>higher</a:t>
            </a:r>
            <a:r>
              <a:rPr lang="en-US" sz="2000" dirty="0" smtClean="0"/>
              <a:t> in energy than the </a:t>
            </a:r>
            <a:r>
              <a:rPr lang="en-US" sz="2000" dirty="0" err="1" smtClean="0"/>
              <a:t>d</a:t>
            </a:r>
            <a:r>
              <a:rPr lang="en-US" sz="2000" baseline="-25000" dirty="0" err="1" smtClean="0"/>
              <a:t>xy</a:t>
            </a:r>
            <a:r>
              <a:rPr lang="en-US" sz="1800" dirty="0" smtClean="0"/>
              <a:t>, </a:t>
            </a:r>
            <a:r>
              <a:rPr lang="en-US" sz="2000" dirty="0" err="1" smtClean="0"/>
              <a:t>d</a:t>
            </a:r>
            <a:r>
              <a:rPr lang="en-US" sz="2000" baseline="-25000" dirty="0" err="1" smtClean="0"/>
              <a:t>xz</a:t>
            </a:r>
            <a:r>
              <a:rPr lang="en-US" sz="1800" dirty="0" smtClean="0"/>
              <a:t>, and </a:t>
            </a:r>
            <a:r>
              <a:rPr lang="en-US" sz="2000" dirty="0" err="1" smtClean="0"/>
              <a:t>d</a:t>
            </a:r>
            <a:r>
              <a:rPr lang="en-US" sz="2000" baseline="-25000" dirty="0" err="1" smtClean="0"/>
              <a:t>yz</a:t>
            </a:r>
            <a:r>
              <a:rPr lang="en-US" sz="1800" dirty="0" smtClean="0"/>
              <a:t> </a:t>
            </a:r>
            <a:r>
              <a:rPr lang="en-US" sz="2000" dirty="0" smtClean="0"/>
              <a:t>orbitals (t</a:t>
            </a:r>
            <a:r>
              <a:rPr lang="en-US" sz="2000" baseline="-25000" dirty="0" smtClean="0"/>
              <a:t>2</a:t>
            </a:r>
            <a:r>
              <a:rPr lang="en-US" sz="2000" dirty="0" smtClean="0"/>
              <a:t>g orbital set)</a:t>
            </a:r>
          </a:p>
          <a:p>
            <a:pPr>
              <a:lnSpc>
                <a:spcPts val="2300"/>
              </a:lnSpc>
              <a:spcAft>
                <a:spcPts val="300"/>
              </a:spcAft>
            </a:pPr>
            <a:r>
              <a:rPr lang="en-US" sz="2000" dirty="0" smtClean="0">
                <a:solidFill>
                  <a:srgbClr val="FFFF00"/>
                </a:solidFill>
              </a:rPr>
              <a:t>Strong-field ligands</a:t>
            </a:r>
            <a:r>
              <a:rPr lang="en-US" sz="2000" dirty="0" smtClean="0"/>
              <a:t>, such as CN</a:t>
            </a:r>
            <a:r>
              <a:rPr lang="en-US" sz="2800" baseline="30000" dirty="0" smtClean="0"/>
              <a:t>-</a:t>
            </a:r>
            <a:r>
              <a:rPr lang="en-US" sz="2000" dirty="0" smtClean="0"/>
              <a:t> lead to larger splitting energy</a:t>
            </a:r>
          </a:p>
          <a:p>
            <a:pPr>
              <a:lnSpc>
                <a:spcPts val="2300"/>
              </a:lnSpc>
              <a:spcAft>
                <a:spcPts val="300"/>
              </a:spcAft>
            </a:pPr>
            <a:r>
              <a:rPr lang="en-US" sz="2000" dirty="0" smtClean="0">
                <a:solidFill>
                  <a:srgbClr val="FFFF00"/>
                </a:solidFill>
              </a:rPr>
              <a:t>Weak-field ligands</a:t>
            </a:r>
            <a:r>
              <a:rPr lang="en-US" sz="2000" dirty="0" smtClean="0"/>
              <a:t> such as H</a:t>
            </a:r>
            <a:r>
              <a:rPr lang="en-US" sz="2000" baseline="-25000" dirty="0" smtClean="0"/>
              <a:t>2</a:t>
            </a:r>
            <a:r>
              <a:rPr lang="en-US" sz="2000" dirty="0" smtClean="0"/>
              <a:t>O lead to smaller splitting energy</a:t>
            </a:r>
          </a:p>
        </p:txBody>
      </p:sp>
      <p:sp>
        <p:nvSpPr>
          <p:cNvPr id="8397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3A8225D5-01EE-411C-8371-0442078A699D}" type="datetime1">
              <a:rPr lang="en-US" sz="1200" smtClean="0">
                <a:solidFill>
                  <a:srgbClr val="FFFF00"/>
                </a:solidFill>
              </a:rPr>
              <a:t>5/7/2018</a:t>
            </a:fld>
            <a:endParaRPr lang="en-US" sz="1200" smtClean="0">
              <a:solidFill>
                <a:srgbClr val="FFFF00"/>
              </a:solidFill>
            </a:endParaRPr>
          </a:p>
        </p:txBody>
      </p:sp>
      <p:sp>
        <p:nvSpPr>
          <p:cNvPr id="8397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74FA936B-F4F2-47B6-A2F2-9BB1FA6F8B4C}" type="slidenum">
              <a:rPr lang="en-US" sz="1200" smtClean="0">
                <a:solidFill>
                  <a:srgbClr val="FFFF00"/>
                </a:solidFill>
              </a:rPr>
              <a:pPr eaLnBrk="1" hangingPunct="1"/>
              <a:t>39</a:t>
            </a:fld>
            <a:endParaRPr lang="en-US" sz="1200" smtClean="0">
              <a:solidFill>
                <a:srgbClr val="FFFF00"/>
              </a:solidFill>
            </a:endParaRPr>
          </a:p>
        </p:txBody>
      </p:sp>
      <p:pic>
        <p:nvPicPr>
          <p:cNvPr id="839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2133600"/>
            <a:ext cx="484028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276600" y="2771775"/>
            <a:ext cx="2147888" cy="260350"/>
          </a:xfrm>
          <a:prstGeom prst="rect">
            <a:avLst/>
          </a:prstGeom>
          <a:noFill/>
        </p:spPr>
        <p:txBody>
          <a:bodyPr wrap="none">
            <a:spAutoFit/>
          </a:bodyPr>
          <a:lstStyle/>
          <a:p>
            <a:pPr>
              <a:defRPr/>
            </a:pPr>
            <a:r>
              <a:rPr lang="en-US" sz="1100" b="1" dirty="0">
                <a:solidFill>
                  <a:srgbClr val="000000"/>
                </a:solidFill>
                <a:latin typeface="+mj-lt"/>
              </a:rPr>
              <a:t>Crystal Field Splitting Energy</a:t>
            </a:r>
          </a:p>
        </p:txBody>
      </p:sp>
      <p:cxnSp>
        <p:nvCxnSpPr>
          <p:cNvPr id="83976" name="Straight Arrow Connector 10"/>
          <p:cNvCxnSpPr>
            <a:cxnSpLocks noChangeShapeType="1"/>
          </p:cNvCxnSpPr>
          <p:nvPr/>
        </p:nvCxnSpPr>
        <p:spPr bwMode="auto">
          <a:xfrm>
            <a:off x="5357813" y="2960688"/>
            <a:ext cx="1597025" cy="392112"/>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15" name="TextBox 14"/>
          <p:cNvSpPr txBox="1"/>
          <p:nvPr/>
        </p:nvSpPr>
        <p:spPr>
          <a:xfrm>
            <a:off x="4327525" y="3600450"/>
            <a:ext cx="1273175" cy="246063"/>
          </a:xfrm>
          <a:prstGeom prst="rect">
            <a:avLst/>
          </a:prstGeom>
          <a:noFill/>
        </p:spPr>
        <p:txBody>
          <a:bodyPr wrap="none">
            <a:spAutoFit/>
          </a:bodyPr>
          <a:lstStyle/>
          <a:p>
            <a:pPr>
              <a:defRPr/>
            </a:pPr>
            <a:r>
              <a:rPr lang="en-US" sz="1000" b="1" dirty="0">
                <a:solidFill>
                  <a:srgbClr val="000000"/>
                </a:solidFill>
                <a:latin typeface="+mj-lt"/>
              </a:rPr>
              <a:t>Forming Complex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t>Coordination Compounds (Complexes)</a:t>
            </a:r>
          </a:p>
        </p:txBody>
      </p:sp>
      <p:sp>
        <p:nvSpPr>
          <p:cNvPr id="49155" name="Text Placeholder 2"/>
          <p:cNvSpPr>
            <a:spLocks noGrp="1"/>
          </p:cNvSpPr>
          <p:nvPr>
            <p:ph type="body" sz="quarter" idx="12"/>
          </p:nvPr>
        </p:nvSpPr>
        <p:spPr>
          <a:xfrm>
            <a:off x="457200" y="990600"/>
            <a:ext cx="8229600" cy="1143000"/>
          </a:xfrm>
        </p:spPr>
        <p:txBody>
          <a:bodyPr/>
          <a:lstStyle/>
          <a:p>
            <a:pPr>
              <a:lnSpc>
                <a:spcPts val="2200"/>
              </a:lnSpc>
              <a:spcAft>
                <a:spcPts val="300"/>
              </a:spcAft>
            </a:pPr>
            <a:r>
              <a:rPr lang="en-US" sz="2200" smtClean="0"/>
              <a:t>Components of Coordination Compound</a:t>
            </a:r>
          </a:p>
          <a:p>
            <a:pPr lvl="1">
              <a:lnSpc>
                <a:spcPts val="2200"/>
              </a:lnSpc>
              <a:spcAft>
                <a:spcPts val="300"/>
              </a:spcAft>
            </a:pPr>
            <a:r>
              <a:rPr lang="en-US" sz="2200" smtClean="0"/>
              <a:t>When solid complex dissolves in water, the complex ion and the counter ions separate, but ligands remain bound to central atom</a:t>
            </a:r>
          </a:p>
        </p:txBody>
      </p:sp>
      <p:sp>
        <p:nvSpPr>
          <p:cNvPr id="49156"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E670ED77-D9D3-4386-953E-EC89DD6E0AA2}" type="datetime1">
              <a:rPr lang="en-US" sz="1200" smtClean="0">
                <a:solidFill>
                  <a:srgbClr val="FFFF00"/>
                </a:solidFill>
              </a:rPr>
              <a:t>5/7/2018</a:t>
            </a:fld>
            <a:endParaRPr lang="en-US" sz="1200" smtClean="0">
              <a:solidFill>
                <a:srgbClr val="FFFF00"/>
              </a:solidFill>
            </a:endParaRPr>
          </a:p>
        </p:txBody>
      </p:sp>
      <p:sp>
        <p:nvSpPr>
          <p:cNvPr id="49157"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481318A2-1049-40CE-BA8B-23642244CB22}" type="slidenum">
              <a:rPr lang="en-US" sz="1200" smtClean="0">
                <a:solidFill>
                  <a:srgbClr val="FFFF00"/>
                </a:solidFill>
              </a:rPr>
              <a:pPr eaLnBrk="1" hangingPunct="1"/>
              <a:t>4</a:t>
            </a:fld>
            <a:endParaRPr lang="en-US" sz="1200" smtClean="0">
              <a:solidFill>
                <a:srgbClr val="FFFF00"/>
              </a:solidFill>
            </a:endParaRPr>
          </a:p>
        </p:txBody>
      </p:sp>
      <p:pic>
        <p:nvPicPr>
          <p:cNvPr id="49158" name="Picture 3"/>
          <p:cNvPicPr>
            <a:picLocks noChangeAspect="1" noChangeArrowheads="1"/>
          </p:cNvPicPr>
          <p:nvPr/>
        </p:nvPicPr>
        <p:blipFill>
          <a:blip r:embed="rId2">
            <a:extLst>
              <a:ext uri="{28A0092B-C50C-407E-A947-70E740481C1C}">
                <a14:useLocalDpi xmlns:a14="http://schemas.microsoft.com/office/drawing/2010/main" val="0"/>
              </a:ext>
            </a:extLst>
          </a:blip>
          <a:srcRect t="987"/>
          <a:stretch>
            <a:fillRect/>
          </a:stretch>
        </p:blipFill>
        <p:spPr bwMode="auto">
          <a:xfrm>
            <a:off x="1295400" y="2328863"/>
            <a:ext cx="47244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6"/>
          <p:cNvPicPr>
            <a:picLocks noChangeAspect="1" noChangeArrowheads="1"/>
          </p:cNvPicPr>
          <p:nvPr/>
        </p:nvPicPr>
        <p:blipFill>
          <a:blip r:embed="rId3">
            <a:extLst>
              <a:ext uri="{28A0092B-C50C-407E-A947-70E740481C1C}">
                <a14:useLocalDpi xmlns:a14="http://schemas.microsoft.com/office/drawing/2010/main" val="0"/>
              </a:ext>
            </a:extLst>
          </a:blip>
          <a:srcRect b="1906"/>
          <a:stretch>
            <a:fillRect/>
          </a:stretch>
        </p:blipFill>
        <p:spPr bwMode="auto">
          <a:xfrm>
            <a:off x="1295400" y="4117975"/>
            <a:ext cx="47244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4"/>
          <p:cNvPicPr>
            <a:picLocks noChangeAspect="1" noChangeArrowheads="1"/>
          </p:cNvPicPr>
          <p:nvPr/>
        </p:nvPicPr>
        <p:blipFill>
          <a:blip r:embed="rId4">
            <a:extLst>
              <a:ext uri="{28A0092B-C50C-407E-A947-70E740481C1C}">
                <a14:useLocalDpi xmlns:a14="http://schemas.microsoft.com/office/drawing/2010/main" val="0"/>
              </a:ext>
            </a:extLst>
          </a:blip>
          <a:srcRect b="1218"/>
          <a:stretch>
            <a:fillRect/>
          </a:stretch>
        </p:blipFill>
        <p:spPr bwMode="auto">
          <a:xfrm>
            <a:off x="6032500" y="4125913"/>
            <a:ext cx="2362200"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0" y="2328863"/>
            <a:ext cx="23622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TextBox 16"/>
          <p:cNvSpPr txBox="1">
            <a:spLocks noChangeArrowheads="1"/>
          </p:cNvSpPr>
          <p:nvPr/>
        </p:nvSpPr>
        <p:spPr bwMode="auto">
          <a:xfrm>
            <a:off x="963613" y="6135688"/>
            <a:ext cx="865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algn="ctr" eaLnBrk="1" hangingPunct="1"/>
            <a:r>
              <a:rPr lang="en-US" sz="1800">
                <a:solidFill>
                  <a:srgbClr val="FFFF00"/>
                </a:solidFill>
              </a:rPr>
              <a:t>Central</a:t>
            </a:r>
          </a:p>
          <a:p>
            <a:pPr algn="ctr" eaLnBrk="1" hangingPunct="1"/>
            <a:r>
              <a:rPr lang="en-US" sz="1800">
                <a:solidFill>
                  <a:srgbClr val="FFFF00"/>
                </a:solidFill>
              </a:rPr>
              <a:t>Atom</a:t>
            </a:r>
          </a:p>
        </p:txBody>
      </p:sp>
      <p:sp>
        <p:nvSpPr>
          <p:cNvPr id="49163" name="TextBox 17"/>
          <p:cNvSpPr txBox="1">
            <a:spLocks noChangeArrowheads="1"/>
          </p:cNvSpPr>
          <p:nvPr/>
        </p:nvSpPr>
        <p:spPr bwMode="auto">
          <a:xfrm>
            <a:off x="2819400" y="6135688"/>
            <a:ext cx="928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r>
              <a:rPr lang="en-US" sz="1800">
                <a:solidFill>
                  <a:srgbClr val="FFFF00"/>
                </a:solidFill>
              </a:rPr>
              <a:t>Ligands</a:t>
            </a:r>
          </a:p>
        </p:txBody>
      </p:sp>
      <p:sp>
        <p:nvSpPr>
          <p:cNvPr id="49164" name="TextBox 18"/>
          <p:cNvSpPr txBox="1">
            <a:spLocks noChangeArrowheads="1"/>
          </p:cNvSpPr>
          <p:nvPr/>
        </p:nvSpPr>
        <p:spPr bwMode="auto">
          <a:xfrm>
            <a:off x="5624513" y="6135688"/>
            <a:ext cx="928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r>
              <a:rPr lang="en-US" sz="1800">
                <a:solidFill>
                  <a:srgbClr val="FFFF00"/>
                </a:solidFill>
              </a:rPr>
              <a:t>Counter</a:t>
            </a:r>
          </a:p>
          <a:p>
            <a:pPr eaLnBrk="1" hangingPunct="1"/>
            <a:r>
              <a:rPr lang="en-US" sz="1800">
                <a:solidFill>
                  <a:srgbClr val="FFFF00"/>
                </a:solidFill>
              </a:rPr>
              <a:t>Ions</a:t>
            </a:r>
          </a:p>
        </p:txBody>
      </p:sp>
      <p:cxnSp>
        <p:nvCxnSpPr>
          <p:cNvPr id="49165" name="Straight Arrow Connector 20"/>
          <p:cNvCxnSpPr>
            <a:cxnSpLocks noChangeShapeType="1"/>
          </p:cNvCxnSpPr>
          <p:nvPr/>
        </p:nvCxnSpPr>
        <p:spPr bwMode="auto">
          <a:xfrm rot="5400000" flipH="1" flipV="1">
            <a:off x="1116807" y="5241131"/>
            <a:ext cx="1185862" cy="676275"/>
          </a:xfrm>
          <a:prstGeom prst="straightConnector1">
            <a:avLst/>
          </a:prstGeom>
          <a:noFill/>
          <a:ln w="19050" algn="ctr">
            <a:solidFill>
              <a:srgbClr val="FFFF00"/>
            </a:solidFill>
            <a:round/>
            <a:headEnd/>
            <a:tailEnd type="arrow" w="med" len="med"/>
          </a:ln>
          <a:extLst>
            <a:ext uri="{909E8E84-426E-40DD-AFC4-6F175D3DCCD1}">
              <a14:hiddenFill xmlns:a14="http://schemas.microsoft.com/office/drawing/2010/main">
                <a:noFill/>
              </a14:hiddenFill>
            </a:ext>
          </a:extLst>
        </p:spPr>
      </p:cxnSp>
      <p:cxnSp>
        <p:nvCxnSpPr>
          <p:cNvPr id="49166" name="Straight Arrow Connector 24"/>
          <p:cNvCxnSpPr>
            <a:cxnSpLocks noChangeShapeType="1"/>
            <a:stCxn id="49163" idx="0"/>
          </p:cNvCxnSpPr>
          <p:nvPr/>
        </p:nvCxnSpPr>
        <p:spPr bwMode="auto">
          <a:xfrm rot="16200000" flipV="1">
            <a:off x="2425700" y="5276850"/>
            <a:ext cx="1182688" cy="534988"/>
          </a:xfrm>
          <a:prstGeom prst="straightConnector1">
            <a:avLst/>
          </a:prstGeom>
          <a:noFill/>
          <a:ln w="19050" algn="ctr">
            <a:solidFill>
              <a:srgbClr val="FFFF00"/>
            </a:solidFill>
            <a:round/>
            <a:headEnd/>
            <a:tailEnd type="arrow" w="med" len="med"/>
          </a:ln>
          <a:extLst>
            <a:ext uri="{909E8E84-426E-40DD-AFC4-6F175D3DCCD1}">
              <a14:hiddenFill xmlns:a14="http://schemas.microsoft.com/office/drawing/2010/main">
                <a:noFill/>
              </a14:hiddenFill>
            </a:ext>
          </a:extLst>
        </p:spPr>
      </p:cxnSp>
      <p:cxnSp>
        <p:nvCxnSpPr>
          <p:cNvPr id="49167" name="Straight Arrow Connector 26"/>
          <p:cNvCxnSpPr>
            <a:cxnSpLocks noChangeShapeType="1"/>
          </p:cNvCxnSpPr>
          <p:nvPr/>
        </p:nvCxnSpPr>
        <p:spPr bwMode="auto">
          <a:xfrm rot="16200000" flipV="1">
            <a:off x="5499100" y="5691188"/>
            <a:ext cx="771525" cy="269875"/>
          </a:xfrm>
          <a:prstGeom prst="straightConnector1">
            <a:avLst/>
          </a:prstGeom>
          <a:noFill/>
          <a:ln w="19050" algn="ctr">
            <a:solidFill>
              <a:srgbClr val="FFFF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a:t>Crystal Field Theory</a:t>
            </a:r>
          </a:p>
        </p:txBody>
      </p:sp>
      <p:sp>
        <p:nvSpPr>
          <p:cNvPr id="84995" name="Text Placeholder 2"/>
          <p:cNvSpPr>
            <a:spLocks noGrp="1"/>
          </p:cNvSpPr>
          <p:nvPr>
            <p:ph type="body" sz="quarter" idx="12"/>
          </p:nvPr>
        </p:nvSpPr>
        <p:spPr/>
        <p:txBody>
          <a:bodyPr/>
          <a:lstStyle/>
          <a:p>
            <a:r>
              <a:rPr lang="en-US" dirty="0" smtClean="0"/>
              <a:t>Explaining </a:t>
            </a:r>
            <a:r>
              <a:rPr lang="en-US" dirty="0" smtClean="0"/>
              <a:t>the Colors of Transition Metals</a:t>
            </a:r>
          </a:p>
          <a:p>
            <a:pPr lvl="1"/>
            <a:r>
              <a:rPr lang="en-US" dirty="0" smtClean="0"/>
              <a:t>Diversity in colors is determined by the energy difference (</a:t>
            </a:r>
            <a:r>
              <a:rPr lang="en-US" dirty="0" smtClean="0">
                <a:sym typeface="Symbol" pitchFamily="18" charset="2"/>
              </a:rPr>
              <a:t>) between the </a:t>
            </a:r>
            <a:r>
              <a:rPr lang="en-US" dirty="0" smtClean="0">
                <a:solidFill>
                  <a:srgbClr val="FFFF00"/>
                </a:solidFill>
                <a:sym typeface="Symbol" pitchFamily="18" charset="2"/>
              </a:rPr>
              <a:t>t</a:t>
            </a:r>
            <a:r>
              <a:rPr lang="en-US" baseline="-25000" dirty="0" smtClean="0">
                <a:solidFill>
                  <a:srgbClr val="FFFF00"/>
                </a:solidFill>
                <a:sym typeface="Symbol" pitchFamily="18" charset="2"/>
              </a:rPr>
              <a:t>2</a:t>
            </a:r>
            <a:r>
              <a:rPr lang="en-US" dirty="0" smtClean="0">
                <a:solidFill>
                  <a:srgbClr val="FFFF00"/>
                </a:solidFill>
                <a:sym typeface="Symbol" pitchFamily="18" charset="2"/>
              </a:rPr>
              <a:t>g</a:t>
            </a:r>
            <a:r>
              <a:rPr lang="en-US" dirty="0" smtClean="0">
                <a:sym typeface="Symbol" pitchFamily="18" charset="2"/>
              </a:rPr>
              <a:t> and </a:t>
            </a:r>
            <a:r>
              <a:rPr lang="en-US" dirty="0" err="1" smtClean="0">
                <a:solidFill>
                  <a:srgbClr val="FFFF00"/>
                </a:solidFill>
                <a:sym typeface="Symbol" pitchFamily="18" charset="2"/>
              </a:rPr>
              <a:t>eg</a:t>
            </a:r>
            <a:r>
              <a:rPr lang="en-US" dirty="0" smtClean="0">
                <a:sym typeface="Symbol" pitchFamily="18" charset="2"/>
              </a:rPr>
              <a:t> orbital sets in complex ions</a:t>
            </a:r>
          </a:p>
          <a:p>
            <a:pPr lvl="1"/>
            <a:r>
              <a:rPr lang="en-US" dirty="0" smtClean="0">
                <a:sym typeface="Symbol" pitchFamily="18" charset="2"/>
              </a:rPr>
              <a:t>When the ions absorbs light in the visible range, electrons move from the </a:t>
            </a:r>
            <a:r>
              <a:rPr lang="en-US" dirty="0" smtClean="0">
                <a:solidFill>
                  <a:srgbClr val="FFFF00"/>
                </a:solidFill>
                <a:sym typeface="Symbol" pitchFamily="18" charset="2"/>
              </a:rPr>
              <a:t>lower energy t</a:t>
            </a:r>
            <a:r>
              <a:rPr lang="en-US" baseline="-25000" dirty="0" smtClean="0">
                <a:solidFill>
                  <a:srgbClr val="FFFF00"/>
                </a:solidFill>
                <a:sym typeface="Symbol" pitchFamily="18" charset="2"/>
              </a:rPr>
              <a:t>2</a:t>
            </a:r>
            <a:r>
              <a:rPr lang="en-US" dirty="0" smtClean="0">
                <a:solidFill>
                  <a:srgbClr val="FFFF00"/>
                </a:solidFill>
                <a:sym typeface="Symbol" pitchFamily="18" charset="2"/>
              </a:rPr>
              <a:t>g</a:t>
            </a:r>
            <a:r>
              <a:rPr lang="en-US" dirty="0" smtClean="0">
                <a:sym typeface="Symbol" pitchFamily="18" charset="2"/>
              </a:rPr>
              <a:t> level to the </a:t>
            </a:r>
            <a:r>
              <a:rPr lang="en-US" dirty="0" smtClean="0">
                <a:solidFill>
                  <a:srgbClr val="FFFF00"/>
                </a:solidFill>
                <a:sym typeface="Symbol" pitchFamily="18" charset="2"/>
              </a:rPr>
              <a:t>higher </a:t>
            </a:r>
            <a:r>
              <a:rPr lang="en-US" dirty="0" err="1" smtClean="0">
                <a:solidFill>
                  <a:srgbClr val="FFFF00"/>
                </a:solidFill>
                <a:sym typeface="Symbol" pitchFamily="18" charset="2"/>
              </a:rPr>
              <a:t>eg</a:t>
            </a:r>
            <a:r>
              <a:rPr lang="en-US" dirty="0" smtClean="0">
                <a:sym typeface="Symbol" pitchFamily="18" charset="2"/>
              </a:rPr>
              <a:t> level, i.e., they are “excited” and jump to a higher energy level</a:t>
            </a:r>
          </a:p>
          <a:p>
            <a:pPr lvl="1" algn="ctr">
              <a:buFont typeface="Wingdings" pitchFamily="2" charset="2"/>
              <a:buNone/>
            </a:pPr>
            <a:r>
              <a:rPr lang="en-US" dirty="0" smtClean="0">
                <a:solidFill>
                  <a:srgbClr val="FFFF00"/>
                </a:solidFill>
                <a:sym typeface="Symbol" pitchFamily="18" charset="2"/>
              </a:rPr>
              <a:t> E electron  =  </a:t>
            </a:r>
            <a:r>
              <a:rPr lang="en-US" dirty="0" err="1" smtClean="0">
                <a:solidFill>
                  <a:srgbClr val="FFFF00"/>
                </a:solidFill>
                <a:sym typeface="Symbol" pitchFamily="18" charset="2"/>
              </a:rPr>
              <a:t>E</a:t>
            </a:r>
            <a:r>
              <a:rPr lang="en-US" baseline="-25000" dirty="0" err="1" smtClean="0">
                <a:solidFill>
                  <a:srgbClr val="FFFF00"/>
                </a:solidFill>
                <a:sym typeface="Symbol" pitchFamily="18" charset="2"/>
              </a:rPr>
              <a:t>photon</a:t>
            </a:r>
            <a:r>
              <a:rPr lang="en-US" dirty="0" smtClean="0">
                <a:solidFill>
                  <a:srgbClr val="FFFF00"/>
                </a:solidFill>
                <a:sym typeface="Symbol" pitchFamily="18" charset="2"/>
              </a:rPr>
              <a:t>  =  </a:t>
            </a:r>
            <a:r>
              <a:rPr lang="en-US" dirty="0" err="1" smtClean="0">
                <a:solidFill>
                  <a:srgbClr val="FFFF00"/>
                </a:solidFill>
                <a:sym typeface="Symbol" pitchFamily="18" charset="2"/>
              </a:rPr>
              <a:t>hv</a:t>
            </a:r>
            <a:r>
              <a:rPr lang="en-US" dirty="0" smtClean="0">
                <a:solidFill>
                  <a:srgbClr val="FFFF00"/>
                </a:solidFill>
                <a:sym typeface="Symbol" pitchFamily="18" charset="2"/>
              </a:rPr>
              <a:t>  =  </a:t>
            </a:r>
            <a:r>
              <a:rPr lang="en-US" dirty="0" err="1" smtClean="0">
                <a:solidFill>
                  <a:srgbClr val="FFFF00"/>
                </a:solidFill>
                <a:sym typeface="Symbol" pitchFamily="18" charset="2"/>
              </a:rPr>
              <a:t>hc</a:t>
            </a:r>
            <a:r>
              <a:rPr lang="en-US" dirty="0" smtClean="0">
                <a:solidFill>
                  <a:srgbClr val="FFFF00"/>
                </a:solidFill>
                <a:sym typeface="Symbol" pitchFamily="18" charset="2"/>
              </a:rPr>
              <a:t>/</a:t>
            </a:r>
          </a:p>
          <a:p>
            <a:pPr lvl="1"/>
            <a:r>
              <a:rPr lang="en-US" dirty="0" smtClean="0">
                <a:solidFill>
                  <a:srgbClr val="FFFF00"/>
                </a:solidFill>
                <a:sym typeface="Symbol" pitchFamily="18" charset="2"/>
              </a:rPr>
              <a:t>The substance has a “color” because </a:t>
            </a:r>
            <a:r>
              <a:rPr lang="en-US" u="sng" dirty="0" smtClean="0">
                <a:solidFill>
                  <a:srgbClr val="FFFF00"/>
                </a:solidFill>
                <a:sym typeface="Symbol" pitchFamily="18" charset="2"/>
              </a:rPr>
              <a:t>only certain wavelengths </a:t>
            </a:r>
            <a:r>
              <a:rPr lang="en-US" dirty="0" smtClean="0">
                <a:solidFill>
                  <a:srgbClr val="FFFF00"/>
                </a:solidFill>
                <a:sym typeface="Symbol" pitchFamily="18" charset="2"/>
              </a:rPr>
              <a:t>of the incoming white light are absorbed</a:t>
            </a:r>
          </a:p>
          <a:p>
            <a:pPr lvl="2"/>
            <a:endParaRPr lang="en-US" dirty="0" smtClean="0"/>
          </a:p>
        </p:txBody>
      </p:sp>
      <p:sp>
        <p:nvSpPr>
          <p:cNvPr id="84996"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84D62870-6EE0-43E8-804C-63ADC4A5E8F9}" type="datetime1">
              <a:rPr lang="en-US" sz="1200" smtClean="0">
                <a:solidFill>
                  <a:srgbClr val="FFFF00"/>
                </a:solidFill>
              </a:rPr>
              <a:t>5/7/2018</a:t>
            </a:fld>
            <a:endParaRPr lang="en-US" sz="1200" smtClean="0">
              <a:solidFill>
                <a:srgbClr val="FFFF00"/>
              </a:solidFill>
            </a:endParaRPr>
          </a:p>
        </p:txBody>
      </p:sp>
      <p:sp>
        <p:nvSpPr>
          <p:cNvPr id="84997"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45BC251E-EAE0-4D0B-BB0C-A430C1E821CB}" type="slidenum">
              <a:rPr lang="en-US" sz="1200" smtClean="0">
                <a:solidFill>
                  <a:srgbClr val="FFFF00"/>
                </a:solidFill>
              </a:rPr>
              <a:pPr eaLnBrk="1" hangingPunct="1"/>
              <a:t>40</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dirty="0"/>
              <a:t>Crystal Field Theory</a:t>
            </a:r>
          </a:p>
        </p:txBody>
      </p:sp>
      <p:sp>
        <p:nvSpPr>
          <p:cNvPr id="86019" name="Text Placeholder 2"/>
          <p:cNvSpPr>
            <a:spLocks noGrp="1"/>
          </p:cNvSpPr>
          <p:nvPr>
            <p:ph type="body" sz="quarter" idx="12"/>
          </p:nvPr>
        </p:nvSpPr>
        <p:spPr/>
        <p:txBody>
          <a:bodyPr/>
          <a:lstStyle/>
          <a:p>
            <a:pPr>
              <a:lnSpc>
                <a:spcPts val="2100"/>
              </a:lnSpc>
              <a:spcAft>
                <a:spcPts val="300"/>
              </a:spcAft>
            </a:pPr>
            <a:r>
              <a:rPr lang="en-US" sz="2000" dirty="0" smtClean="0"/>
              <a:t>Example </a:t>
            </a:r>
            <a:r>
              <a:rPr lang="en-US" sz="2000" dirty="0" smtClean="0"/>
              <a:t>– Consider the  [</a:t>
            </a:r>
            <a:r>
              <a:rPr lang="en-US" sz="2000" dirty="0" err="1" smtClean="0"/>
              <a:t>Ti</a:t>
            </a:r>
            <a:r>
              <a:rPr lang="en-US" sz="2000" dirty="0" smtClean="0"/>
              <a:t>(H</a:t>
            </a:r>
            <a:r>
              <a:rPr lang="en-US" sz="2000" baseline="-25000" dirty="0" smtClean="0"/>
              <a:t>2</a:t>
            </a:r>
            <a:r>
              <a:rPr lang="en-US" sz="2000" dirty="0" smtClean="0"/>
              <a:t>O)</a:t>
            </a:r>
            <a:r>
              <a:rPr lang="en-US" sz="2000" baseline="-25000" dirty="0" smtClean="0"/>
              <a:t>6</a:t>
            </a:r>
            <a:r>
              <a:rPr lang="en-US" sz="2000" dirty="0" smtClean="0"/>
              <a:t>]</a:t>
            </a:r>
            <a:r>
              <a:rPr lang="en-US" sz="2000" baseline="30000" dirty="0" smtClean="0"/>
              <a:t>3+</a:t>
            </a:r>
            <a:r>
              <a:rPr lang="en-US" sz="2000" dirty="0" smtClean="0"/>
              <a:t> ion – </a:t>
            </a:r>
            <a:r>
              <a:rPr lang="en-US" sz="2000" dirty="0" smtClean="0">
                <a:solidFill>
                  <a:srgbClr val="FFFF00"/>
                </a:solidFill>
              </a:rPr>
              <a:t>Purple</a:t>
            </a:r>
            <a:r>
              <a:rPr lang="en-US" sz="2000" dirty="0" smtClean="0"/>
              <a:t> in aqueous solution</a:t>
            </a:r>
          </a:p>
          <a:p>
            <a:pPr>
              <a:lnSpc>
                <a:spcPts val="2100"/>
              </a:lnSpc>
              <a:spcAft>
                <a:spcPts val="300"/>
              </a:spcAft>
            </a:pPr>
            <a:r>
              <a:rPr lang="en-US" sz="2000" dirty="0" smtClean="0"/>
              <a:t>Hydrated Ti</a:t>
            </a:r>
            <a:r>
              <a:rPr lang="en-US" sz="2000" baseline="30000" dirty="0" smtClean="0"/>
              <a:t>3+</a:t>
            </a:r>
            <a:r>
              <a:rPr lang="en-US" sz="2000" dirty="0" smtClean="0"/>
              <a:t> is a d</a:t>
            </a:r>
            <a:r>
              <a:rPr lang="en-US" sz="2000" baseline="30000" dirty="0" smtClean="0"/>
              <a:t>1</a:t>
            </a:r>
            <a:r>
              <a:rPr lang="en-US" sz="2000" dirty="0" smtClean="0"/>
              <a:t> ion, with the d electron in one of the three lower energy t</a:t>
            </a:r>
            <a:r>
              <a:rPr lang="en-US" sz="2000" baseline="-25000" dirty="0" smtClean="0"/>
              <a:t>2g</a:t>
            </a:r>
            <a:r>
              <a:rPr lang="en-US" sz="2000" dirty="0" smtClean="0"/>
              <a:t> orbitals</a:t>
            </a:r>
          </a:p>
          <a:p>
            <a:pPr>
              <a:lnSpc>
                <a:spcPts val="2100"/>
              </a:lnSpc>
              <a:spcAft>
                <a:spcPts val="300"/>
              </a:spcAft>
            </a:pPr>
            <a:r>
              <a:rPr lang="en-US" sz="2000" dirty="0" smtClean="0"/>
              <a:t>The energy difference (</a:t>
            </a:r>
            <a:r>
              <a:rPr lang="en-US" sz="2000" dirty="0" smtClean="0">
                <a:sym typeface="Symbol" pitchFamily="18" charset="2"/>
              </a:rPr>
              <a:t></a:t>
            </a:r>
            <a:r>
              <a:rPr lang="en-US" sz="2000" dirty="0" smtClean="0"/>
              <a:t>A) between the t</a:t>
            </a:r>
            <a:r>
              <a:rPr lang="en-US" sz="2000" baseline="-25000" dirty="0" smtClean="0"/>
              <a:t>2g</a:t>
            </a:r>
            <a:r>
              <a:rPr lang="en-US" sz="2000" dirty="0" smtClean="0"/>
              <a:t> and </a:t>
            </a:r>
            <a:r>
              <a:rPr lang="en-US" sz="2000" dirty="0" err="1" smtClean="0"/>
              <a:t>e</a:t>
            </a:r>
            <a:r>
              <a:rPr lang="en-US" sz="2000" baseline="-25000" dirty="0" err="1" smtClean="0"/>
              <a:t>g</a:t>
            </a:r>
            <a:r>
              <a:rPr lang="en-US" sz="2000" dirty="0" smtClean="0"/>
              <a:t> orbitals corresponds to the energy of photons spanning the  green and yellow range</a:t>
            </a:r>
          </a:p>
          <a:p>
            <a:pPr>
              <a:lnSpc>
                <a:spcPts val="2100"/>
              </a:lnSpc>
              <a:spcAft>
                <a:spcPts val="300"/>
              </a:spcAft>
            </a:pPr>
            <a:r>
              <a:rPr lang="en-US" sz="2000" dirty="0" smtClean="0"/>
              <a:t>These colors are absorbed and the electron jumps to one of the </a:t>
            </a:r>
            <a:r>
              <a:rPr lang="en-US" sz="2000" dirty="0" err="1" smtClean="0"/>
              <a:t>e</a:t>
            </a:r>
            <a:r>
              <a:rPr lang="en-US" sz="2000" baseline="-25000" dirty="0" err="1" smtClean="0"/>
              <a:t>g</a:t>
            </a:r>
            <a:r>
              <a:rPr lang="en-US" sz="2000" dirty="0" smtClean="0"/>
              <a:t> orbitals</a:t>
            </a:r>
          </a:p>
          <a:p>
            <a:pPr>
              <a:lnSpc>
                <a:spcPts val="2100"/>
              </a:lnSpc>
              <a:spcAft>
                <a:spcPts val="300"/>
              </a:spcAft>
            </a:pPr>
            <a:r>
              <a:rPr lang="en-US" sz="2000" dirty="0" smtClean="0"/>
              <a:t>Red, blue, and violet light are transmitted as purple</a:t>
            </a:r>
          </a:p>
          <a:p>
            <a:pPr lvl="1">
              <a:lnSpc>
                <a:spcPts val="2100"/>
              </a:lnSpc>
              <a:spcAft>
                <a:spcPts val="300"/>
              </a:spcAft>
            </a:pPr>
            <a:endParaRPr lang="en-US" sz="2000" dirty="0" smtClean="0"/>
          </a:p>
        </p:txBody>
      </p:sp>
      <p:sp>
        <p:nvSpPr>
          <p:cNvPr id="86020"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F8033B51-7C10-4F88-A18F-71A1ED6AB518}" type="datetime1">
              <a:rPr lang="en-US" sz="1200" smtClean="0">
                <a:solidFill>
                  <a:srgbClr val="FFFF00"/>
                </a:solidFill>
              </a:rPr>
              <a:t>5/7/2018</a:t>
            </a:fld>
            <a:endParaRPr lang="en-US" sz="1200" smtClean="0">
              <a:solidFill>
                <a:srgbClr val="FFFF00"/>
              </a:solidFill>
            </a:endParaRPr>
          </a:p>
        </p:txBody>
      </p:sp>
      <p:sp>
        <p:nvSpPr>
          <p:cNvPr id="86021"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FA572862-8963-4426-B849-8947C0711408}" type="slidenum">
              <a:rPr lang="en-US" sz="1200" smtClean="0">
                <a:solidFill>
                  <a:srgbClr val="FFFF00"/>
                </a:solidFill>
              </a:rPr>
              <a:pPr eaLnBrk="1" hangingPunct="1"/>
              <a:t>41</a:t>
            </a:fld>
            <a:endParaRPr lang="en-US" sz="1200" smtClean="0">
              <a:solidFill>
                <a:srgbClr val="FFFF00"/>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8713" y="4792663"/>
            <a:ext cx="1131887"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5" y="4792663"/>
            <a:ext cx="2062163"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513" y="4792663"/>
            <a:ext cx="2286000"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dirty="0"/>
              <a:t>Crystal Field Theory</a:t>
            </a:r>
          </a:p>
        </p:txBody>
      </p:sp>
      <p:sp>
        <p:nvSpPr>
          <p:cNvPr id="3" name="Text Placeholder 2"/>
          <p:cNvSpPr>
            <a:spLocks noGrp="1"/>
          </p:cNvSpPr>
          <p:nvPr>
            <p:ph type="body" sz="quarter" idx="12"/>
          </p:nvPr>
        </p:nvSpPr>
        <p:spPr/>
        <p:txBody>
          <a:bodyPr/>
          <a:lstStyle/>
          <a:p>
            <a:pPr>
              <a:defRPr/>
            </a:pPr>
            <a:r>
              <a:rPr lang="en-US" dirty="0" smtClean="0"/>
              <a:t>For </a:t>
            </a:r>
            <a:r>
              <a:rPr lang="en-US" dirty="0" smtClean="0"/>
              <a:t>a given </a:t>
            </a:r>
            <a:r>
              <a:rPr lang="en-US" dirty="0" smtClean="0">
                <a:solidFill>
                  <a:srgbClr val="FFFF00"/>
                </a:solidFill>
              </a:rPr>
              <a:t>“ligand”</a:t>
            </a:r>
            <a:r>
              <a:rPr lang="en-US" dirty="0" smtClean="0"/>
              <a:t>, the color depends on the oxidation state of the metal ion – the number of </a:t>
            </a:r>
            <a:r>
              <a:rPr lang="en-US" dirty="0" smtClean="0">
                <a:solidFill>
                  <a:srgbClr val="FFFF00"/>
                </a:solidFill>
              </a:rPr>
              <a:t>“d”</a:t>
            </a:r>
            <a:r>
              <a:rPr lang="en-US" dirty="0" smtClean="0"/>
              <a:t> orbital electrons available</a:t>
            </a:r>
          </a:p>
          <a:p>
            <a:pPr>
              <a:buFont typeface="Wingdings" pitchFamily="2" charset="2"/>
              <a:buNone/>
              <a:defRPr/>
            </a:pPr>
            <a:r>
              <a:rPr lang="en-US" dirty="0" smtClean="0"/>
              <a:t>	A solution of [V(H</a:t>
            </a:r>
            <a:r>
              <a:rPr lang="en-US" baseline="-25000" dirty="0" smtClean="0"/>
              <a:t>2</a:t>
            </a:r>
            <a:r>
              <a:rPr lang="en-US" dirty="0" smtClean="0"/>
              <a:t>O)</a:t>
            </a:r>
            <a:r>
              <a:rPr lang="en-US" baseline="-25000" dirty="0" smtClean="0"/>
              <a:t>6</a:t>
            </a:r>
            <a:r>
              <a:rPr lang="en-US" dirty="0" smtClean="0"/>
              <a:t>]</a:t>
            </a:r>
            <a:r>
              <a:rPr lang="en-US" baseline="30000" dirty="0" smtClean="0"/>
              <a:t>2+</a:t>
            </a:r>
            <a:r>
              <a:rPr lang="en-US" dirty="0" smtClean="0"/>
              <a:t> ion is violet</a:t>
            </a:r>
          </a:p>
          <a:p>
            <a:pPr>
              <a:buFont typeface="Wingdings" pitchFamily="2" charset="2"/>
              <a:buNone/>
              <a:defRPr/>
            </a:pPr>
            <a:r>
              <a:rPr lang="en-US" dirty="0" smtClean="0"/>
              <a:t>	A solution of [V(H</a:t>
            </a:r>
            <a:r>
              <a:rPr lang="en-US" baseline="-25000" dirty="0" smtClean="0"/>
              <a:t>2</a:t>
            </a:r>
            <a:r>
              <a:rPr lang="en-US" dirty="0" smtClean="0"/>
              <a:t>O)</a:t>
            </a:r>
            <a:r>
              <a:rPr lang="en-US" baseline="-25000" dirty="0" smtClean="0"/>
              <a:t>6</a:t>
            </a:r>
            <a:r>
              <a:rPr lang="en-US" dirty="0" smtClean="0"/>
              <a:t>]</a:t>
            </a:r>
            <a:r>
              <a:rPr lang="en-US" baseline="30000" dirty="0" smtClean="0"/>
              <a:t>3+ </a:t>
            </a:r>
            <a:r>
              <a:rPr lang="en-US" dirty="0" smtClean="0"/>
              <a:t>ion is yellow</a:t>
            </a:r>
          </a:p>
          <a:p>
            <a:pPr>
              <a:defRPr/>
            </a:pPr>
            <a:r>
              <a:rPr lang="en-US" dirty="0" smtClean="0"/>
              <a:t>For a given </a:t>
            </a:r>
            <a:r>
              <a:rPr lang="en-US" dirty="0" smtClean="0">
                <a:solidFill>
                  <a:srgbClr val="FFFF00"/>
                </a:solidFill>
              </a:rPr>
              <a:t>“metal”</a:t>
            </a:r>
            <a:r>
              <a:rPr lang="en-US" dirty="0" smtClean="0"/>
              <a:t>, the color depends on the ligand</a:t>
            </a:r>
          </a:p>
          <a:p>
            <a:pPr marL="1828800" indent="0">
              <a:buFont typeface="Wingdings" pitchFamily="2" charset="2"/>
              <a:buNone/>
              <a:defRPr/>
            </a:pPr>
            <a:r>
              <a:rPr lang="en-US" dirty="0" smtClean="0">
                <a:solidFill>
                  <a:srgbClr val="FFFF00"/>
                </a:solidFill>
              </a:rPr>
              <a:t>[Cr(NH</a:t>
            </a:r>
            <a:r>
              <a:rPr lang="en-US" baseline="-25000" dirty="0" smtClean="0">
                <a:solidFill>
                  <a:srgbClr val="FFFF00"/>
                </a:solidFill>
              </a:rPr>
              <a:t>3</a:t>
            </a:r>
            <a:r>
              <a:rPr lang="en-US" dirty="0" smtClean="0">
                <a:solidFill>
                  <a:srgbClr val="FFFF00"/>
                </a:solidFill>
              </a:rPr>
              <a:t>)</a:t>
            </a:r>
            <a:r>
              <a:rPr lang="en-US" baseline="-25000" dirty="0" smtClean="0">
                <a:solidFill>
                  <a:srgbClr val="FFFF00"/>
                </a:solidFill>
              </a:rPr>
              <a:t>6</a:t>
            </a:r>
            <a:r>
              <a:rPr lang="en-US" dirty="0" smtClean="0">
                <a:solidFill>
                  <a:srgbClr val="FFFF00"/>
                </a:solidFill>
              </a:rPr>
              <a:t>]</a:t>
            </a:r>
            <a:r>
              <a:rPr lang="en-US" baseline="30000" dirty="0" smtClean="0">
                <a:solidFill>
                  <a:srgbClr val="FFFF00"/>
                </a:solidFill>
              </a:rPr>
              <a:t>3+</a:t>
            </a:r>
            <a:r>
              <a:rPr lang="en-US" dirty="0" smtClean="0">
                <a:solidFill>
                  <a:srgbClr val="FFFF00"/>
                </a:solidFill>
              </a:rPr>
              <a:t>   (yellow-orange)</a:t>
            </a:r>
            <a:endParaRPr lang="en-US" baseline="30000" dirty="0" smtClean="0">
              <a:solidFill>
                <a:srgbClr val="FFFF00"/>
              </a:solidFill>
            </a:endParaRPr>
          </a:p>
          <a:p>
            <a:pPr marL="1828800" indent="0">
              <a:buFont typeface="Wingdings" pitchFamily="2" charset="2"/>
              <a:buNone/>
              <a:defRPr/>
            </a:pPr>
            <a:r>
              <a:rPr lang="en-US" dirty="0" smtClean="0">
                <a:solidFill>
                  <a:srgbClr val="FFFF00"/>
                </a:solidFill>
              </a:rPr>
              <a:t>[Cr(NH</a:t>
            </a:r>
            <a:r>
              <a:rPr lang="en-US" baseline="-25000" dirty="0" smtClean="0">
                <a:solidFill>
                  <a:srgbClr val="FFFF00"/>
                </a:solidFill>
              </a:rPr>
              <a:t>3</a:t>
            </a:r>
            <a:r>
              <a:rPr lang="en-US" dirty="0" smtClean="0">
                <a:solidFill>
                  <a:srgbClr val="FFFF00"/>
                </a:solidFill>
              </a:rPr>
              <a:t>)</a:t>
            </a:r>
            <a:r>
              <a:rPr lang="en-US" baseline="-25000" dirty="0" smtClean="0">
                <a:solidFill>
                  <a:srgbClr val="FFFF00"/>
                </a:solidFill>
              </a:rPr>
              <a:t>5</a:t>
            </a:r>
            <a:r>
              <a:rPr lang="en-US" dirty="0" smtClean="0">
                <a:solidFill>
                  <a:srgbClr val="FFFF00"/>
                </a:solidFill>
              </a:rPr>
              <a:t>]</a:t>
            </a:r>
            <a:r>
              <a:rPr lang="en-US" baseline="30000" dirty="0" smtClean="0">
                <a:solidFill>
                  <a:srgbClr val="FFFF00"/>
                </a:solidFill>
              </a:rPr>
              <a:t>2+</a:t>
            </a:r>
            <a:r>
              <a:rPr lang="en-US" dirty="0" smtClean="0">
                <a:solidFill>
                  <a:srgbClr val="FFFF00"/>
                </a:solidFill>
              </a:rPr>
              <a:t>   (Purple)</a:t>
            </a:r>
          </a:p>
          <a:p>
            <a:pPr marL="687388" indent="0">
              <a:buFont typeface="Wingdings" pitchFamily="2" charset="2"/>
              <a:buNone/>
              <a:defRPr/>
            </a:pPr>
            <a:r>
              <a:rPr lang="en-US" dirty="0" smtClean="0"/>
              <a:t>Even a single ligand is enough to change the color</a:t>
            </a:r>
          </a:p>
        </p:txBody>
      </p:sp>
      <p:sp>
        <p:nvSpPr>
          <p:cNvPr id="87044"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27A182DB-FFFB-4BDD-88E4-25499589D127}" type="datetime1">
              <a:rPr lang="en-US" sz="1200" smtClean="0">
                <a:solidFill>
                  <a:srgbClr val="FFFF00"/>
                </a:solidFill>
              </a:rPr>
              <a:t>5/7/2018</a:t>
            </a:fld>
            <a:endParaRPr lang="en-US" sz="1200" smtClean="0">
              <a:solidFill>
                <a:srgbClr val="FFFF00"/>
              </a:solidFill>
            </a:endParaRPr>
          </a:p>
        </p:txBody>
      </p:sp>
      <p:sp>
        <p:nvSpPr>
          <p:cNvPr id="87045"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211A22DC-919C-45E0-865A-10DE9AD501FF}" type="slidenum">
              <a:rPr lang="en-US" sz="1200" smtClean="0">
                <a:solidFill>
                  <a:srgbClr val="FFFF00"/>
                </a:solidFill>
              </a:rPr>
              <a:pPr eaLnBrk="1" hangingPunct="1"/>
              <a:t>42</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dirty="0"/>
              <a:t>Crystal Field Theory</a:t>
            </a:r>
          </a:p>
        </p:txBody>
      </p:sp>
      <p:sp>
        <p:nvSpPr>
          <p:cNvPr id="88067" name="Text Placeholder 2"/>
          <p:cNvSpPr>
            <a:spLocks noGrp="1"/>
          </p:cNvSpPr>
          <p:nvPr>
            <p:ph type="body" sz="quarter" idx="12"/>
          </p:nvPr>
        </p:nvSpPr>
        <p:spPr/>
        <p:txBody>
          <a:bodyPr/>
          <a:lstStyle/>
          <a:p>
            <a:pPr>
              <a:lnSpc>
                <a:spcPts val="2100"/>
              </a:lnSpc>
              <a:spcAft>
                <a:spcPts val="300"/>
              </a:spcAft>
            </a:pPr>
            <a:r>
              <a:rPr lang="en-US" dirty="0" err="1" smtClean="0"/>
              <a:t>Spectrochemical</a:t>
            </a:r>
            <a:r>
              <a:rPr lang="en-US" dirty="0" smtClean="0"/>
              <a:t> </a:t>
            </a:r>
            <a:r>
              <a:rPr lang="en-US" dirty="0" smtClean="0"/>
              <a:t>Series</a:t>
            </a:r>
          </a:p>
          <a:p>
            <a:pPr lvl="1">
              <a:lnSpc>
                <a:spcPts val="2100"/>
              </a:lnSpc>
              <a:spcAft>
                <a:spcPts val="300"/>
              </a:spcAft>
            </a:pPr>
            <a:r>
              <a:rPr lang="en-US" dirty="0" smtClean="0"/>
              <a:t>The </a:t>
            </a:r>
            <a:r>
              <a:rPr lang="en-US" dirty="0" err="1" smtClean="0"/>
              <a:t>Spectrochemical</a:t>
            </a:r>
            <a:r>
              <a:rPr lang="en-US" dirty="0" smtClean="0"/>
              <a:t> Series is a ranking of ligands with regard to their ability to split d-orbital energies</a:t>
            </a:r>
          </a:p>
          <a:p>
            <a:pPr lvl="1">
              <a:lnSpc>
                <a:spcPts val="2100"/>
              </a:lnSpc>
              <a:spcAft>
                <a:spcPts val="300"/>
              </a:spcAft>
            </a:pPr>
            <a:r>
              <a:rPr lang="en-US" dirty="0" smtClean="0"/>
              <a:t>For a given ligand, the color depends on the oxidation state of the metal ion</a:t>
            </a:r>
          </a:p>
          <a:p>
            <a:pPr lvl="1">
              <a:lnSpc>
                <a:spcPts val="2100"/>
              </a:lnSpc>
              <a:spcAft>
                <a:spcPts val="300"/>
              </a:spcAft>
            </a:pPr>
            <a:r>
              <a:rPr lang="en-US" dirty="0" smtClean="0"/>
              <a:t>For a given metal ion, the color depends on the ligand</a:t>
            </a:r>
          </a:p>
          <a:p>
            <a:pPr lvl="1">
              <a:lnSpc>
                <a:spcPts val="2100"/>
              </a:lnSpc>
              <a:spcAft>
                <a:spcPts val="300"/>
              </a:spcAft>
            </a:pPr>
            <a:r>
              <a:rPr lang="en-US" dirty="0" smtClean="0"/>
              <a:t>As the crystal field strength of the ligand increases, the splitting energy (</a:t>
            </a:r>
            <a:r>
              <a:rPr lang="en-US" dirty="0" smtClean="0">
                <a:sym typeface="Symbol" pitchFamily="18" charset="2"/>
              </a:rPr>
              <a:t>) increases (shorter wavelengths of light must be absorbed to excite the electrons</a:t>
            </a:r>
            <a:endParaRPr lang="en-US" dirty="0" smtClean="0"/>
          </a:p>
          <a:p>
            <a:pPr lvl="3">
              <a:lnSpc>
                <a:spcPts val="2100"/>
              </a:lnSpc>
              <a:spcAft>
                <a:spcPts val="300"/>
              </a:spcAft>
            </a:pPr>
            <a:endParaRPr lang="en-US" dirty="0" smtClean="0"/>
          </a:p>
          <a:p>
            <a:pPr lvl="2">
              <a:lnSpc>
                <a:spcPts val="2100"/>
              </a:lnSpc>
              <a:spcAft>
                <a:spcPts val="300"/>
              </a:spcAft>
            </a:pPr>
            <a:endParaRPr lang="en-US" sz="2000" dirty="0" smtClean="0"/>
          </a:p>
          <a:p>
            <a:pPr lvl="2">
              <a:lnSpc>
                <a:spcPts val="2100"/>
              </a:lnSpc>
              <a:spcAft>
                <a:spcPts val="300"/>
              </a:spcAft>
            </a:pPr>
            <a:endParaRPr lang="en-US" sz="2000" dirty="0" smtClean="0"/>
          </a:p>
        </p:txBody>
      </p:sp>
      <p:sp>
        <p:nvSpPr>
          <p:cNvPr id="88068"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234CB8B9-422E-475C-B536-E209E623EA62}" type="datetime1">
              <a:rPr lang="en-US" sz="1200" smtClean="0">
                <a:solidFill>
                  <a:srgbClr val="FFFF00"/>
                </a:solidFill>
              </a:rPr>
              <a:t>5/7/2018</a:t>
            </a:fld>
            <a:endParaRPr lang="en-US" sz="1200" smtClean="0">
              <a:solidFill>
                <a:srgbClr val="FFFF00"/>
              </a:solidFill>
            </a:endParaRPr>
          </a:p>
        </p:txBody>
      </p:sp>
      <p:sp>
        <p:nvSpPr>
          <p:cNvPr id="88069"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91E97003-C2A3-4E3C-91BD-BB29F5979CCD}" type="slidenum">
              <a:rPr lang="en-US" sz="1200" smtClean="0">
                <a:solidFill>
                  <a:srgbClr val="FFFF00"/>
                </a:solidFill>
              </a:rPr>
              <a:pPr eaLnBrk="1" hangingPunct="1"/>
              <a:t>43</a:t>
            </a:fld>
            <a:endParaRPr lang="en-US" sz="1200" smtClean="0">
              <a:solidFill>
                <a:srgbClr val="FFFF00"/>
              </a:solidFill>
            </a:endParaRPr>
          </a:p>
        </p:txBody>
      </p:sp>
      <p:pic>
        <p:nvPicPr>
          <p:cNvPr id="88070" name="Picture 3" descr="siL48593_23_22"/>
          <p:cNvPicPr>
            <a:picLocks noChangeAspect="1" noChangeArrowheads="1"/>
          </p:cNvPicPr>
          <p:nvPr/>
        </p:nvPicPr>
        <p:blipFill>
          <a:blip r:embed="rId2">
            <a:extLst>
              <a:ext uri="{28A0092B-C50C-407E-A947-70E740481C1C}">
                <a14:useLocalDpi xmlns:a14="http://schemas.microsoft.com/office/drawing/2010/main" val="0"/>
              </a:ext>
            </a:extLst>
          </a:blip>
          <a:srcRect t="6474"/>
          <a:stretch>
            <a:fillRect/>
          </a:stretch>
        </p:blipFill>
        <p:spPr bwMode="auto">
          <a:xfrm>
            <a:off x="1447800" y="4419600"/>
            <a:ext cx="6248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5"/>
          <p:cNvSpPr>
            <a:spLocks noGrp="1"/>
          </p:cNvSpPr>
          <p:nvPr>
            <p:ph type="title"/>
          </p:nvPr>
        </p:nvSpPr>
        <p:spPr/>
        <p:txBody>
          <a:bodyPr/>
          <a:lstStyle/>
          <a:p>
            <a:pPr>
              <a:spcBef>
                <a:spcPct val="0"/>
              </a:spcBef>
              <a:spcAft>
                <a:spcPct val="0"/>
              </a:spcAft>
            </a:pPr>
            <a:r>
              <a:rPr lang="en-US" smtClean="0"/>
              <a:t>Practice Problem</a:t>
            </a:r>
          </a:p>
        </p:txBody>
      </p:sp>
      <p:sp>
        <p:nvSpPr>
          <p:cNvPr id="7" name="Content Placeholder 6"/>
          <p:cNvSpPr>
            <a:spLocks noGrp="1"/>
          </p:cNvSpPr>
          <p:nvPr>
            <p:ph idx="1"/>
          </p:nvPr>
        </p:nvSpPr>
        <p:spPr>
          <a:xfrm>
            <a:off x="457200" y="625475"/>
            <a:ext cx="8229600" cy="5927725"/>
          </a:xfrm>
        </p:spPr>
        <p:txBody>
          <a:bodyPr/>
          <a:lstStyle/>
          <a:p>
            <a:pPr marL="0" indent="0">
              <a:buFont typeface="Wingdings" pitchFamily="2" charset="2"/>
              <a:buNone/>
              <a:defRPr/>
            </a:pPr>
            <a:r>
              <a:rPr lang="en-US" dirty="0" smtClean="0"/>
              <a:t>Rank the following ions in terms of the relative value of </a:t>
            </a:r>
            <a:r>
              <a:rPr lang="en-US" dirty="0" smtClean="0">
                <a:solidFill>
                  <a:srgbClr val="FFFF00"/>
                </a:solidFill>
                <a:sym typeface="Symbol"/>
              </a:rPr>
              <a:t></a:t>
            </a:r>
            <a:r>
              <a:rPr lang="en-US" dirty="0" smtClean="0">
                <a:sym typeface="Symbol"/>
              </a:rPr>
              <a:t> and of the energy of visible light absorbed</a:t>
            </a:r>
          </a:p>
          <a:p>
            <a:pPr marL="0" indent="0" algn="ctr">
              <a:spcBef>
                <a:spcPts val="1800"/>
              </a:spcBef>
              <a:spcAft>
                <a:spcPts val="1800"/>
              </a:spcAft>
              <a:buFont typeface="Wingdings" pitchFamily="2" charset="2"/>
              <a:buNone/>
              <a:defRPr/>
            </a:pPr>
            <a:r>
              <a:rPr lang="en-US" dirty="0" smtClean="0">
                <a:sym typeface="Symbol"/>
              </a:rPr>
              <a:t>[Ti(H</a:t>
            </a:r>
            <a:r>
              <a:rPr lang="en-US" baseline="-25000" dirty="0" smtClean="0">
                <a:sym typeface="Symbol"/>
              </a:rPr>
              <a:t>2</a:t>
            </a:r>
            <a:r>
              <a:rPr lang="en-US" dirty="0" smtClean="0">
                <a:sym typeface="Symbol"/>
              </a:rPr>
              <a:t>O)</a:t>
            </a:r>
            <a:r>
              <a:rPr lang="en-US" baseline="-25000" dirty="0" smtClean="0">
                <a:sym typeface="Symbol"/>
              </a:rPr>
              <a:t>6</a:t>
            </a:r>
            <a:r>
              <a:rPr lang="en-US" dirty="0" smtClean="0">
                <a:sym typeface="Symbol"/>
              </a:rPr>
              <a:t>]</a:t>
            </a:r>
            <a:r>
              <a:rPr lang="en-US" baseline="30000" dirty="0" smtClean="0">
                <a:sym typeface="Symbol"/>
              </a:rPr>
              <a:t>3+</a:t>
            </a:r>
            <a:r>
              <a:rPr lang="en-US" dirty="0" smtClean="0">
                <a:sym typeface="Symbol"/>
              </a:rPr>
              <a:t>     Ti(NH</a:t>
            </a:r>
            <a:r>
              <a:rPr lang="en-US" baseline="-25000" dirty="0" smtClean="0">
                <a:sym typeface="Symbol"/>
              </a:rPr>
              <a:t>3</a:t>
            </a:r>
            <a:r>
              <a:rPr lang="en-US" dirty="0" smtClean="0">
                <a:sym typeface="Symbol"/>
              </a:rPr>
              <a:t>)</a:t>
            </a:r>
            <a:r>
              <a:rPr lang="en-US" baseline="-25000" dirty="0" smtClean="0">
                <a:sym typeface="Symbol"/>
              </a:rPr>
              <a:t>6</a:t>
            </a:r>
            <a:r>
              <a:rPr lang="en-US" dirty="0" smtClean="0">
                <a:sym typeface="Symbol"/>
              </a:rPr>
              <a:t>]</a:t>
            </a:r>
            <a:r>
              <a:rPr lang="en-US" baseline="30000" dirty="0" smtClean="0">
                <a:sym typeface="Symbol"/>
              </a:rPr>
              <a:t>3+</a:t>
            </a:r>
            <a:r>
              <a:rPr lang="en-US" dirty="0" smtClean="0">
                <a:sym typeface="Symbol"/>
              </a:rPr>
              <a:t>     Ti(CN)</a:t>
            </a:r>
            <a:r>
              <a:rPr lang="en-US" baseline="-25000" dirty="0" smtClean="0">
                <a:sym typeface="Symbol"/>
              </a:rPr>
              <a:t>6</a:t>
            </a:r>
            <a:r>
              <a:rPr lang="en-US" dirty="0" smtClean="0">
                <a:sym typeface="Symbol"/>
              </a:rPr>
              <a:t>]</a:t>
            </a:r>
            <a:r>
              <a:rPr lang="en-US" baseline="30000" dirty="0" smtClean="0">
                <a:sym typeface="Symbol"/>
              </a:rPr>
              <a:t>3+</a:t>
            </a:r>
            <a:endParaRPr lang="en-US" dirty="0" smtClean="0">
              <a:solidFill>
                <a:srgbClr val="FFFF00"/>
              </a:solidFill>
              <a:sym typeface="Symbol"/>
            </a:endParaRPr>
          </a:p>
          <a:p>
            <a:pPr marL="0" indent="0">
              <a:buFont typeface="Wingdings" pitchFamily="2" charset="2"/>
              <a:buNone/>
              <a:defRPr/>
            </a:pPr>
            <a:r>
              <a:rPr lang="en-US" dirty="0" err="1" smtClean="0">
                <a:solidFill>
                  <a:srgbClr val="FFFF00"/>
                </a:solidFill>
                <a:sym typeface="Symbol"/>
              </a:rPr>
              <a:t>Ans</a:t>
            </a:r>
            <a:r>
              <a:rPr lang="en-US" dirty="0" smtClean="0">
                <a:solidFill>
                  <a:srgbClr val="FFFF00"/>
                </a:solidFill>
                <a:sym typeface="Symbol"/>
              </a:rPr>
              <a:t>:</a:t>
            </a:r>
          </a:p>
          <a:p>
            <a:pPr marL="461963" indent="0">
              <a:buFont typeface="Wingdings" pitchFamily="2" charset="2"/>
              <a:buNone/>
              <a:defRPr/>
            </a:pPr>
            <a:r>
              <a:rPr lang="en-US" dirty="0" smtClean="0">
                <a:solidFill>
                  <a:srgbClr val="FFFF00"/>
                </a:solidFill>
                <a:sym typeface="Symbol"/>
              </a:rPr>
              <a:t>Oxidation State of Ti is +3 in all formulas</a:t>
            </a:r>
          </a:p>
          <a:p>
            <a:pPr marL="461963" indent="0">
              <a:buFont typeface="Wingdings" pitchFamily="2" charset="2"/>
              <a:buNone/>
              <a:defRPr/>
            </a:pPr>
            <a:r>
              <a:rPr lang="en-US" dirty="0" smtClean="0">
                <a:solidFill>
                  <a:srgbClr val="FFFF00"/>
                </a:solidFill>
                <a:sym typeface="Symbol"/>
              </a:rPr>
              <a:t>From the spectrochemical series table, the ligand strength is in the order:</a:t>
            </a:r>
          </a:p>
          <a:p>
            <a:pPr marL="0" indent="0" algn="ctr">
              <a:buFont typeface="Wingdings" pitchFamily="2" charset="2"/>
              <a:buNone/>
              <a:defRPr/>
            </a:pPr>
            <a:r>
              <a:rPr lang="en-US" dirty="0" smtClean="0">
                <a:solidFill>
                  <a:srgbClr val="FFFF00"/>
                </a:solidFill>
                <a:sym typeface="Symbol"/>
              </a:rPr>
              <a:t>CN</a:t>
            </a:r>
            <a:r>
              <a:rPr lang="en-US" sz="3200" baseline="30000" dirty="0" smtClean="0">
                <a:solidFill>
                  <a:srgbClr val="FFFF00"/>
                </a:solidFill>
                <a:sym typeface="Symbol"/>
              </a:rPr>
              <a:t>-</a:t>
            </a:r>
            <a:r>
              <a:rPr lang="en-US" dirty="0" smtClean="0">
                <a:solidFill>
                  <a:srgbClr val="FFFF00"/>
                </a:solidFill>
                <a:sym typeface="Symbol"/>
              </a:rPr>
              <a:t>   &gt;   NH</a:t>
            </a:r>
            <a:r>
              <a:rPr lang="en-US" baseline="-25000" dirty="0" smtClean="0">
                <a:solidFill>
                  <a:srgbClr val="FFFF00"/>
                </a:solidFill>
                <a:sym typeface="Symbol"/>
              </a:rPr>
              <a:t>3</a:t>
            </a:r>
            <a:r>
              <a:rPr lang="en-US" dirty="0" smtClean="0">
                <a:solidFill>
                  <a:srgbClr val="FFFF00"/>
                </a:solidFill>
                <a:sym typeface="Symbol"/>
              </a:rPr>
              <a:t>   &gt;   H</a:t>
            </a:r>
            <a:r>
              <a:rPr lang="en-US" baseline="-25000" dirty="0" smtClean="0">
                <a:solidFill>
                  <a:srgbClr val="FFFF00"/>
                </a:solidFill>
                <a:sym typeface="Symbol"/>
              </a:rPr>
              <a:t>2</a:t>
            </a:r>
            <a:r>
              <a:rPr lang="en-US" dirty="0" smtClean="0">
                <a:solidFill>
                  <a:srgbClr val="FFFF00"/>
                </a:solidFill>
                <a:sym typeface="Symbol"/>
              </a:rPr>
              <a:t>O</a:t>
            </a:r>
          </a:p>
          <a:p>
            <a:pPr marL="461963" indent="0">
              <a:buFont typeface="Wingdings" pitchFamily="2" charset="2"/>
              <a:buNone/>
              <a:defRPr/>
            </a:pPr>
            <a:r>
              <a:rPr lang="en-US" dirty="0" smtClean="0">
                <a:solidFill>
                  <a:srgbClr val="FFFF00"/>
                </a:solidFill>
                <a:sym typeface="Symbol"/>
              </a:rPr>
              <a:t>Relative size of , thus, the energy of light absorbed is</a:t>
            </a:r>
          </a:p>
          <a:p>
            <a:pPr marL="0" indent="0" algn="ctr">
              <a:spcBef>
                <a:spcPts val="1800"/>
              </a:spcBef>
              <a:buFont typeface="Wingdings" pitchFamily="2" charset="2"/>
              <a:buNone/>
              <a:defRPr/>
            </a:pPr>
            <a:r>
              <a:rPr lang="en-US" dirty="0" smtClean="0">
                <a:solidFill>
                  <a:srgbClr val="FFFF00"/>
                </a:solidFill>
                <a:sym typeface="Symbol"/>
              </a:rPr>
              <a:t>Ti(CN)</a:t>
            </a:r>
            <a:r>
              <a:rPr lang="en-US" baseline="-25000" dirty="0" smtClean="0">
                <a:solidFill>
                  <a:srgbClr val="FFFF00"/>
                </a:solidFill>
                <a:sym typeface="Symbol"/>
              </a:rPr>
              <a:t>6</a:t>
            </a:r>
            <a:r>
              <a:rPr lang="en-US" dirty="0" smtClean="0">
                <a:solidFill>
                  <a:srgbClr val="FFFF00"/>
                </a:solidFill>
                <a:sym typeface="Symbol"/>
              </a:rPr>
              <a:t>]</a:t>
            </a:r>
            <a:r>
              <a:rPr lang="en-US" baseline="30000" dirty="0" smtClean="0">
                <a:solidFill>
                  <a:srgbClr val="FFFF00"/>
                </a:solidFill>
                <a:sym typeface="Symbol"/>
              </a:rPr>
              <a:t>3+</a:t>
            </a:r>
            <a:r>
              <a:rPr lang="en-US" dirty="0" smtClean="0">
                <a:solidFill>
                  <a:srgbClr val="FFFF00"/>
                </a:solidFill>
                <a:sym typeface="Symbol"/>
              </a:rPr>
              <a:t>   &gt;   Ti(NH</a:t>
            </a:r>
            <a:r>
              <a:rPr lang="en-US" baseline="-25000" dirty="0" smtClean="0">
                <a:solidFill>
                  <a:srgbClr val="FFFF00"/>
                </a:solidFill>
                <a:sym typeface="Symbol"/>
              </a:rPr>
              <a:t>3</a:t>
            </a:r>
            <a:r>
              <a:rPr lang="en-US" dirty="0" smtClean="0">
                <a:solidFill>
                  <a:srgbClr val="FFFF00"/>
                </a:solidFill>
                <a:sym typeface="Symbol"/>
              </a:rPr>
              <a:t>)</a:t>
            </a:r>
            <a:r>
              <a:rPr lang="en-US" baseline="-25000" dirty="0" smtClean="0">
                <a:solidFill>
                  <a:srgbClr val="FFFF00"/>
                </a:solidFill>
                <a:sym typeface="Symbol"/>
              </a:rPr>
              <a:t>6</a:t>
            </a:r>
            <a:r>
              <a:rPr lang="en-US" dirty="0" smtClean="0">
                <a:solidFill>
                  <a:srgbClr val="FFFF00"/>
                </a:solidFill>
                <a:sym typeface="Symbol"/>
              </a:rPr>
              <a:t>]</a:t>
            </a:r>
            <a:r>
              <a:rPr lang="en-US" baseline="30000" dirty="0" smtClean="0">
                <a:solidFill>
                  <a:srgbClr val="FFFF00"/>
                </a:solidFill>
                <a:sym typeface="Symbol"/>
              </a:rPr>
              <a:t>3+</a:t>
            </a:r>
            <a:r>
              <a:rPr lang="en-US" dirty="0" smtClean="0">
                <a:solidFill>
                  <a:srgbClr val="FFFF00"/>
                </a:solidFill>
                <a:sym typeface="Symbol"/>
              </a:rPr>
              <a:t>    &gt;    [Ti(H</a:t>
            </a:r>
            <a:r>
              <a:rPr lang="en-US" baseline="-25000" dirty="0" smtClean="0">
                <a:solidFill>
                  <a:srgbClr val="FFFF00"/>
                </a:solidFill>
                <a:sym typeface="Symbol"/>
              </a:rPr>
              <a:t>2</a:t>
            </a:r>
            <a:r>
              <a:rPr lang="en-US" dirty="0" smtClean="0">
                <a:solidFill>
                  <a:srgbClr val="FFFF00"/>
                </a:solidFill>
                <a:sym typeface="Symbol"/>
              </a:rPr>
              <a:t>O)</a:t>
            </a:r>
            <a:r>
              <a:rPr lang="en-US" baseline="-25000" dirty="0" smtClean="0">
                <a:solidFill>
                  <a:srgbClr val="FFFF00"/>
                </a:solidFill>
                <a:sym typeface="Symbol"/>
              </a:rPr>
              <a:t>6</a:t>
            </a:r>
            <a:r>
              <a:rPr lang="en-US" dirty="0" smtClean="0">
                <a:solidFill>
                  <a:srgbClr val="FFFF00"/>
                </a:solidFill>
                <a:sym typeface="Symbol"/>
              </a:rPr>
              <a:t>]</a:t>
            </a:r>
            <a:r>
              <a:rPr lang="en-US" baseline="30000" dirty="0" smtClean="0">
                <a:solidFill>
                  <a:srgbClr val="FFFF00"/>
                </a:solidFill>
                <a:sym typeface="Symbol"/>
              </a:rPr>
              <a:t>3+</a:t>
            </a:r>
            <a:endParaRPr lang="en-US" dirty="0" smtClean="0">
              <a:solidFill>
                <a:srgbClr val="FFFF00"/>
              </a:solidFill>
              <a:sym typeface="Symbol"/>
            </a:endParaRPr>
          </a:p>
          <a:p>
            <a:pPr marL="346075" lvl="1" indent="0">
              <a:buFont typeface="Wingdings" pitchFamily="2" charset="2"/>
              <a:buChar char="§"/>
              <a:defRPr/>
            </a:pPr>
            <a:endParaRPr lang="en-US" dirty="0" smtClean="0">
              <a:sym typeface="Symbol"/>
            </a:endParaRPr>
          </a:p>
          <a:p>
            <a:pPr marL="0" indent="0">
              <a:buFont typeface="Wingdings" pitchFamily="2" charset="2"/>
              <a:buNone/>
              <a:defRPr/>
            </a:pPr>
            <a:r>
              <a:rPr lang="en-US" dirty="0" smtClean="0"/>
              <a:t> </a:t>
            </a:r>
            <a:endParaRPr lang="en-US" dirty="0"/>
          </a:p>
        </p:txBody>
      </p:sp>
      <p:sp>
        <p:nvSpPr>
          <p:cNvPr id="8909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4AC36ED4-871F-49BC-8290-29855F8DF1E1}" type="datetime1">
              <a:rPr lang="en-US" sz="1200" smtClean="0">
                <a:solidFill>
                  <a:srgbClr val="FFFF00"/>
                </a:solidFill>
              </a:rPr>
              <a:t>5/7/2018</a:t>
            </a:fld>
            <a:endParaRPr lang="en-US" sz="1200" smtClean="0">
              <a:solidFill>
                <a:srgbClr val="FFFF00"/>
              </a:solidFill>
            </a:endParaRPr>
          </a:p>
        </p:txBody>
      </p:sp>
      <p:sp>
        <p:nvSpPr>
          <p:cNvPr id="890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80B8E4E5-614D-45E4-AA76-48AD13B94FA0}" type="slidenum">
              <a:rPr lang="en-US" sz="1200" smtClean="0">
                <a:solidFill>
                  <a:srgbClr val="FFFF00"/>
                </a:solidFill>
              </a:rPr>
              <a:pPr eaLnBrk="1" hangingPunct="1"/>
              <a:t>44</a:t>
            </a:fld>
            <a:endParaRPr lang="en-US" sz="1200" smtClean="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diamond(in)">
                                      <p:cBhvr>
                                        <p:cTn id="13" dur="500"/>
                                        <p:tgtEl>
                                          <p:spTgt spid="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diamond(in)">
                                      <p:cBhvr>
                                        <p:cTn id="18" dur="500"/>
                                        <p:tgtEl>
                                          <p:spTgt spid="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diamond(in)">
                                      <p:cBhvr>
                                        <p:cTn id="23" dur="500"/>
                                        <p:tgtEl>
                                          <p:spTgt spid="7">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diamond(in)">
                                      <p:cBhvr>
                                        <p:cTn id="28" dur="500"/>
                                        <p:tgtEl>
                                          <p:spTgt spid="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diamond(in)">
                                      <p:cBhvr>
                                        <p:cTn id="33"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457200" y="0"/>
            <a:ext cx="8229600" cy="990600"/>
          </a:xfrm>
        </p:spPr>
        <p:txBody>
          <a:bodyPr/>
          <a:lstStyle/>
          <a:p>
            <a:pPr>
              <a:lnSpc>
                <a:spcPct val="100000"/>
              </a:lnSpc>
            </a:pPr>
            <a:r>
              <a:rPr lang="en-US" dirty="0"/>
              <a:t>Explaining the Magnetic Properties of Transition Metal Complexes</a:t>
            </a:r>
          </a:p>
        </p:txBody>
      </p:sp>
      <p:sp>
        <p:nvSpPr>
          <p:cNvPr id="90115" name="Text Placeholder 5"/>
          <p:cNvSpPr>
            <a:spLocks noGrp="1"/>
          </p:cNvSpPr>
          <p:nvPr>
            <p:ph type="body" sz="quarter" idx="12"/>
          </p:nvPr>
        </p:nvSpPr>
        <p:spPr>
          <a:xfrm>
            <a:off x="304800" y="990600"/>
            <a:ext cx="8610600" cy="5562600"/>
          </a:xfrm>
        </p:spPr>
        <p:txBody>
          <a:bodyPr/>
          <a:lstStyle/>
          <a:p>
            <a:pPr>
              <a:lnSpc>
                <a:spcPct val="100000"/>
              </a:lnSpc>
              <a:spcAft>
                <a:spcPts val="0"/>
              </a:spcAft>
            </a:pPr>
            <a:r>
              <a:rPr lang="en-US" dirty="0" smtClean="0"/>
              <a:t>The </a:t>
            </a:r>
            <a:r>
              <a:rPr lang="en-US" dirty="0" smtClean="0"/>
              <a:t>splitting of energy levels influence magnetic properties</a:t>
            </a:r>
          </a:p>
          <a:p>
            <a:pPr>
              <a:lnSpc>
                <a:spcPct val="100000"/>
              </a:lnSpc>
              <a:spcAft>
                <a:spcPts val="0"/>
              </a:spcAft>
            </a:pPr>
            <a:r>
              <a:rPr lang="en-US" dirty="0" smtClean="0"/>
              <a:t>Affects the </a:t>
            </a:r>
            <a:r>
              <a:rPr lang="en-US" dirty="0" smtClean="0">
                <a:solidFill>
                  <a:srgbClr val="FFFF00"/>
                </a:solidFill>
              </a:rPr>
              <a:t>number of unpaired electrons</a:t>
            </a:r>
            <a:r>
              <a:rPr lang="en-US" dirty="0" smtClean="0"/>
              <a:t> in the              metal ion “d” orbitals</a:t>
            </a:r>
          </a:p>
          <a:p>
            <a:pPr>
              <a:lnSpc>
                <a:spcPct val="100000"/>
              </a:lnSpc>
              <a:spcAft>
                <a:spcPts val="0"/>
              </a:spcAft>
            </a:pPr>
            <a:r>
              <a:rPr lang="en-US" dirty="0" smtClean="0"/>
              <a:t>According to Hund’s rules, electrons occupy orbitals one at a time as long as orbitals of </a:t>
            </a:r>
            <a:r>
              <a:rPr lang="en-US" dirty="0" smtClean="0">
                <a:solidFill>
                  <a:srgbClr val="FFFF00"/>
                </a:solidFill>
              </a:rPr>
              <a:t>“equal energy”</a:t>
            </a:r>
            <a:r>
              <a:rPr lang="en-US" dirty="0" smtClean="0"/>
              <a:t> are available</a:t>
            </a:r>
          </a:p>
          <a:p>
            <a:pPr>
              <a:lnSpc>
                <a:spcPct val="100000"/>
              </a:lnSpc>
              <a:spcAft>
                <a:spcPts val="0"/>
              </a:spcAft>
            </a:pPr>
            <a:r>
              <a:rPr lang="en-US" dirty="0" smtClean="0"/>
              <a:t>When “all” lower energy orbitals are “half-filled </a:t>
            </a:r>
            <a:r>
              <a:rPr lang="en-US" dirty="0" smtClean="0">
                <a:solidFill>
                  <a:srgbClr val="FFFF00"/>
                </a:solidFill>
              </a:rPr>
              <a:t>(all +½ spin state)</a:t>
            </a:r>
            <a:r>
              <a:rPr lang="en-US" dirty="0" smtClean="0"/>
              <a:t>”, </a:t>
            </a:r>
            <a:r>
              <a:rPr lang="en-US" sz="2200" dirty="0" smtClean="0"/>
              <a:t>the next electron can</a:t>
            </a:r>
          </a:p>
          <a:p>
            <a:pPr lvl="2">
              <a:lnSpc>
                <a:spcPts val="2300"/>
              </a:lnSpc>
              <a:spcAft>
                <a:spcPts val="300"/>
              </a:spcAft>
            </a:pPr>
            <a:r>
              <a:rPr lang="en-US" sz="2200" dirty="0" smtClean="0"/>
              <a:t>Enter a half-filled orbital and pair up </a:t>
            </a:r>
            <a:r>
              <a:rPr lang="en-US" sz="2200" dirty="0" smtClean="0">
                <a:solidFill>
                  <a:srgbClr val="FFFF00"/>
                </a:solidFill>
              </a:rPr>
              <a:t>(with a –½ spin state electron)</a:t>
            </a:r>
            <a:r>
              <a:rPr lang="en-US" sz="2200" dirty="0" smtClean="0"/>
              <a:t> by overcoming a </a:t>
            </a:r>
            <a:r>
              <a:rPr lang="en-US" sz="2200" u="sng" dirty="0" smtClean="0">
                <a:solidFill>
                  <a:srgbClr val="FFFF00"/>
                </a:solidFill>
              </a:rPr>
              <a:t>repulsive pairing energy </a:t>
            </a:r>
            <a:r>
              <a:rPr lang="en-US" sz="2200" dirty="0" smtClean="0">
                <a:solidFill>
                  <a:srgbClr val="FFFF00"/>
                </a:solidFill>
              </a:rPr>
              <a:t>(</a:t>
            </a:r>
            <a:r>
              <a:rPr lang="en-US" sz="2200" dirty="0" err="1" smtClean="0">
                <a:solidFill>
                  <a:srgbClr val="FFFF00"/>
                </a:solidFill>
              </a:rPr>
              <a:t>E</a:t>
            </a:r>
            <a:r>
              <a:rPr lang="en-US" sz="2200" baseline="-25000" dirty="0" err="1" smtClean="0">
                <a:solidFill>
                  <a:srgbClr val="FFFF00"/>
                </a:solidFill>
              </a:rPr>
              <a:t>pairing</a:t>
            </a:r>
            <a:r>
              <a:rPr lang="en-US" sz="2200" dirty="0" smtClean="0">
                <a:solidFill>
                  <a:srgbClr val="FFFF00"/>
                </a:solidFill>
              </a:rPr>
              <a:t>)</a:t>
            </a:r>
            <a:r>
              <a:rPr lang="en-US" sz="2200" dirty="0" smtClean="0"/>
              <a:t> </a:t>
            </a:r>
          </a:p>
          <a:p>
            <a:pPr lvl="2">
              <a:lnSpc>
                <a:spcPts val="2300"/>
              </a:lnSpc>
              <a:spcAft>
                <a:spcPts val="300"/>
              </a:spcAft>
              <a:buFont typeface="Wingdings" pitchFamily="2" charset="2"/>
              <a:buNone/>
            </a:pPr>
            <a:r>
              <a:rPr lang="en-US" sz="2200" dirty="0" smtClean="0"/>
              <a:t>	or </a:t>
            </a:r>
          </a:p>
          <a:p>
            <a:pPr lvl="2">
              <a:lnSpc>
                <a:spcPts val="2300"/>
              </a:lnSpc>
              <a:spcAft>
                <a:spcPts val="300"/>
              </a:spcAft>
            </a:pPr>
            <a:r>
              <a:rPr lang="en-US" sz="2200" dirty="0" smtClean="0"/>
              <a:t>Enter an empty, higher energy orbital by overcoming the crystal field splitting energy </a:t>
            </a:r>
            <a:r>
              <a:rPr lang="en-US" sz="2200" dirty="0" smtClean="0">
                <a:solidFill>
                  <a:srgbClr val="FFFF00"/>
                </a:solidFill>
              </a:rPr>
              <a:t>(</a:t>
            </a:r>
            <a:r>
              <a:rPr lang="en-US" sz="2200" dirty="0" smtClean="0">
                <a:solidFill>
                  <a:srgbClr val="FFFF00"/>
                </a:solidFill>
                <a:sym typeface="Symbol" pitchFamily="18" charset="2"/>
              </a:rPr>
              <a:t>)</a:t>
            </a:r>
            <a:endParaRPr lang="en-US" sz="2200" dirty="0" smtClean="0">
              <a:sym typeface="Symbol" pitchFamily="18" charset="2"/>
            </a:endParaRPr>
          </a:p>
          <a:p>
            <a:pPr lvl="2">
              <a:lnSpc>
                <a:spcPts val="2300"/>
              </a:lnSpc>
              <a:spcAft>
                <a:spcPts val="300"/>
              </a:spcAft>
            </a:pPr>
            <a:r>
              <a:rPr lang="en-US" sz="2200" dirty="0" smtClean="0">
                <a:sym typeface="Symbol" pitchFamily="18" charset="2"/>
              </a:rPr>
              <a:t>The relative sizes of </a:t>
            </a:r>
            <a:r>
              <a:rPr lang="en-US" sz="2200" dirty="0" err="1" smtClean="0">
                <a:solidFill>
                  <a:srgbClr val="FFFF00"/>
                </a:solidFill>
                <a:sym typeface="Symbol" pitchFamily="18" charset="2"/>
              </a:rPr>
              <a:t>E</a:t>
            </a:r>
            <a:r>
              <a:rPr lang="en-US" sz="2200" baseline="-25000" dirty="0" err="1" smtClean="0">
                <a:solidFill>
                  <a:srgbClr val="FFFF00"/>
                </a:solidFill>
                <a:sym typeface="Symbol" pitchFamily="18" charset="2"/>
              </a:rPr>
              <a:t>pairing</a:t>
            </a:r>
            <a:r>
              <a:rPr lang="en-US" sz="2200" dirty="0" smtClean="0">
                <a:sym typeface="Symbol" pitchFamily="18" charset="2"/>
              </a:rPr>
              <a:t>  and </a:t>
            </a:r>
            <a:r>
              <a:rPr lang="en-US" sz="2200" dirty="0" smtClean="0">
                <a:solidFill>
                  <a:srgbClr val="FFFF00"/>
                </a:solidFill>
                <a:sym typeface="Symbol" pitchFamily="18" charset="2"/>
              </a:rPr>
              <a:t>()</a:t>
            </a:r>
            <a:r>
              <a:rPr lang="en-US" sz="2200" dirty="0" smtClean="0">
                <a:sym typeface="Symbol" pitchFamily="18" charset="2"/>
              </a:rPr>
              <a:t> determine the occupancy of the d orbitals</a:t>
            </a:r>
            <a:endParaRPr lang="en-US" sz="2200" dirty="0" smtClean="0"/>
          </a:p>
          <a:p>
            <a:pPr lvl="1">
              <a:lnSpc>
                <a:spcPts val="2300"/>
              </a:lnSpc>
              <a:spcAft>
                <a:spcPts val="300"/>
              </a:spcAft>
            </a:pPr>
            <a:endParaRPr lang="en-US" sz="2200" dirty="0" smtClean="0"/>
          </a:p>
          <a:p>
            <a:pPr>
              <a:lnSpc>
                <a:spcPts val="2300"/>
              </a:lnSpc>
              <a:spcAft>
                <a:spcPts val="300"/>
              </a:spcAft>
              <a:buFont typeface="Wingdings" pitchFamily="2" charset="2"/>
              <a:buNone/>
            </a:pPr>
            <a:endParaRPr lang="en-US" sz="2200" dirty="0" smtClean="0"/>
          </a:p>
        </p:txBody>
      </p:sp>
      <p:sp>
        <p:nvSpPr>
          <p:cNvPr id="90116"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D7565741-6122-4DE1-B8D8-91E500F68BBE}" type="datetime1">
              <a:rPr lang="en-US" sz="1200" smtClean="0">
                <a:solidFill>
                  <a:srgbClr val="FFFF00"/>
                </a:solidFill>
              </a:rPr>
              <a:t>5/7/2018</a:t>
            </a:fld>
            <a:endParaRPr lang="en-US" sz="1200" smtClean="0">
              <a:solidFill>
                <a:srgbClr val="FFFF00"/>
              </a:solidFill>
            </a:endParaRPr>
          </a:p>
        </p:txBody>
      </p:sp>
      <p:sp>
        <p:nvSpPr>
          <p:cNvPr id="90117"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EED275FB-48F4-43F4-B40D-A59DD2A7B3AF}" type="slidenum">
              <a:rPr lang="en-US" sz="1200" smtClean="0">
                <a:solidFill>
                  <a:srgbClr val="FFFF00"/>
                </a:solidFill>
              </a:rPr>
              <a:pPr eaLnBrk="1" hangingPunct="1"/>
              <a:t>45</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pPr>
              <a:lnSpc>
                <a:spcPct val="100000"/>
              </a:lnSpc>
            </a:pPr>
            <a:r>
              <a:rPr lang="en-US" dirty="0"/>
              <a:t>Explaining the Magnetic Properties of Transition Metal Complexes</a:t>
            </a:r>
          </a:p>
        </p:txBody>
      </p:sp>
      <p:sp>
        <p:nvSpPr>
          <p:cNvPr id="91139" name="Text Placeholder 2"/>
          <p:cNvSpPr>
            <a:spLocks noGrp="1"/>
          </p:cNvSpPr>
          <p:nvPr>
            <p:ph type="body" sz="quarter" idx="12"/>
          </p:nvPr>
        </p:nvSpPr>
        <p:spPr>
          <a:xfrm>
            <a:off x="304800" y="1219200"/>
            <a:ext cx="8610600" cy="4648200"/>
          </a:xfrm>
        </p:spPr>
        <p:txBody>
          <a:bodyPr/>
          <a:lstStyle/>
          <a:p>
            <a:pPr>
              <a:lnSpc>
                <a:spcPct val="100000"/>
              </a:lnSpc>
              <a:spcAft>
                <a:spcPts val="0"/>
              </a:spcAft>
            </a:pPr>
            <a:r>
              <a:rPr lang="en-US" sz="2800" dirty="0" smtClean="0"/>
              <a:t>The </a:t>
            </a:r>
            <a:r>
              <a:rPr lang="en-US" sz="2800" dirty="0" smtClean="0"/>
              <a:t>occupancy of “d” orbitals, in turn, determines the number of unpaired electrons, thus, the paramagnetic behavior of the ion</a:t>
            </a:r>
          </a:p>
          <a:p>
            <a:pPr>
              <a:lnSpc>
                <a:spcPct val="100000"/>
              </a:lnSpc>
              <a:spcAft>
                <a:spcPts val="0"/>
              </a:spcAft>
            </a:pPr>
            <a:r>
              <a:rPr lang="en-US" sz="2800" dirty="0" smtClean="0"/>
              <a:t>Ex.  Mn</a:t>
            </a:r>
            <a:r>
              <a:rPr lang="en-US" sz="2800" baseline="30000" dirty="0" smtClean="0"/>
              <a:t>2+</a:t>
            </a:r>
            <a:r>
              <a:rPr lang="en-US" sz="2800" dirty="0" smtClean="0"/>
              <a:t> ion  ([</a:t>
            </a:r>
            <a:r>
              <a:rPr lang="en-US" sz="2800" dirty="0" err="1" smtClean="0"/>
              <a:t>Ar</a:t>
            </a:r>
            <a:r>
              <a:rPr lang="en-US" sz="2800" dirty="0" smtClean="0"/>
              <a:t>] 3d</a:t>
            </a:r>
            <a:r>
              <a:rPr lang="en-US" sz="2800" baseline="30000" dirty="0" smtClean="0"/>
              <a:t>5</a:t>
            </a:r>
            <a:r>
              <a:rPr lang="en-US" sz="2800" dirty="0" smtClean="0"/>
              <a:t>) has 5 unpaired electrons in 3d orbitals of equal energy</a:t>
            </a:r>
          </a:p>
          <a:p>
            <a:pPr>
              <a:lnSpc>
                <a:spcPct val="100000"/>
              </a:lnSpc>
              <a:spcAft>
                <a:spcPts val="0"/>
              </a:spcAft>
            </a:pPr>
            <a:r>
              <a:rPr lang="en-US" sz="2800" dirty="0" smtClean="0"/>
              <a:t>In an octahedral field of ligands, the orbital energies split</a:t>
            </a:r>
          </a:p>
          <a:p>
            <a:pPr>
              <a:lnSpc>
                <a:spcPct val="100000"/>
              </a:lnSpc>
              <a:spcAft>
                <a:spcPts val="0"/>
              </a:spcAft>
            </a:pPr>
            <a:r>
              <a:rPr lang="en-US" sz="2800" dirty="0" smtClean="0"/>
              <a:t>The orbital occupancy is affected in two ways:</a:t>
            </a:r>
          </a:p>
          <a:p>
            <a:pPr lvl="1">
              <a:lnSpc>
                <a:spcPct val="100000"/>
              </a:lnSpc>
              <a:spcAft>
                <a:spcPts val="0"/>
              </a:spcAft>
            </a:pPr>
            <a:r>
              <a:rPr lang="en-US" sz="2000" dirty="0" smtClean="0"/>
              <a:t>Weak-Field ligands </a:t>
            </a:r>
            <a:r>
              <a:rPr lang="en-US" sz="2000" dirty="0" smtClean="0">
                <a:solidFill>
                  <a:srgbClr val="FFFF00"/>
                </a:solidFill>
              </a:rPr>
              <a:t>(low </a:t>
            </a:r>
            <a:r>
              <a:rPr lang="en-US" sz="2000" dirty="0" smtClean="0">
                <a:solidFill>
                  <a:srgbClr val="FFFF00"/>
                </a:solidFill>
                <a:sym typeface="Symbol" pitchFamily="18" charset="2"/>
              </a:rPr>
              <a:t>)</a:t>
            </a:r>
            <a:r>
              <a:rPr lang="en-US" sz="2000" dirty="0" smtClean="0">
                <a:sym typeface="Symbol" pitchFamily="18" charset="2"/>
              </a:rPr>
              <a:t> </a:t>
            </a:r>
            <a:r>
              <a:rPr lang="en-US" sz="2000" dirty="0" smtClean="0"/>
              <a:t>and High-Spin complexes</a:t>
            </a:r>
          </a:p>
          <a:p>
            <a:pPr lvl="1">
              <a:lnSpc>
                <a:spcPct val="100000"/>
              </a:lnSpc>
              <a:spcAft>
                <a:spcPts val="0"/>
              </a:spcAft>
            </a:pPr>
            <a:r>
              <a:rPr lang="en-US" sz="2000" dirty="0" smtClean="0"/>
              <a:t>Strong-Field ligands </a:t>
            </a:r>
            <a:r>
              <a:rPr lang="en-US" sz="2000" dirty="0" smtClean="0">
                <a:solidFill>
                  <a:srgbClr val="FFFF00"/>
                </a:solidFill>
              </a:rPr>
              <a:t>(high </a:t>
            </a:r>
            <a:r>
              <a:rPr lang="en-US" sz="2000" dirty="0" smtClean="0">
                <a:solidFill>
                  <a:srgbClr val="FFFF00"/>
                </a:solidFill>
                <a:sym typeface="Symbol" pitchFamily="18" charset="2"/>
              </a:rPr>
              <a:t>)</a:t>
            </a:r>
            <a:r>
              <a:rPr lang="en-US" sz="2000" dirty="0" smtClean="0"/>
              <a:t> and Low-Spin complexes</a:t>
            </a:r>
          </a:p>
          <a:p>
            <a:pPr lvl="1" algn="ctr">
              <a:lnSpc>
                <a:spcPct val="100000"/>
              </a:lnSpc>
              <a:spcAft>
                <a:spcPts val="0"/>
              </a:spcAft>
              <a:buFont typeface="Wingdings" pitchFamily="2" charset="2"/>
              <a:buNone/>
            </a:pPr>
            <a:r>
              <a:rPr lang="en-US" sz="2000" dirty="0" smtClean="0"/>
              <a:t>(from </a:t>
            </a:r>
            <a:r>
              <a:rPr lang="en-US" sz="2000" dirty="0" err="1" smtClean="0"/>
              <a:t>spectrochemical</a:t>
            </a:r>
            <a:r>
              <a:rPr lang="en-US" sz="2000" dirty="0" smtClean="0"/>
              <a:t> series)</a:t>
            </a:r>
          </a:p>
        </p:txBody>
      </p:sp>
      <p:sp>
        <p:nvSpPr>
          <p:cNvPr id="91140"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578582CF-33BC-46CC-80FA-8BD7C75B2966}" type="datetime1">
              <a:rPr lang="en-US" sz="1200" smtClean="0">
                <a:solidFill>
                  <a:srgbClr val="FFFF00"/>
                </a:solidFill>
              </a:rPr>
              <a:t>5/7/2018</a:t>
            </a:fld>
            <a:endParaRPr lang="en-US" sz="1200" smtClean="0">
              <a:solidFill>
                <a:srgbClr val="FFFF00"/>
              </a:solidFill>
            </a:endParaRPr>
          </a:p>
        </p:txBody>
      </p:sp>
      <p:sp>
        <p:nvSpPr>
          <p:cNvPr id="91141"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94482C9-8741-4C36-BCDB-F20306DD94C6}" type="slidenum">
              <a:rPr lang="en-US" sz="1200" smtClean="0">
                <a:solidFill>
                  <a:srgbClr val="FFFF00"/>
                </a:solidFill>
              </a:rPr>
              <a:pPr eaLnBrk="1" hangingPunct="1"/>
              <a:t>46</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57200" y="923925"/>
            <a:ext cx="8229600" cy="5476875"/>
          </a:xfrm>
        </p:spPr>
        <p:txBody>
          <a:bodyPr/>
          <a:lstStyle/>
          <a:p>
            <a:pPr>
              <a:lnSpc>
                <a:spcPct val="100000"/>
              </a:lnSpc>
              <a:spcAft>
                <a:spcPts val="300"/>
              </a:spcAft>
              <a:defRPr/>
            </a:pPr>
            <a:r>
              <a:rPr lang="en-US" sz="2000" dirty="0" smtClean="0"/>
              <a:t>Weak-Field </a:t>
            </a:r>
            <a:r>
              <a:rPr lang="en-US" sz="2000" dirty="0" smtClean="0"/>
              <a:t>ligands and High-Spin complexes</a:t>
            </a:r>
          </a:p>
          <a:p>
            <a:pPr>
              <a:lnSpc>
                <a:spcPct val="100000"/>
              </a:lnSpc>
              <a:spcAft>
                <a:spcPts val="300"/>
              </a:spcAft>
              <a:defRPr/>
            </a:pPr>
            <a:r>
              <a:rPr lang="en-US" sz="2000" dirty="0" smtClean="0">
                <a:solidFill>
                  <a:srgbClr val="FFFF00"/>
                </a:solidFill>
              </a:rPr>
              <a:t>Ex.    [</a:t>
            </a:r>
            <a:r>
              <a:rPr lang="en-US" sz="2000" dirty="0" err="1" smtClean="0">
                <a:solidFill>
                  <a:srgbClr val="FFFF00"/>
                </a:solidFill>
              </a:rPr>
              <a:t>Mn</a:t>
            </a:r>
            <a:r>
              <a:rPr lang="en-US" sz="2000" dirty="0" smtClean="0">
                <a:solidFill>
                  <a:srgbClr val="FFFF00"/>
                </a:solidFill>
              </a:rPr>
              <a:t>(H</a:t>
            </a:r>
            <a:r>
              <a:rPr lang="en-US" sz="2000" baseline="-25000" dirty="0" smtClean="0">
                <a:solidFill>
                  <a:srgbClr val="FFFF00"/>
                </a:solidFill>
              </a:rPr>
              <a:t>2</a:t>
            </a:r>
            <a:r>
              <a:rPr lang="en-US" sz="2000" dirty="0" smtClean="0">
                <a:solidFill>
                  <a:srgbClr val="FFFF00"/>
                </a:solidFill>
              </a:rPr>
              <a:t>O)</a:t>
            </a:r>
            <a:r>
              <a:rPr lang="en-US" sz="2000" baseline="-25000" dirty="0" smtClean="0">
                <a:solidFill>
                  <a:srgbClr val="FFFF00"/>
                </a:solidFill>
              </a:rPr>
              <a:t>6</a:t>
            </a:r>
            <a:r>
              <a:rPr lang="en-US" sz="2000" dirty="0" smtClean="0">
                <a:solidFill>
                  <a:srgbClr val="FFFF00"/>
                </a:solidFill>
              </a:rPr>
              <a:t>]</a:t>
            </a:r>
            <a:r>
              <a:rPr lang="en-US" sz="2000" baseline="30000" dirty="0" smtClean="0">
                <a:solidFill>
                  <a:srgbClr val="FFFF00"/>
                </a:solidFill>
              </a:rPr>
              <a:t>2+          </a:t>
            </a:r>
            <a:r>
              <a:rPr lang="en-US" sz="2000" dirty="0" smtClean="0">
                <a:solidFill>
                  <a:srgbClr val="FFFF00"/>
                </a:solidFill>
              </a:rPr>
              <a:t>Mn</a:t>
            </a:r>
            <a:r>
              <a:rPr lang="en-US" sz="2000" baseline="30000" dirty="0" smtClean="0">
                <a:solidFill>
                  <a:srgbClr val="FFFF00"/>
                </a:solidFill>
              </a:rPr>
              <a:t>2+</a:t>
            </a:r>
            <a:r>
              <a:rPr lang="en-US" sz="2000" dirty="0" smtClean="0">
                <a:solidFill>
                  <a:srgbClr val="FFFF00"/>
                </a:solidFill>
              </a:rPr>
              <a:t> ([Ar] 3d</a:t>
            </a:r>
            <a:r>
              <a:rPr lang="en-US" sz="2000" baseline="30000" dirty="0" smtClean="0">
                <a:solidFill>
                  <a:srgbClr val="FFFF00"/>
                </a:solidFill>
              </a:rPr>
              <a:t>5</a:t>
            </a:r>
            <a:r>
              <a:rPr lang="en-US" sz="2000" dirty="0" smtClean="0">
                <a:solidFill>
                  <a:srgbClr val="FFFF00"/>
                </a:solidFill>
              </a:rPr>
              <a:t>)</a:t>
            </a:r>
          </a:p>
          <a:p>
            <a:pPr>
              <a:lnSpc>
                <a:spcPct val="100000"/>
              </a:lnSpc>
              <a:spcAft>
                <a:spcPts val="300"/>
              </a:spcAft>
              <a:defRPr/>
            </a:pPr>
            <a:r>
              <a:rPr lang="en-US" sz="2000" dirty="0" smtClean="0"/>
              <a:t>A </a:t>
            </a:r>
            <a:r>
              <a:rPr lang="en-US" sz="2000" u="sng" dirty="0" smtClean="0">
                <a:solidFill>
                  <a:srgbClr val="FFFF00"/>
                </a:solidFill>
              </a:rPr>
              <a:t>weak-field ligand</a:t>
            </a:r>
            <a:r>
              <a:rPr lang="en-US" sz="2000" dirty="0" smtClean="0"/>
              <a:t>, such as H</a:t>
            </a:r>
            <a:r>
              <a:rPr lang="en-US" sz="2000" baseline="-25000" dirty="0" smtClean="0"/>
              <a:t>2</a:t>
            </a:r>
            <a:r>
              <a:rPr lang="en-US" sz="2000" dirty="0" smtClean="0"/>
              <a:t>O, has a “small” crystal field splitting energy </a:t>
            </a:r>
            <a:r>
              <a:rPr lang="en-US" sz="2000" dirty="0" smtClean="0">
                <a:solidFill>
                  <a:srgbClr val="FFFF00"/>
                </a:solidFill>
              </a:rPr>
              <a:t>(</a:t>
            </a:r>
            <a:r>
              <a:rPr lang="en-US" sz="2000" dirty="0" smtClean="0">
                <a:solidFill>
                  <a:srgbClr val="FFFF00"/>
                </a:solidFill>
                <a:sym typeface="Symbol"/>
              </a:rPr>
              <a:t>)</a:t>
            </a:r>
            <a:endParaRPr lang="en-US" sz="2000" dirty="0" smtClean="0">
              <a:sym typeface="Symbol"/>
            </a:endParaRPr>
          </a:p>
          <a:p>
            <a:pPr>
              <a:lnSpc>
                <a:spcPct val="100000"/>
              </a:lnSpc>
              <a:spcAft>
                <a:spcPts val="300"/>
              </a:spcAft>
              <a:defRPr/>
            </a:pPr>
            <a:r>
              <a:rPr lang="en-US" sz="2000" dirty="0" smtClean="0"/>
              <a:t>It takes less energy for “d” electrons to move to</a:t>
            </a:r>
            <a:br>
              <a:rPr lang="en-US" sz="2000" dirty="0" smtClean="0"/>
            </a:br>
            <a:r>
              <a:rPr lang="en-US" sz="2000" dirty="0" smtClean="0"/>
              <a:t>the </a:t>
            </a:r>
            <a:r>
              <a:rPr lang="en-US" sz="2000" dirty="0" smtClean="0">
                <a:solidFill>
                  <a:srgbClr val="FFFF00"/>
                </a:solidFill>
              </a:rPr>
              <a:t>“</a:t>
            </a:r>
            <a:r>
              <a:rPr lang="en-US" sz="2000" dirty="0" err="1" smtClean="0">
                <a:solidFill>
                  <a:srgbClr val="FFFF00"/>
                </a:solidFill>
              </a:rPr>
              <a:t>e</a:t>
            </a:r>
            <a:r>
              <a:rPr lang="en-US" sz="2000" baseline="-25000" dirty="0" err="1" smtClean="0">
                <a:solidFill>
                  <a:srgbClr val="FFFF00"/>
                </a:solidFill>
              </a:rPr>
              <a:t>g</a:t>
            </a:r>
            <a:r>
              <a:rPr lang="en-US" sz="2000" dirty="0" smtClean="0">
                <a:solidFill>
                  <a:srgbClr val="FFFF00"/>
                </a:solidFill>
              </a:rPr>
              <a:t>”</a:t>
            </a:r>
            <a:r>
              <a:rPr lang="en-US" sz="2000" dirty="0" smtClean="0"/>
              <a:t> set (remaining unpaired) rather than</a:t>
            </a:r>
            <a:br>
              <a:rPr lang="en-US" sz="2000" dirty="0" smtClean="0"/>
            </a:br>
            <a:r>
              <a:rPr lang="en-US" sz="2000" dirty="0" smtClean="0"/>
              <a:t>pairing up in the </a:t>
            </a:r>
            <a:r>
              <a:rPr lang="en-US" sz="2000" dirty="0" smtClean="0">
                <a:solidFill>
                  <a:srgbClr val="FFFF00"/>
                </a:solidFill>
              </a:rPr>
              <a:t>“t</a:t>
            </a:r>
            <a:r>
              <a:rPr lang="en-US" sz="2000" baseline="-25000" dirty="0" smtClean="0">
                <a:solidFill>
                  <a:srgbClr val="FFFF00"/>
                </a:solidFill>
              </a:rPr>
              <a:t>2g</a:t>
            </a:r>
            <a:r>
              <a:rPr lang="en-US" sz="2000" dirty="0" smtClean="0">
                <a:solidFill>
                  <a:srgbClr val="FFFF00"/>
                </a:solidFill>
              </a:rPr>
              <a:t>”</a:t>
            </a:r>
            <a:r>
              <a:rPr lang="en-US" sz="2000" dirty="0" smtClean="0"/>
              <a:t> set with its </a:t>
            </a:r>
            <a:r>
              <a:rPr lang="en-US" sz="2000" dirty="0" smtClean="0">
                <a:solidFill>
                  <a:srgbClr val="FFFF00"/>
                </a:solidFill>
              </a:rPr>
              <a:t>higher</a:t>
            </a:r>
            <a:br>
              <a:rPr lang="en-US" sz="2000" dirty="0" smtClean="0">
                <a:solidFill>
                  <a:srgbClr val="FFFF00"/>
                </a:solidFill>
              </a:rPr>
            </a:br>
            <a:r>
              <a:rPr lang="en-US" sz="2000" u="sng" dirty="0" smtClean="0">
                <a:solidFill>
                  <a:srgbClr val="FFFF00"/>
                </a:solidFill>
              </a:rPr>
              <a:t>repulsive pairing energy </a:t>
            </a:r>
            <a:r>
              <a:rPr lang="en-US" sz="2000" dirty="0" smtClean="0">
                <a:solidFill>
                  <a:srgbClr val="FFFF00"/>
                </a:solidFill>
              </a:rPr>
              <a:t>(E</a:t>
            </a:r>
            <a:r>
              <a:rPr lang="en-US" sz="2000" baseline="-25000" dirty="0" smtClean="0">
                <a:solidFill>
                  <a:srgbClr val="FFFF00"/>
                </a:solidFill>
              </a:rPr>
              <a:t>pairing</a:t>
            </a:r>
            <a:r>
              <a:rPr lang="en-US" sz="2000" dirty="0" smtClean="0">
                <a:solidFill>
                  <a:srgbClr val="FFFF00"/>
                </a:solidFill>
              </a:rPr>
              <a:t>)</a:t>
            </a:r>
          </a:p>
          <a:p>
            <a:pPr>
              <a:lnSpc>
                <a:spcPct val="100000"/>
              </a:lnSpc>
              <a:spcAft>
                <a:spcPts val="300"/>
              </a:spcAft>
              <a:defRPr/>
            </a:pPr>
            <a:r>
              <a:rPr lang="en-US" sz="2000" dirty="0" smtClean="0"/>
              <a:t>Thus, the number of unpaired electrons in a</a:t>
            </a:r>
            <a:br>
              <a:rPr lang="en-US" sz="2000" dirty="0" smtClean="0"/>
            </a:br>
            <a:r>
              <a:rPr lang="en-US" sz="2000" dirty="0" smtClean="0"/>
              <a:t>weak-field ligand complex is the same as in</a:t>
            </a:r>
            <a:br>
              <a:rPr lang="en-US" sz="2000" dirty="0" smtClean="0"/>
            </a:br>
            <a:r>
              <a:rPr lang="en-US" sz="2000" dirty="0" smtClean="0"/>
              <a:t>the free ion</a:t>
            </a:r>
          </a:p>
          <a:p>
            <a:pPr>
              <a:lnSpc>
                <a:spcPct val="100000"/>
              </a:lnSpc>
              <a:spcAft>
                <a:spcPts val="300"/>
              </a:spcAft>
              <a:defRPr/>
            </a:pPr>
            <a:r>
              <a:rPr lang="en-US" sz="2000" dirty="0" smtClean="0"/>
              <a:t>Weak-Field Ligands create </a:t>
            </a:r>
            <a:r>
              <a:rPr lang="en-US" sz="2000" dirty="0" smtClean="0">
                <a:solidFill>
                  <a:srgbClr val="FFFF00"/>
                </a:solidFill>
              </a:rPr>
              <a:t>high-spin</a:t>
            </a:r>
            <a:r>
              <a:rPr lang="en-US" sz="2000" dirty="0" smtClean="0"/>
              <a:t> complexes,</a:t>
            </a:r>
            <a:br>
              <a:rPr lang="en-US" sz="2000" dirty="0" smtClean="0"/>
            </a:br>
            <a:r>
              <a:rPr lang="en-US" sz="2000" dirty="0" smtClean="0"/>
              <a:t>those with </a:t>
            </a:r>
            <a:r>
              <a:rPr lang="en-US" sz="2000" dirty="0" smtClean="0">
                <a:solidFill>
                  <a:srgbClr val="FFFF00"/>
                </a:solidFill>
              </a:rPr>
              <a:t>a maximum of unpaired electrons</a:t>
            </a:r>
          </a:p>
          <a:p>
            <a:pPr>
              <a:lnSpc>
                <a:spcPct val="100000"/>
              </a:lnSpc>
              <a:spcAft>
                <a:spcPts val="300"/>
              </a:spcAft>
              <a:defRPr/>
            </a:pPr>
            <a:r>
              <a:rPr lang="en-US" sz="2000" dirty="0" smtClean="0">
                <a:solidFill>
                  <a:srgbClr val="FFFF00"/>
                </a:solidFill>
              </a:rPr>
              <a:t>Generally Paramagnetic</a:t>
            </a:r>
          </a:p>
          <a:p>
            <a:pPr marL="1023938">
              <a:lnSpc>
                <a:spcPts val="2200"/>
              </a:lnSpc>
              <a:spcAft>
                <a:spcPts val="300"/>
              </a:spcAft>
              <a:buFont typeface="Wingdings 2" pitchFamily="18" charset="2"/>
              <a:buChar char=""/>
              <a:defRPr/>
            </a:pPr>
            <a:endParaRPr lang="en-US" sz="2000" dirty="0"/>
          </a:p>
        </p:txBody>
      </p:sp>
      <p:sp>
        <p:nvSpPr>
          <p:cNvPr id="92164"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547E793-CACB-4422-B8D4-4465680E2338}" type="datetime1">
              <a:rPr lang="en-US" sz="1200" smtClean="0">
                <a:solidFill>
                  <a:srgbClr val="FFFF00"/>
                </a:solidFill>
              </a:rPr>
              <a:t>5/7/2018</a:t>
            </a:fld>
            <a:endParaRPr lang="en-US" sz="1200" smtClean="0">
              <a:solidFill>
                <a:srgbClr val="FFFF00"/>
              </a:solidFill>
            </a:endParaRPr>
          </a:p>
        </p:txBody>
      </p:sp>
      <p:sp>
        <p:nvSpPr>
          <p:cNvPr id="92165"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B2BC4C1-2048-452C-A967-324B4F251567}" type="slidenum">
              <a:rPr lang="en-US" sz="1200" smtClean="0">
                <a:solidFill>
                  <a:srgbClr val="FFFF00"/>
                </a:solidFill>
              </a:rPr>
              <a:pPr eaLnBrk="1" hangingPunct="1"/>
              <a:t>47</a:t>
            </a:fld>
            <a:endParaRPr lang="en-US" sz="1200" smtClean="0">
              <a:solidFill>
                <a:srgbClr val="FFFF00"/>
              </a:solidFill>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4629150"/>
            <a:ext cx="16002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124200"/>
            <a:ext cx="16002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p:txBody>
          <a:bodyPr/>
          <a:lstStyle/>
          <a:p>
            <a:pPr>
              <a:lnSpc>
                <a:spcPct val="100000"/>
              </a:lnSpc>
            </a:pPr>
            <a:r>
              <a:rPr lang="en-US" dirty="0"/>
              <a:t>Explaining the Magnetic Properties of Transition Metal Complexes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Placeholder 2"/>
          <p:cNvSpPr>
            <a:spLocks noGrp="1"/>
          </p:cNvSpPr>
          <p:nvPr>
            <p:ph type="body" sz="quarter" idx="12"/>
          </p:nvPr>
        </p:nvSpPr>
        <p:spPr/>
        <p:txBody>
          <a:bodyPr/>
          <a:lstStyle/>
          <a:p>
            <a:pPr>
              <a:lnSpc>
                <a:spcPct val="100000"/>
              </a:lnSpc>
              <a:spcAft>
                <a:spcPts val="0"/>
              </a:spcAft>
            </a:pPr>
            <a:r>
              <a:rPr lang="en-US" dirty="0" smtClean="0"/>
              <a:t>Strong-Field </a:t>
            </a:r>
            <a:r>
              <a:rPr lang="en-US" dirty="0" smtClean="0"/>
              <a:t>Ligands and Low-Spin Complexes</a:t>
            </a:r>
          </a:p>
          <a:p>
            <a:pPr>
              <a:lnSpc>
                <a:spcPct val="100000"/>
              </a:lnSpc>
              <a:spcAft>
                <a:spcPts val="0"/>
              </a:spcAft>
            </a:pPr>
            <a:r>
              <a:rPr lang="en-US" dirty="0" smtClean="0"/>
              <a:t>Ex.   </a:t>
            </a:r>
            <a:r>
              <a:rPr lang="en-US" dirty="0" smtClean="0">
                <a:solidFill>
                  <a:srgbClr val="FFFF00"/>
                </a:solidFill>
              </a:rPr>
              <a:t>[</a:t>
            </a:r>
            <a:r>
              <a:rPr lang="en-US" dirty="0" err="1" smtClean="0">
                <a:solidFill>
                  <a:srgbClr val="FFFF00"/>
                </a:solidFill>
              </a:rPr>
              <a:t>Mn</a:t>
            </a:r>
            <a:r>
              <a:rPr lang="en-US" dirty="0" smtClean="0">
                <a:solidFill>
                  <a:srgbClr val="FFFF00"/>
                </a:solidFill>
              </a:rPr>
              <a:t>(CN)</a:t>
            </a:r>
            <a:r>
              <a:rPr lang="en-US" baseline="-25000" dirty="0" smtClean="0">
                <a:solidFill>
                  <a:srgbClr val="FFFF00"/>
                </a:solidFill>
              </a:rPr>
              <a:t>6</a:t>
            </a:r>
            <a:r>
              <a:rPr lang="en-US" dirty="0" smtClean="0">
                <a:solidFill>
                  <a:srgbClr val="FFFF00"/>
                </a:solidFill>
              </a:rPr>
              <a:t>]</a:t>
            </a:r>
            <a:r>
              <a:rPr lang="en-US" baseline="30000" dirty="0" smtClean="0">
                <a:solidFill>
                  <a:srgbClr val="FFFF00"/>
                </a:solidFill>
              </a:rPr>
              <a:t>4-</a:t>
            </a:r>
            <a:endParaRPr lang="en-US" dirty="0" smtClean="0"/>
          </a:p>
          <a:p>
            <a:pPr>
              <a:lnSpc>
                <a:spcPct val="100000"/>
              </a:lnSpc>
              <a:spcAft>
                <a:spcPts val="0"/>
              </a:spcAft>
            </a:pPr>
            <a:r>
              <a:rPr lang="en-US" dirty="0" smtClean="0"/>
              <a:t>Strong-Field Ligands, such CN</a:t>
            </a:r>
            <a:r>
              <a:rPr lang="en-US" sz="3200" baseline="30000" dirty="0" smtClean="0"/>
              <a:t>-</a:t>
            </a:r>
            <a:r>
              <a:rPr lang="en-US" dirty="0" smtClean="0"/>
              <a:t>, cause large crystal field splitting of the d-orbital energies, i.e., higher </a:t>
            </a:r>
            <a:r>
              <a:rPr lang="en-US" dirty="0" smtClean="0">
                <a:solidFill>
                  <a:srgbClr val="FFFF00"/>
                </a:solidFill>
              </a:rPr>
              <a:t>(</a:t>
            </a:r>
            <a:r>
              <a:rPr lang="en-US" dirty="0" smtClean="0">
                <a:solidFill>
                  <a:srgbClr val="FFFF00"/>
                </a:solidFill>
                <a:sym typeface="Symbol" pitchFamily="18" charset="2"/>
              </a:rPr>
              <a:t>)</a:t>
            </a:r>
          </a:p>
          <a:p>
            <a:pPr>
              <a:lnSpc>
                <a:spcPct val="100000"/>
              </a:lnSpc>
              <a:spcAft>
                <a:spcPts val="0"/>
              </a:spcAft>
            </a:pPr>
            <a:r>
              <a:rPr lang="en-US" dirty="0" smtClean="0">
                <a:solidFill>
                  <a:srgbClr val="FFFF00"/>
                </a:solidFill>
              </a:rPr>
              <a:t>(</a:t>
            </a:r>
            <a:r>
              <a:rPr lang="en-US" dirty="0" smtClean="0">
                <a:solidFill>
                  <a:srgbClr val="FFFF00"/>
                </a:solidFill>
                <a:sym typeface="Symbol" pitchFamily="18" charset="2"/>
              </a:rPr>
              <a:t>) is larger than </a:t>
            </a:r>
            <a:r>
              <a:rPr lang="en-US" dirty="0" smtClean="0">
                <a:solidFill>
                  <a:srgbClr val="FFFF00"/>
                </a:solidFill>
              </a:rPr>
              <a:t>(</a:t>
            </a:r>
            <a:r>
              <a:rPr lang="en-US" dirty="0" err="1" smtClean="0">
                <a:solidFill>
                  <a:srgbClr val="FFFF00"/>
                </a:solidFill>
              </a:rPr>
              <a:t>E</a:t>
            </a:r>
            <a:r>
              <a:rPr lang="en-US" baseline="-25000" dirty="0" err="1" smtClean="0">
                <a:solidFill>
                  <a:srgbClr val="FFFF00"/>
                </a:solidFill>
              </a:rPr>
              <a:t>pairing</a:t>
            </a:r>
            <a:r>
              <a:rPr lang="en-US" dirty="0" smtClean="0">
                <a:solidFill>
                  <a:srgbClr val="FFFF00"/>
                </a:solidFill>
              </a:rPr>
              <a:t>)</a:t>
            </a:r>
            <a:endParaRPr lang="en-US" dirty="0" smtClean="0"/>
          </a:p>
          <a:p>
            <a:pPr>
              <a:lnSpc>
                <a:spcPct val="100000"/>
              </a:lnSpc>
              <a:spcAft>
                <a:spcPts val="0"/>
              </a:spcAft>
            </a:pPr>
            <a:r>
              <a:rPr lang="en-US" dirty="0" smtClean="0"/>
              <a:t>Thus, it takes less energy to pair up in the </a:t>
            </a:r>
            <a:r>
              <a:rPr lang="en-US" dirty="0" smtClean="0">
                <a:solidFill>
                  <a:srgbClr val="FFFF00"/>
                </a:solidFill>
              </a:rPr>
              <a:t>“t</a:t>
            </a:r>
            <a:r>
              <a:rPr lang="en-US" baseline="-25000" dirty="0" smtClean="0">
                <a:solidFill>
                  <a:srgbClr val="FFFF00"/>
                </a:solidFill>
              </a:rPr>
              <a:t>2g</a:t>
            </a:r>
            <a:r>
              <a:rPr lang="en-US" dirty="0" smtClean="0">
                <a:solidFill>
                  <a:srgbClr val="FFFF00"/>
                </a:solidFill>
              </a:rPr>
              <a:t>“ </a:t>
            </a:r>
            <a:r>
              <a:rPr lang="en-US" dirty="0" smtClean="0"/>
              <a:t>set than would be required to move up to the </a:t>
            </a:r>
            <a:r>
              <a:rPr lang="en-US" dirty="0" smtClean="0">
                <a:solidFill>
                  <a:srgbClr val="FFFF00"/>
                </a:solidFill>
              </a:rPr>
              <a:t>“</a:t>
            </a:r>
            <a:r>
              <a:rPr lang="en-US" dirty="0" err="1" smtClean="0">
                <a:solidFill>
                  <a:srgbClr val="FFFF00"/>
                </a:solidFill>
              </a:rPr>
              <a:t>e</a:t>
            </a:r>
            <a:r>
              <a:rPr lang="en-US" baseline="-25000" dirty="0" err="1" smtClean="0">
                <a:solidFill>
                  <a:srgbClr val="FFFF00"/>
                </a:solidFill>
              </a:rPr>
              <a:t>g</a:t>
            </a:r>
            <a:r>
              <a:rPr lang="en-US" dirty="0" smtClean="0">
                <a:solidFill>
                  <a:srgbClr val="FFFF00"/>
                </a:solidFill>
              </a:rPr>
              <a:t>”</a:t>
            </a:r>
            <a:r>
              <a:rPr lang="en-US" dirty="0" smtClean="0"/>
              <a:t> set</a:t>
            </a:r>
          </a:p>
          <a:p>
            <a:pPr>
              <a:lnSpc>
                <a:spcPct val="100000"/>
              </a:lnSpc>
              <a:spcAft>
                <a:spcPts val="0"/>
              </a:spcAft>
            </a:pPr>
            <a:r>
              <a:rPr lang="en-US" dirty="0" smtClean="0"/>
              <a:t>The number of </a:t>
            </a:r>
            <a:r>
              <a:rPr lang="en-US" u="sng" dirty="0" smtClean="0">
                <a:solidFill>
                  <a:srgbClr val="FFFF00"/>
                </a:solidFill>
              </a:rPr>
              <a:t>unpaired</a:t>
            </a:r>
            <a:r>
              <a:rPr lang="en-US" dirty="0" smtClean="0"/>
              <a:t> electrons in a</a:t>
            </a:r>
            <a:br>
              <a:rPr lang="en-US" dirty="0" smtClean="0"/>
            </a:br>
            <a:r>
              <a:rPr lang="en-US" dirty="0" smtClean="0"/>
              <a:t>Strong-Field Ligand complex is </a:t>
            </a:r>
            <a:r>
              <a:rPr lang="en-US" u="sng" dirty="0" smtClean="0">
                <a:solidFill>
                  <a:srgbClr val="FFFF00"/>
                </a:solidFill>
              </a:rPr>
              <a:t>less</a:t>
            </a:r>
            <a:r>
              <a:rPr lang="en-US" dirty="0" smtClean="0"/>
              <a:t> than</a:t>
            </a:r>
            <a:br>
              <a:rPr lang="en-US" dirty="0" smtClean="0"/>
            </a:br>
            <a:r>
              <a:rPr lang="en-US" dirty="0" smtClean="0"/>
              <a:t>in the free ion</a:t>
            </a:r>
          </a:p>
          <a:p>
            <a:pPr>
              <a:lnSpc>
                <a:spcPct val="100000"/>
              </a:lnSpc>
              <a:spcAft>
                <a:spcPts val="0"/>
              </a:spcAft>
            </a:pPr>
            <a:r>
              <a:rPr lang="en-US" u="sng" dirty="0" smtClean="0"/>
              <a:t>Strong-Field ligands create </a:t>
            </a:r>
            <a:r>
              <a:rPr lang="en-US" u="sng" dirty="0" smtClean="0">
                <a:solidFill>
                  <a:srgbClr val="FFFF00"/>
                </a:solidFill>
              </a:rPr>
              <a:t>low-spin complexes</a:t>
            </a:r>
            <a:r>
              <a:rPr lang="en-US" dirty="0" smtClean="0"/>
              <a:t>,</a:t>
            </a:r>
            <a:br>
              <a:rPr lang="en-US" dirty="0" smtClean="0"/>
            </a:br>
            <a:r>
              <a:rPr lang="en-US" dirty="0" smtClean="0"/>
              <a:t>i.e., those with </a:t>
            </a:r>
            <a:r>
              <a:rPr lang="en-US" u="sng" dirty="0" smtClean="0">
                <a:solidFill>
                  <a:srgbClr val="FFFF00"/>
                </a:solidFill>
              </a:rPr>
              <a:t>fewer</a:t>
            </a:r>
            <a:r>
              <a:rPr lang="en-US" dirty="0" smtClean="0">
                <a:solidFill>
                  <a:srgbClr val="FFFF00"/>
                </a:solidFill>
              </a:rPr>
              <a:t> unpaired electrons</a:t>
            </a:r>
          </a:p>
          <a:p>
            <a:pPr>
              <a:lnSpc>
                <a:spcPct val="100000"/>
              </a:lnSpc>
              <a:spcAft>
                <a:spcPts val="0"/>
              </a:spcAft>
            </a:pPr>
            <a:r>
              <a:rPr lang="en-US" dirty="0" smtClean="0">
                <a:solidFill>
                  <a:srgbClr val="FFFF00"/>
                </a:solidFill>
              </a:rPr>
              <a:t>Generally Diamagnetic</a:t>
            </a:r>
          </a:p>
          <a:p>
            <a:pPr lvl="2">
              <a:lnSpc>
                <a:spcPts val="2200"/>
              </a:lnSpc>
              <a:spcAft>
                <a:spcPts val="300"/>
              </a:spcAft>
            </a:pPr>
            <a:endParaRPr lang="en-US" sz="2000" dirty="0" smtClean="0"/>
          </a:p>
          <a:p>
            <a:pPr lvl="2">
              <a:lnSpc>
                <a:spcPts val="2200"/>
              </a:lnSpc>
              <a:spcAft>
                <a:spcPts val="300"/>
              </a:spcAft>
            </a:pPr>
            <a:endParaRPr lang="en-US" sz="2000" dirty="0" smtClean="0"/>
          </a:p>
          <a:p>
            <a:pPr lvl="3">
              <a:lnSpc>
                <a:spcPts val="2200"/>
              </a:lnSpc>
              <a:spcAft>
                <a:spcPts val="300"/>
              </a:spcAft>
            </a:pPr>
            <a:endParaRPr lang="en-US" sz="2000" baseline="30000" dirty="0" smtClean="0">
              <a:solidFill>
                <a:srgbClr val="FFFF00"/>
              </a:solidFill>
            </a:endParaRPr>
          </a:p>
        </p:txBody>
      </p:sp>
      <p:sp>
        <p:nvSpPr>
          <p:cNvPr id="93188"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DAE9FB14-292A-40D3-9DCD-F0FB94708AD6}" type="datetime1">
              <a:rPr lang="en-US" sz="1200" smtClean="0">
                <a:solidFill>
                  <a:srgbClr val="FFFF00"/>
                </a:solidFill>
              </a:rPr>
              <a:t>5/7/2018</a:t>
            </a:fld>
            <a:endParaRPr lang="en-US" sz="1200" smtClean="0">
              <a:solidFill>
                <a:srgbClr val="FFFF00"/>
              </a:solidFill>
            </a:endParaRPr>
          </a:p>
        </p:txBody>
      </p:sp>
      <p:sp>
        <p:nvSpPr>
          <p:cNvPr id="93189"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CFE75F9-515C-4D97-99F1-B101AE68E41E}" type="slidenum">
              <a:rPr lang="en-US" sz="1200" smtClean="0">
                <a:solidFill>
                  <a:srgbClr val="FFFF00"/>
                </a:solidFill>
              </a:rPr>
              <a:pPr eaLnBrk="1" hangingPunct="1"/>
              <a:t>48</a:t>
            </a:fld>
            <a:endParaRPr lang="en-US" sz="1200" smtClean="0">
              <a:solidFill>
                <a:srgbClr val="FFFF00"/>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925" y="4114800"/>
            <a:ext cx="15144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469187" y="5410200"/>
            <a:ext cx="1446213" cy="430213"/>
          </a:xfrm>
          <a:prstGeom prst="rect">
            <a:avLst/>
          </a:prstGeom>
          <a:noFill/>
        </p:spPr>
        <p:txBody>
          <a:bodyPr wrap="none">
            <a:spAutoFit/>
          </a:bodyPr>
          <a:lstStyle/>
          <a:p>
            <a:pPr algn="ctr">
              <a:defRPr/>
            </a:pPr>
            <a:r>
              <a:rPr lang="en-US" sz="1100" b="1" dirty="0">
                <a:solidFill>
                  <a:srgbClr val="000000"/>
                </a:solidFill>
                <a:latin typeface="+mj-lt"/>
              </a:rPr>
              <a:t>Fewer</a:t>
            </a:r>
          </a:p>
          <a:p>
            <a:pPr algn="ctr">
              <a:defRPr/>
            </a:pPr>
            <a:r>
              <a:rPr lang="en-US" sz="1100" b="1" dirty="0">
                <a:solidFill>
                  <a:srgbClr val="000000"/>
                </a:solidFill>
                <a:latin typeface="+mj-lt"/>
              </a:rPr>
              <a:t>unpaired electrons</a:t>
            </a:r>
          </a:p>
        </p:txBody>
      </p:sp>
      <p:sp>
        <p:nvSpPr>
          <p:cNvPr id="9" name="Title 1"/>
          <p:cNvSpPr>
            <a:spLocks noGrp="1"/>
          </p:cNvSpPr>
          <p:nvPr>
            <p:ph type="title"/>
          </p:nvPr>
        </p:nvSpPr>
        <p:spPr/>
        <p:txBody>
          <a:bodyPr/>
          <a:lstStyle/>
          <a:p>
            <a:pPr>
              <a:lnSpc>
                <a:spcPct val="100000"/>
              </a:lnSpc>
            </a:pPr>
            <a:r>
              <a:rPr lang="en-US" dirty="0"/>
              <a:t>Explaining the Magnetic Properties of Transition Metal Complexes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Placeholder 2"/>
          <p:cNvSpPr>
            <a:spLocks noGrp="1"/>
          </p:cNvSpPr>
          <p:nvPr>
            <p:ph type="body" sz="quarter" idx="12"/>
          </p:nvPr>
        </p:nvSpPr>
        <p:spPr/>
        <p:txBody>
          <a:bodyPr/>
          <a:lstStyle/>
          <a:p>
            <a:r>
              <a:rPr lang="en-US" dirty="0" smtClean="0"/>
              <a:t>Orbital </a:t>
            </a:r>
            <a:r>
              <a:rPr lang="en-US" dirty="0" smtClean="0"/>
              <a:t>diagrams for the d</a:t>
            </a:r>
            <a:r>
              <a:rPr lang="en-US" baseline="30000" dirty="0" smtClean="0"/>
              <a:t>1</a:t>
            </a:r>
            <a:r>
              <a:rPr lang="en-US" dirty="0" smtClean="0"/>
              <a:t> through d</a:t>
            </a:r>
            <a:r>
              <a:rPr lang="en-US" baseline="30000" dirty="0" smtClean="0"/>
              <a:t>9</a:t>
            </a:r>
            <a:r>
              <a:rPr lang="en-US" dirty="0" smtClean="0"/>
              <a:t> ions in octahedral complexes show that both high-spin and low-spin options are possible only for:</a:t>
            </a:r>
          </a:p>
          <a:p>
            <a:pPr algn="ctr">
              <a:buFont typeface="Wingdings" pitchFamily="2" charset="2"/>
              <a:buNone/>
            </a:pPr>
            <a:r>
              <a:rPr lang="en-US" dirty="0" smtClean="0"/>
              <a:t>d</a:t>
            </a:r>
            <a:r>
              <a:rPr lang="en-US" baseline="30000" dirty="0" smtClean="0"/>
              <a:t>4</a:t>
            </a:r>
            <a:r>
              <a:rPr lang="en-US" dirty="0" smtClean="0"/>
              <a:t>      d</a:t>
            </a:r>
            <a:r>
              <a:rPr lang="en-US" baseline="30000" dirty="0" smtClean="0"/>
              <a:t>5</a:t>
            </a:r>
            <a:r>
              <a:rPr lang="en-US" dirty="0" smtClean="0"/>
              <a:t>     d</a:t>
            </a:r>
            <a:r>
              <a:rPr lang="en-US" baseline="30000" dirty="0" smtClean="0"/>
              <a:t>6</a:t>
            </a:r>
            <a:r>
              <a:rPr lang="en-US" dirty="0" smtClean="0"/>
              <a:t>     d</a:t>
            </a:r>
            <a:r>
              <a:rPr lang="en-US" baseline="30000" dirty="0" smtClean="0"/>
              <a:t>7</a:t>
            </a:r>
            <a:r>
              <a:rPr lang="en-US" dirty="0" smtClean="0"/>
              <a:t>     ions</a:t>
            </a:r>
          </a:p>
          <a:p>
            <a:r>
              <a:rPr lang="en-US" dirty="0" smtClean="0"/>
              <a:t>With three “lower” energy t</a:t>
            </a:r>
            <a:r>
              <a:rPr lang="en-US" baseline="-25000" dirty="0" smtClean="0"/>
              <a:t>2g</a:t>
            </a:r>
            <a:r>
              <a:rPr lang="en-US" dirty="0" smtClean="0"/>
              <a:t> orbitals available, the d</a:t>
            </a:r>
            <a:r>
              <a:rPr lang="en-US" baseline="30000" dirty="0" smtClean="0"/>
              <a:t>1</a:t>
            </a:r>
            <a:r>
              <a:rPr lang="en-US" dirty="0" smtClean="0"/>
              <a:t>,  d</a:t>
            </a:r>
            <a:r>
              <a:rPr lang="en-US" baseline="30000" dirty="0" smtClean="0"/>
              <a:t>2</a:t>
            </a:r>
            <a:r>
              <a:rPr lang="en-US" dirty="0" smtClean="0"/>
              <a:t>,  d</a:t>
            </a:r>
            <a:r>
              <a:rPr lang="en-US" baseline="30000" dirty="0" smtClean="0"/>
              <a:t>3</a:t>
            </a:r>
            <a:r>
              <a:rPr lang="en-US" dirty="0" smtClean="0"/>
              <a:t> ions always form high-spin (unpaired) complexes because there is no need to pair up</a:t>
            </a:r>
          </a:p>
          <a:p>
            <a:r>
              <a:rPr lang="en-US" dirty="0" smtClean="0"/>
              <a:t>Similarly, d</a:t>
            </a:r>
            <a:r>
              <a:rPr lang="en-US" baseline="30000" dirty="0" smtClean="0"/>
              <a:t>8</a:t>
            </a:r>
            <a:r>
              <a:rPr lang="en-US" dirty="0" smtClean="0"/>
              <a:t>  &amp;  d</a:t>
            </a:r>
            <a:r>
              <a:rPr lang="en-US" baseline="30000" dirty="0" smtClean="0"/>
              <a:t>9</a:t>
            </a:r>
            <a:r>
              <a:rPr lang="en-US" dirty="0" smtClean="0"/>
              <a:t> ions always form </a:t>
            </a:r>
            <a:r>
              <a:rPr lang="en-US" dirty="0" smtClean="0">
                <a:solidFill>
                  <a:srgbClr val="FFFF00"/>
                </a:solidFill>
              </a:rPr>
              <a:t>high-spin</a:t>
            </a:r>
            <a:r>
              <a:rPr lang="en-US" dirty="0" smtClean="0"/>
              <a:t> complexes because the 3 orbital t</a:t>
            </a:r>
            <a:r>
              <a:rPr lang="en-US" baseline="-25000" dirty="0" smtClean="0"/>
              <a:t>2g</a:t>
            </a:r>
            <a:r>
              <a:rPr lang="en-US" dirty="0" smtClean="0"/>
              <a:t> set is </a:t>
            </a:r>
            <a:r>
              <a:rPr lang="en-US" dirty="0" smtClean="0">
                <a:solidFill>
                  <a:srgbClr val="FFFF00"/>
                </a:solidFill>
              </a:rPr>
              <a:t>filled</a:t>
            </a:r>
            <a:r>
              <a:rPr lang="en-US" dirty="0" smtClean="0"/>
              <a:t> with 6 electrons (3 pairs)</a:t>
            </a:r>
          </a:p>
          <a:p>
            <a:pPr>
              <a:buFont typeface="Wingdings" pitchFamily="2" charset="2"/>
              <a:buNone/>
            </a:pPr>
            <a:r>
              <a:rPr lang="en-US" dirty="0" smtClean="0"/>
              <a:t>	The two t</a:t>
            </a:r>
            <a:r>
              <a:rPr lang="en-US" baseline="-25000" dirty="0" smtClean="0"/>
              <a:t>2g</a:t>
            </a:r>
            <a:r>
              <a:rPr lang="en-US" dirty="0" smtClean="0"/>
              <a:t> orbitals must have either two d</a:t>
            </a:r>
            <a:r>
              <a:rPr lang="en-US" baseline="30000" dirty="0" smtClean="0"/>
              <a:t>8</a:t>
            </a:r>
            <a:r>
              <a:rPr lang="en-US" dirty="0" smtClean="0"/>
              <a:t> or one d</a:t>
            </a:r>
            <a:r>
              <a:rPr lang="en-US" baseline="30000" dirty="0" smtClean="0"/>
              <a:t>9</a:t>
            </a:r>
            <a:r>
              <a:rPr lang="en-US" dirty="0" smtClean="0"/>
              <a:t> </a:t>
            </a:r>
            <a:r>
              <a:rPr lang="en-US" u="sng" dirty="0" smtClean="0">
                <a:solidFill>
                  <a:srgbClr val="FFFF00"/>
                </a:solidFill>
              </a:rPr>
              <a:t>unpaired</a:t>
            </a:r>
            <a:r>
              <a:rPr lang="en-US" dirty="0" smtClean="0"/>
              <a:t> electron</a:t>
            </a:r>
          </a:p>
        </p:txBody>
      </p:sp>
      <p:sp>
        <p:nvSpPr>
          <p:cNvPr id="9421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2ADD16F1-440F-4541-BE5C-8CC57A55B842}" type="datetime1">
              <a:rPr lang="en-US" sz="1200" smtClean="0">
                <a:solidFill>
                  <a:srgbClr val="FFFF00"/>
                </a:solidFill>
              </a:rPr>
              <a:t>5/7/2018</a:t>
            </a:fld>
            <a:endParaRPr lang="en-US" sz="1200" smtClean="0">
              <a:solidFill>
                <a:srgbClr val="FFFF00"/>
              </a:solidFill>
            </a:endParaRPr>
          </a:p>
        </p:txBody>
      </p:sp>
      <p:sp>
        <p:nvSpPr>
          <p:cNvPr id="9421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B26F85A4-D02A-4958-8E52-992D2F64CF49}" type="slidenum">
              <a:rPr lang="en-US" sz="1200" smtClean="0">
                <a:solidFill>
                  <a:srgbClr val="FFFF00"/>
                </a:solidFill>
              </a:rPr>
              <a:pPr eaLnBrk="1" hangingPunct="1"/>
              <a:t>49</a:t>
            </a:fld>
            <a:endParaRPr lang="en-US" sz="1200" smtClean="0">
              <a:solidFill>
                <a:srgbClr val="FFFF00"/>
              </a:solidFill>
            </a:endParaRPr>
          </a:p>
        </p:txBody>
      </p:sp>
      <p:sp>
        <p:nvSpPr>
          <p:cNvPr id="7" name="Title 1"/>
          <p:cNvSpPr>
            <a:spLocks noGrp="1"/>
          </p:cNvSpPr>
          <p:nvPr>
            <p:ph type="title"/>
          </p:nvPr>
        </p:nvSpPr>
        <p:spPr/>
        <p:txBody>
          <a:bodyPr/>
          <a:lstStyle/>
          <a:p>
            <a:pPr>
              <a:lnSpc>
                <a:spcPct val="100000"/>
              </a:lnSpc>
            </a:pPr>
            <a:r>
              <a:rPr lang="en-US" dirty="0"/>
              <a:t>Explaining the Magnetic Properties of Transition Metal Complexes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Complex ions</a:t>
            </a:r>
          </a:p>
        </p:txBody>
      </p:sp>
      <p:sp>
        <p:nvSpPr>
          <p:cNvPr id="50179" name="Text Placeholder 2"/>
          <p:cNvSpPr>
            <a:spLocks noGrp="1"/>
          </p:cNvSpPr>
          <p:nvPr>
            <p:ph type="body" sz="quarter" idx="12"/>
          </p:nvPr>
        </p:nvSpPr>
        <p:spPr>
          <a:xfrm>
            <a:off x="381000" y="990600"/>
            <a:ext cx="8382000" cy="5562600"/>
          </a:xfrm>
        </p:spPr>
        <p:txBody>
          <a:bodyPr/>
          <a:lstStyle/>
          <a:p>
            <a:r>
              <a:rPr lang="en-US" dirty="0" smtClean="0"/>
              <a:t>A </a:t>
            </a:r>
            <a:r>
              <a:rPr lang="en-US" dirty="0" smtClean="0"/>
              <a:t>complex ion is described by the metal ion and the number and types of ligands attached to it</a:t>
            </a:r>
          </a:p>
          <a:p>
            <a:pPr lvl="1"/>
            <a:r>
              <a:rPr lang="en-US" dirty="0" smtClean="0"/>
              <a:t>The bonding between metal and ligand generally involves formal donation of one or more of the </a:t>
            </a:r>
            <a:r>
              <a:rPr lang="en-US" dirty="0" smtClean="0">
                <a:solidFill>
                  <a:srgbClr val="FFFF00"/>
                </a:solidFill>
              </a:rPr>
              <a:t>ligand's electron pairs</a:t>
            </a:r>
          </a:p>
          <a:p>
            <a:pPr lvl="1"/>
            <a:r>
              <a:rPr lang="en-US" dirty="0" smtClean="0"/>
              <a:t>The metal-ligand bonding can range from </a:t>
            </a:r>
            <a:r>
              <a:rPr lang="en-US" u="sng" dirty="0" smtClean="0">
                <a:solidFill>
                  <a:srgbClr val="FFFF00"/>
                </a:solidFill>
              </a:rPr>
              <a:t>covalent to more ionic</a:t>
            </a:r>
          </a:p>
          <a:p>
            <a:pPr lvl="1"/>
            <a:r>
              <a:rPr lang="en-US" dirty="0" smtClean="0"/>
              <a:t>Furthermore, the metal-ligand </a:t>
            </a:r>
            <a:r>
              <a:rPr lang="en-US" dirty="0" smtClean="0">
                <a:solidFill>
                  <a:srgbClr val="FFFF00"/>
                </a:solidFill>
              </a:rPr>
              <a:t>bond order</a:t>
            </a:r>
            <a:r>
              <a:rPr lang="en-US" dirty="0" smtClean="0"/>
              <a:t> can range from one to three (single, double, triple bonds)</a:t>
            </a:r>
          </a:p>
          <a:p>
            <a:pPr lvl="1"/>
            <a:r>
              <a:rPr lang="en-US" dirty="0" smtClean="0"/>
              <a:t>Ligands are viewed as </a:t>
            </a:r>
            <a:r>
              <a:rPr lang="en-US" dirty="0" smtClean="0">
                <a:solidFill>
                  <a:srgbClr val="FFFF00"/>
                </a:solidFill>
              </a:rPr>
              <a:t>Lewis Bases (donate electron pairs)</a:t>
            </a:r>
            <a:r>
              <a:rPr lang="en-US" dirty="0" smtClean="0"/>
              <a:t>, although rare cases are known involving Lewis acidic ligands</a:t>
            </a:r>
          </a:p>
        </p:txBody>
      </p:sp>
      <p:sp>
        <p:nvSpPr>
          <p:cNvPr id="50180"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EEFC0C91-BB7A-4E4C-AC9F-017AB00C1F80}" type="datetime1">
              <a:rPr lang="en-US" sz="1200" smtClean="0">
                <a:solidFill>
                  <a:srgbClr val="FFFF00"/>
                </a:solidFill>
              </a:rPr>
              <a:t>5/7/2018</a:t>
            </a:fld>
            <a:endParaRPr lang="en-US" sz="1200" smtClean="0">
              <a:solidFill>
                <a:srgbClr val="FFFF00"/>
              </a:solidFill>
            </a:endParaRPr>
          </a:p>
        </p:txBody>
      </p:sp>
      <p:sp>
        <p:nvSpPr>
          <p:cNvPr id="50181"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C90CD36A-2986-40C1-A45A-581FB2E73142}" type="slidenum">
              <a:rPr lang="en-US" sz="1200" smtClean="0">
                <a:solidFill>
                  <a:srgbClr val="FFFF00"/>
                </a:solidFill>
              </a:rPr>
              <a:pPr eaLnBrk="1" hangingPunct="1"/>
              <a:t>5</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7EA43429-D981-45AB-9635-0C8C2362FAD8}" type="datetime1">
              <a:rPr lang="en-US" sz="1200" smtClean="0">
                <a:solidFill>
                  <a:srgbClr val="FFFF00"/>
                </a:solidFill>
              </a:rPr>
              <a:t>5/7/2018</a:t>
            </a:fld>
            <a:endParaRPr lang="en-US" sz="1200" smtClean="0">
              <a:solidFill>
                <a:srgbClr val="FFFF00"/>
              </a:solidFill>
            </a:endParaRPr>
          </a:p>
        </p:txBody>
      </p:sp>
      <p:sp>
        <p:nvSpPr>
          <p:cNvPr id="95237"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1C410B6C-84DB-440F-B5CA-F94BD33392C6}" type="slidenum">
              <a:rPr lang="en-US" sz="1200" smtClean="0">
                <a:solidFill>
                  <a:srgbClr val="FFFF00"/>
                </a:solidFill>
              </a:rPr>
              <a:pPr eaLnBrk="1" hangingPunct="1"/>
              <a:t>50</a:t>
            </a:fld>
            <a:endParaRPr lang="en-US" sz="1200" smtClean="0">
              <a:solidFill>
                <a:srgbClr val="FFFF00"/>
              </a:solidFill>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4953000"/>
            <a:ext cx="2632075"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63" y="4953000"/>
            <a:ext cx="26320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75" y="3200400"/>
            <a:ext cx="26241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4763" y="3048000"/>
            <a:ext cx="26320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2"/>
          <p:cNvGrpSpPr>
            <a:grpSpLocks/>
          </p:cNvGrpSpPr>
          <p:nvPr/>
        </p:nvGrpSpPr>
        <p:grpSpPr bwMode="auto">
          <a:xfrm>
            <a:off x="1143000" y="2046288"/>
            <a:ext cx="2895600" cy="915987"/>
            <a:chOff x="576" y="1049"/>
            <a:chExt cx="1824" cy="577"/>
          </a:xfrm>
        </p:grpSpPr>
        <p:sp>
          <p:nvSpPr>
            <p:cNvPr id="11" name="Text Box 8"/>
            <p:cNvSpPr txBox="1">
              <a:spLocks noChangeArrowheads="1"/>
            </p:cNvSpPr>
            <p:nvPr/>
          </p:nvSpPr>
          <p:spPr bwMode="auto">
            <a:xfrm>
              <a:off x="576" y="1049"/>
              <a:ext cx="864" cy="577"/>
            </a:xfrm>
            <a:prstGeom prst="rect">
              <a:avLst/>
            </a:prstGeom>
            <a:noFill/>
            <a:ln w="9525">
              <a:noFill/>
              <a:miter lim="800000"/>
              <a:headEnd/>
              <a:tailEnd/>
            </a:ln>
          </p:spPr>
          <p:txBody>
            <a:bodyPr>
              <a:spAutoFit/>
            </a:bodyPr>
            <a:lstStyle/>
            <a:p>
              <a:pPr algn="ctr">
                <a:spcBef>
                  <a:spcPct val="50000"/>
                </a:spcBef>
                <a:defRPr/>
              </a:pPr>
              <a:r>
                <a:rPr lang="en-US" sz="1800" i="1" dirty="0">
                  <a:solidFill>
                    <a:srgbClr val="FFFF00"/>
                  </a:solidFill>
                  <a:latin typeface="+mj-lt"/>
                </a:rPr>
                <a:t>high spin: weak-field ligand</a:t>
              </a:r>
            </a:p>
          </p:txBody>
        </p:sp>
        <p:sp>
          <p:nvSpPr>
            <p:cNvPr id="12" name="Text Box 9"/>
            <p:cNvSpPr txBox="1">
              <a:spLocks noChangeArrowheads="1"/>
            </p:cNvSpPr>
            <p:nvPr/>
          </p:nvSpPr>
          <p:spPr bwMode="auto">
            <a:xfrm>
              <a:off x="1584" y="1049"/>
              <a:ext cx="816" cy="577"/>
            </a:xfrm>
            <a:prstGeom prst="rect">
              <a:avLst/>
            </a:prstGeom>
            <a:noFill/>
            <a:ln w="9525">
              <a:noFill/>
              <a:miter lim="800000"/>
              <a:headEnd/>
              <a:tailEnd/>
            </a:ln>
          </p:spPr>
          <p:txBody>
            <a:bodyPr>
              <a:spAutoFit/>
            </a:bodyPr>
            <a:lstStyle/>
            <a:p>
              <a:pPr algn="ctr">
                <a:spcBef>
                  <a:spcPct val="50000"/>
                </a:spcBef>
                <a:defRPr/>
              </a:pPr>
              <a:r>
                <a:rPr lang="en-US" sz="1800" i="1" dirty="0">
                  <a:solidFill>
                    <a:srgbClr val="FFFF00"/>
                  </a:solidFill>
                  <a:latin typeface="+mj-lt"/>
                </a:rPr>
                <a:t>low spin: strong-field ligand</a:t>
              </a:r>
            </a:p>
          </p:txBody>
        </p:sp>
      </p:grpSp>
      <p:grpSp>
        <p:nvGrpSpPr>
          <p:cNvPr id="3" name="Group 13"/>
          <p:cNvGrpSpPr>
            <a:grpSpLocks/>
          </p:cNvGrpSpPr>
          <p:nvPr/>
        </p:nvGrpSpPr>
        <p:grpSpPr bwMode="auto">
          <a:xfrm>
            <a:off x="5049838" y="2046288"/>
            <a:ext cx="2971800" cy="915987"/>
            <a:chOff x="3024" y="1049"/>
            <a:chExt cx="1872" cy="577"/>
          </a:xfrm>
        </p:grpSpPr>
        <p:sp>
          <p:nvSpPr>
            <p:cNvPr id="14" name="Text Box 10"/>
            <p:cNvSpPr txBox="1">
              <a:spLocks noChangeArrowheads="1"/>
            </p:cNvSpPr>
            <p:nvPr/>
          </p:nvSpPr>
          <p:spPr bwMode="auto">
            <a:xfrm>
              <a:off x="3024" y="1049"/>
              <a:ext cx="864" cy="577"/>
            </a:xfrm>
            <a:prstGeom prst="rect">
              <a:avLst/>
            </a:prstGeom>
            <a:noFill/>
            <a:ln w="9525">
              <a:noFill/>
              <a:miter lim="800000"/>
              <a:headEnd/>
              <a:tailEnd/>
            </a:ln>
          </p:spPr>
          <p:txBody>
            <a:bodyPr>
              <a:spAutoFit/>
            </a:bodyPr>
            <a:lstStyle/>
            <a:p>
              <a:pPr algn="ctr">
                <a:spcBef>
                  <a:spcPct val="50000"/>
                </a:spcBef>
                <a:defRPr/>
              </a:pPr>
              <a:r>
                <a:rPr lang="en-US" sz="1800" i="1" dirty="0">
                  <a:solidFill>
                    <a:srgbClr val="FFFF00"/>
                  </a:solidFill>
                  <a:latin typeface="+mj-lt"/>
                </a:rPr>
                <a:t>high spin: weak-field ligand</a:t>
              </a:r>
            </a:p>
          </p:txBody>
        </p:sp>
        <p:sp>
          <p:nvSpPr>
            <p:cNvPr id="15" name="Text Box 11"/>
            <p:cNvSpPr txBox="1">
              <a:spLocks noChangeArrowheads="1"/>
            </p:cNvSpPr>
            <p:nvPr/>
          </p:nvSpPr>
          <p:spPr bwMode="auto">
            <a:xfrm>
              <a:off x="4080" y="1049"/>
              <a:ext cx="816" cy="577"/>
            </a:xfrm>
            <a:prstGeom prst="rect">
              <a:avLst/>
            </a:prstGeom>
            <a:noFill/>
            <a:ln w="9525">
              <a:noFill/>
              <a:miter lim="800000"/>
              <a:headEnd/>
              <a:tailEnd/>
            </a:ln>
          </p:spPr>
          <p:txBody>
            <a:bodyPr>
              <a:spAutoFit/>
            </a:bodyPr>
            <a:lstStyle/>
            <a:p>
              <a:pPr algn="ctr">
                <a:spcBef>
                  <a:spcPct val="50000"/>
                </a:spcBef>
                <a:defRPr/>
              </a:pPr>
              <a:r>
                <a:rPr lang="en-US" sz="1800" i="1" dirty="0">
                  <a:solidFill>
                    <a:srgbClr val="FFFF00"/>
                  </a:solidFill>
                  <a:latin typeface="+mj-lt"/>
                </a:rPr>
                <a:t>low spin: strong-field ligand</a:t>
              </a:r>
            </a:p>
          </p:txBody>
        </p:sp>
      </p:grpSp>
      <p:sp>
        <p:nvSpPr>
          <p:cNvPr id="16" name="Title 1"/>
          <p:cNvSpPr>
            <a:spLocks noGrp="1"/>
          </p:cNvSpPr>
          <p:nvPr>
            <p:ph type="title"/>
          </p:nvPr>
        </p:nvSpPr>
        <p:spPr/>
        <p:txBody>
          <a:bodyPr/>
          <a:lstStyle/>
          <a:p>
            <a:pPr>
              <a:lnSpc>
                <a:spcPct val="100000"/>
              </a:lnSpc>
            </a:pPr>
            <a:r>
              <a:rPr lang="en-US" dirty="0"/>
              <a:t>Explaining the Magnetic Properties of Transition Metal Complexes</a:t>
            </a:r>
          </a:p>
        </p:txBody>
      </p:sp>
      <p:sp>
        <p:nvSpPr>
          <p:cNvPr id="4" name="Text Placeholder 3"/>
          <p:cNvSpPr>
            <a:spLocks noGrp="1"/>
          </p:cNvSpPr>
          <p:nvPr>
            <p:ph type="body" sz="quarter" idx="12"/>
          </p:nvPr>
        </p:nvSpPr>
        <p:spPr>
          <a:xfrm>
            <a:off x="457200" y="990600"/>
            <a:ext cx="8229600" cy="914400"/>
          </a:xfrm>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20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20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5"/>
          <p:cNvSpPr>
            <a:spLocks noGrp="1"/>
          </p:cNvSpPr>
          <p:nvPr>
            <p:ph type="title"/>
          </p:nvPr>
        </p:nvSpPr>
        <p:spPr/>
        <p:txBody>
          <a:bodyPr/>
          <a:lstStyle/>
          <a:p>
            <a:pPr>
              <a:spcBef>
                <a:spcPct val="0"/>
              </a:spcBef>
              <a:spcAft>
                <a:spcPct val="0"/>
              </a:spcAft>
            </a:pPr>
            <a:r>
              <a:rPr lang="en-US" smtClean="0"/>
              <a:t>Practice Problem</a:t>
            </a:r>
          </a:p>
        </p:txBody>
      </p:sp>
      <p:sp>
        <p:nvSpPr>
          <p:cNvPr id="7" name="Content Placeholder 6"/>
          <p:cNvSpPr>
            <a:spLocks noGrp="1"/>
          </p:cNvSpPr>
          <p:nvPr>
            <p:ph idx="1"/>
          </p:nvPr>
        </p:nvSpPr>
        <p:spPr>
          <a:xfrm>
            <a:off x="457200" y="625475"/>
            <a:ext cx="8229600" cy="5927725"/>
          </a:xfrm>
        </p:spPr>
        <p:txBody>
          <a:bodyPr/>
          <a:lstStyle/>
          <a:p>
            <a:pPr>
              <a:buFont typeface="Wingdings" pitchFamily="2" charset="2"/>
              <a:buNone/>
              <a:defRPr/>
            </a:pPr>
            <a:r>
              <a:rPr lang="en-US" sz="2000" dirty="0" smtClean="0"/>
              <a:t>Iron(II) forms an essential complex in hemoglobin</a:t>
            </a:r>
          </a:p>
          <a:p>
            <a:pPr>
              <a:buFont typeface="Wingdings" pitchFamily="2" charset="2"/>
              <a:buNone/>
              <a:defRPr/>
            </a:pPr>
            <a:r>
              <a:rPr lang="en-US" sz="2000" dirty="0" smtClean="0"/>
              <a:t>For each of the two octahedral complex ions </a:t>
            </a:r>
          </a:p>
          <a:p>
            <a:pPr algn="ctr">
              <a:buFont typeface="Wingdings" pitchFamily="2" charset="2"/>
              <a:buNone/>
              <a:defRPr/>
            </a:pPr>
            <a:r>
              <a:rPr lang="en-US" sz="2000" dirty="0" smtClean="0"/>
              <a:t>[Fe(H</a:t>
            </a:r>
            <a:r>
              <a:rPr lang="en-US" sz="2000" baseline="-25000" dirty="0" smtClean="0"/>
              <a:t>2</a:t>
            </a:r>
            <a:r>
              <a:rPr lang="en-US" sz="2000" dirty="0" smtClean="0"/>
              <a:t>O)</a:t>
            </a:r>
            <a:r>
              <a:rPr lang="en-US" sz="2000" baseline="-25000" dirty="0" smtClean="0"/>
              <a:t>6</a:t>
            </a:r>
            <a:r>
              <a:rPr lang="en-US" sz="2000" dirty="0" smtClean="0"/>
              <a:t>]</a:t>
            </a:r>
            <a:r>
              <a:rPr lang="en-US" sz="2000" baseline="30000" dirty="0" smtClean="0"/>
              <a:t>2+</a:t>
            </a:r>
            <a:r>
              <a:rPr lang="en-US" sz="2000" dirty="0" smtClean="0"/>
              <a:t>                [Fe(CN)</a:t>
            </a:r>
            <a:r>
              <a:rPr lang="en-US" sz="2000" baseline="-25000" dirty="0" smtClean="0"/>
              <a:t>6</a:t>
            </a:r>
            <a:r>
              <a:rPr lang="en-US" sz="2000" dirty="0" smtClean="0"/>
              <a:t>]</a:t>
            </a:r>
            <a:r>
              <a:rPr lang="en-US" sz="2000" baseline="30000" dirty="0" smtClean="0"/>
              <a:t>4-</a:t>
            </a:r>
            <a:endParaRPr lang="en-US" sz="2000" dirty="0" smtClean="0"/>
          </a:p>
          <a:p>
            <a:pPr marL="339725" indent="0">
              <a:buFont typeface="Wingdings" pitchFamily="2" charset="2"/>
              <a:buNone/>
              <a:defRPr/>
            </a:pPr>
            <a:r>
              <a:rPr lang="en-US" sz="2000" dirty="0" smtClean="0"/>
              <a:t>Draw an orbital splitting diagram, predict the number of unpaired electrons, and identify the ion as low-spin or high spin</a:t>
            </a:r>
          </a:p>
          <a:p>
            <a:pPr marL="0" indent="0">
              <a:buFont typeface="Wingdings" pitchFamily="2" charset="2"/>
              <a:buNone/>
              <a:defRPr/>
            </a:pPr>
            <a:r>
              <a:rPr lang="en-US" sz="2000" dirty="0" err="1" smtClean="0">
                <a:solidFill>
                  <a:srgbClr val="FFFF00"/>
                </a:solidFill>
              </a:rPr>
              <a:t>Ans</a:t>
            </a:r>
            <a:r>
              <a:rPr lang="en-US" sz="2000" dirty="0" smtClean="0">
                <a:solidFill>
                  <a:srgbClr val="FFFF00"/>
                </a:solidFill>
              </a:rPr>
              <a:t>:</a:t>
            </a:r>
          </a:p>
          <a:p>
            <a:pPr marL="339725" indent="0">
              <a:buFont typeface="Wingdings" pitchFamily="2" charset="2"/>
              <a:buNone/>
              <a:defRPr/>
            </a:pPr>
            <a:r>
              <a:rPr lang="en-US" sz="2000" dirty="0" smtClean="0">
                <a:solidFill>
                  <a:srgbClr val="FFFF00"/>
                </a:solidFill>
              </a:rPr>
              <a:t>Fe</a:t>
            </a:r>
            <a:r>
              <a:rPr lang="en-US" sz="2000" baseline="30000" dirty="0" smtClean="0">
                <a:solidFill>
                  <a:srgbClr val="FFFF00"/>
                </a:solidFill>
              </a:rPr>
              <a:t>2+</a:t>
            </a:r>
            <a:r>
              <a:rPr lang="en-US" sz="2000" dirty="0" smtClean="0">
                <a:solidFill>
                  <a:srgbClr val="FFFF00"/>
                </a:solidFill>
              </a:rPr>
              <a:t> has the [Ar] 3d</a:t>
            </a:r>
            <a:r>
              <a:rPr lang="en-US" sz="2000" baseline="30000" dirty="0" smtClean="0">
                <a:solidFill>
                  <a:srgbClr val="FFFF00"/>
                </a:solidFill>
              </a:rPr>
              <a:t>6</a:t>
            </a:r>
            <a:r>
              <a:rPr lang="en-US" sz="2000" dirty="0" smtClean="0">
                <a:solidFill>
                  <a:srgbClr val="FFFF00"/>
                </a:solidFill>
              </a:rPr>
              <a:t> configuration</a:t>
            </a:r>
          </a:p>
          <a:p>
            <a:pPr marL="339725" indent="0">
              <a:buFont typeface="Wingdings" pitchFamily="2" charset="2"/>
              <a:buNone/>
              <a:defRPr/>
            </a:pPr>
            <a:r>
              <a:rPr lang="en-US" sz="2000" dirty="0" smtClean="0">
                <a:solidFill>
                  <a:srgbClr val="FFFF00"/>
                </a:solidFill>
              </a:rPr>
              <a:t>H</a:t>
            </a:r>
            <a:r>
              <a:rPr lang="en-US" sz="2000" baseline="-25000" dirty="0" smtClean="0">
                <a:solidFill>
                  <a:srgbClr val="FFFF00"/>
                </a:solidFill>
              </a:rPr>
              <a:t>2</a:t>
            </a:r>
            <a:r>
              <a:rPr lang="en-US" sz="2000" dirty="0" smtClean="0">
                <a:solidFill>
                  <a:srgbClr val="FFFF00"/>
                </a:solidFill>
              </a:rPr>
              <a:t>O produces smaller crystal field splitting (</a:t>
            </a:r>
            <a:r>
              <a:rPr lang="en-US" sz="2000" dirty="0" smtClean="0">
                <a:solidFill>
                  <a:srgbClr val="FFFF00"/>
                </a:solidFill>
                <a:sym typeface="Symbol"/>
              </a:rPr>
              <a:t>) than CN</a:t>
            </a:r>
            <a:r>
              <a:rPr lang="en-US" sz="2000" baseline="30000" dirty="0" smtClean="0">
                <a:solidFill>
                  <a:srgbClr val="FFFF00"/>
                </a:solidFill>
                <a:sym typeface="Symbol"/>
              </a:rPr>
              <a:t>-</a:t>
            </a:r>
            <a:endParaRPr lang="en-US" sz="2000" dirty="0" smtClean="0">
              <a:solidFill>
                <a:srgbClr val="FFFF00"/>
              </a:solidFill>
              <a:sym typeface="Symbol"/>
            </a:endParaRPr>
          </a:p>
          <a:p>
            <a:pPr marL="339725" indent="0">
              <a:buFont typeface="Wingdings" pitchFamily="2" charset="2"/>
              <a:buNone/>
              <a:defRPr/>
            </a:pPr>
            <a:r>
              <a:rPr lang="en-US" sz="2000" dirty="0" smtClean="0">
                <a:solidFill>
                  <a:srgbClr val="FFFF00"/>
                </a:solidFill>
                <a:sym typeface="Symbol"/>
              </a:rPr>
              <a:t>The </a:t>
            </a:r>
            <a:r>
              <a:rPr lang="en-US" sz="2000" dirty="0" smtClean="0">
                <a:solidFill>
                  <a:srgbClr val="FFFF00"/>
                </a:solidFill>
              </a:rPr>
              <a:t>[Fe(H</a:t>
            </a:r>
            <a:r>
              <a:rPr lang="en-US" sz="2000" baseline="-25000" dirty="0" smtClean="0">
                <a:solidFill>
                  <a:srgbClr val="FFFF00"/>
                </a:solidFill>
              </a:rPr>
              <a:t>2</a:t>
            </a:r>
            <a:r>
              <a:rPr lang="en-US" sz="2000" dirty="0" smtClean="0">
                <a:solidFill>
                  <a:srgbClr val="FFFF00"/>
                </a:solidFill>
              </a:rPr>
              <a:t>O)</a:t>
            </a:r>
            <a:r>
              <a:rPr lang="en-US" sz="2000" baseline="-25000" dirty="0" smtClean="0">
                <a:solidFill>
                  <a:srgbClr val="FFFF00"/>
                </a:solidFill>
              </a:rPr>
              <a:t>6</a:t>
            </a:r>
            <a:r>
              <a:rPr lang="en-US" sz="2000" dirty="0" smtClean="0">
                <a:solidFill>
                  <a:srgbClr val="FFFF00"/>
                </a:solidFill>
              </a:rPr>
              <a:t>]</a:t>
            </a:r>
            <a:r>
              <a:rPr lang="en-US" sz="2000" baseline="30000" dirty="0" smtClean="0">
                <a:solidFill>
                  <a:srgbClr val="FFFF00"/>
                </a:solidFill>
              </a:rPr>
              <a:t>2+</a:t>
            </a:r>
            <a:r>
              <a:rPr lang="en-US" sz="2000" dirty="0" smtClean="0"/>
              <a:t> </a:t>
            </a:r>
            <a:r>
              <a:rPr lang="en-US" sz="2000" dirty="0" smtClean="0">
                <a:solidFill>
                  <a:srgbClr val="FFFF00"/>
                </a:solidFill>
              </a:rPr>
              <a:t>has 4 unpaired electrons   (high spin)</a:t>
            </a:r>
          </a:p>
          <a:p>
            <a:pPr marL="339725" indent="0">
              <a:buFont typeface="Wingdings" pitchFamily="2" charset="2"/>
              <a:buNone/>
              <a:defRPr/>
            </a:pPr>
            <a:r>
              <a:rPr lang="en-US" sz="2000" dirty="0" smtClean="0">
                <a:solidFill>
                  <a:srgbClr val="FFFF00"/>
                </a:solidFill>
              </a:rPr>
              <a:t>The [Fe(CN)</a:t>
            </a:r>
            <a:r>
              <a:rPr lang="en-US" sz="2000" baseline="-25000" dirty="0" smtClean="0">
                <a:solidFill>
                  <a:srgbClr val="FFFF00"/>
                </a:solidFill>
              </a:rPr>
              <a:t>6</a:t>
            </a:r>
            <a:r>
              <a:rPr lang="en-US" sz="2000" dirty="0" smtClean="0">
                <a:solidFill>
                  <a:srgbClr val="FFFF00"/>
                </a:solidFill>
              </a:rPr>
              <a:t>]</a:t>
            </a:r>
            <a:r>
              <a:rPr lang="en-US" sz="2000" baseline="30000" dirty="0" smtClean="0">
                <a:solidFill>
                  <a:srgbClr val="FFFF00"/>
                </a:solidFill>
              </a:rPr>
              <a:t>4-</a:t>
            </a:r>
            <a:r>
              <a:rPr lang="en-US" sz="2000" dirty="0" smtClean="0">
                <a:solidFill>
                  <a:srgbClr val="FFFF00"/>
                </a:solidFill>
              </a:rPr>
              <a:t>   has no unpaired electrons  (low spin)</a:t>
            </a:r>
            <a:endParaRPr lang="en-US" sz="2000" baseline="30000" dirty="0" smtClean="0">
              <a:solidFill>
                <a:srgbClr val="FFFF00"/>
              </a:solidFill>
              <a:sym typeface="Symbol"/>
            </a:endParaRPr>
          </a:p>
        </p:txBody>
      </p:sp>
      <p:sp>
        <p:nvSpPr>
          <p:cNvPr id="962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3D65F7AD-EE57-4FFC-A3AE-DB1D3EF0F350}" type="datetime1">
              <a:rPr lang="en-US" sz="1200" smtClean="0">
                <a:solidFill>
                  <a:srgbClr val="FFFF00"/>
                </a:solidFill>
              </a:rPr>
              <a:t>5/7/2018</a:t>
            </a:fld>
            <a:endParaRPr lang="en-US" sz="1200" smtClean="0">
              <a:solidFill>
                <a:srgbClr val="FFFF00"/>
              </a:solidFill>
            </a:endParaRPr>
          </a:p>
        </p:txBody>
      </p:sp>
      <p:sp>
        <p:nvSpPr>
          <p:cNvPr id="9626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2ACE9F82-B017-4C9F-AA7C-68BEC69B947B}" type="slidenum">
              <a:rPr lang="en-US" sz="1200" smtClean="0">
                <a:solidFill>
                  <a:srgbClr val="FFFF00"/>
                </a:solidFill>
              </a:rPr>
              <a:pPr eaLnBrk="1" hangingPunct="1"/>
              <a:t>51</a:t>
            </a:fld>
            <a:endParaRPr lang="en-US" sz="1200" smtClean="0">
              <a:solidFill>
                <a:srgbClr val="FFFF00"/>
              </a:solidFill>
            </a:endParaRPr>
          </a:p>
        </p:txBody>
      </p:sp>
      <p:pic>
        <p:nvPicPr>
          <p:cNvPr id="8" name="Picture 3" descr="siL48593_23_15_ta"/>
          <p:cNvPicPr>
            <a:picLocks noChangeAspect="1" noChangeArrowheads="1"/>
          </p:cNvPicPr>
          <p:nvPr/>
        </p:nvPicPr>
        <p:blipFill>
          <a:blip r:embed="rId2">
            <a:clrChange>
              <a:clrFrom>
                <a:srgbClr val="F2F0E3"/>
              </a:clrFrom>
              <a:clrTo>
                <a:srgbClr val="F2F0E3">
                  <a:alpha val="0"/>
                </a:srgbClr>
              </a:clrTo>
            </a:clrChange>
            <a:extLst>
              <a:ext uri="{28A0092B-C50C-407E-A947-70E740481C1C}">
                <a14:useLocalDpi xmlns:a14="http://schemas.microsoft.com/office/drawing/2010/main" val="0"/>
              </a:ext>
            </a:extLst>
          </a:blip>
          <a:srcRect l="70078" t="54909" b="10736"/>
          <a:stretch>
            <a:fillRect/>
          </a:stretch>
        </p:blipFill>
        <p:spPr bwMode="auto">
          <a:xfrm>
            <a:off x="3429000" y="5105400"/>
            <a:ext cx="2724150" cy="1600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 calcmode="lin" valueType="num">
                                      <p:cBhvr additive="base">
                                        <p:cTn id="7"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diamond(in)">
                                      <p:cBhvr>
                                        <p:cTn id="13" dur="500"/>
                                        <p:tgtEl>
                                          <p:spTgt spid="7">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diamond(in)">
                                      <p:cBhvr>
                                        <p:cTn id="18" dur="500"/>
                                        <p:tgtEl>
                                          <p:spTgt spid="7">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animEffect transition="in" filter="diamond(in)">
                                      <p:cBhvr>
                                        <p:cTn id="23" dur="500"/>
                                        <p:tgtEl>
                                          <p:spTgt spid="7">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8" presetClass="entr" presetSubtype="16" fill="hold" nodeType="click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diamond(in)">
                                      <p:cBhvr>
                                        <p:cTn id="28" dur="500"/>
                                        <p:tgtEl>
                                          <p:spTgt spid="7">
                                            <p:txEl>
                                              <p:pRg st="8" end="8"/>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amond(in)">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dirty="0"/>
              <a:t>Crystal Field Theory</a:t>
            </a:r>
          </a:p>
        </p:txBody>
      </p:sp>
      <p:sp>
        <p:nvSpPr>
          <p:cNvPr id="97283" name="Text Placeholder 4"/>
          <p:cNvSpPr>
            <a:spLocks noGrp="1"/>
          </p:cNvSpPr>
          <p:nvPr>
            <p:ph type="body" sz="quarter" idx="12"/>
          </p:nvPr>
        </p:nvSpPr>
        <p:spPr/>
        <p:txBody>
          <a:bodyPr/>
          <a:lstStyle/>
          <a:p>
            <a:r>
              <a:rPr lang="en-US" sz="2200" dirty="0" smtClean="0"/>
              <a:t>Four </a:t>
            </a:r>
            <a:r>
              <a:rPr lang="en-US" sz="2200" dirty="0" smtClean="0"/>
              <a:t>electron groups about the central atom</a:t>
            </a:r>
          </a:p>
          <a:p>
            <a:pPr lvl="1"/>
            <a:r>
              <a:rPr lang="en-US" sz="2200" dirty="0" smtClean="0"/>
              <a:t>Four ligands around a metal ion also cause d-orbital splitting, but the magnitude and pattern of the splitting depend on the whether the ligands are in a “tetrahedral” or “square planar” arrangement</a:t>
            </a:r>
          </a:p>
          <a:p>
            <a:pPr lvl="1"/>
            <a:r>
              <a:rPr lang="en-US" sz="2200" dirty="0" smtClean="0"/>
              <a:t>Tetrahedral – AX</a:t>
            </a:r>
            <a:r>
              <a:rPr lang="en-US" sz="2200" baseline="-25000" dirty="0" smtClean="0"/>
              <a:t>4</a:t>
            </a:r>
            <a:r>
              <a:rPr lang="en-US" sz="2200" dirty="0" smtClean="0"/>
              <a:t> </a:t>
            </a:r>
          </a:p>
          <a:p>
            <a:pPr lvl="1"/>
            <a:r>
              <a:rPr lang="en-US" sz="2200" dirty="0" smtClean="0"/>
              <a:t>Octahedral  – AX</a:t>
            </a:r>
            <a:r>
              <a:rPr lang="en-US" sz="2200" baseline="-25000" dirty="0" smtClean="0"/>
              <a:t>4</a:t>
            </a:r>
            <a:r>
              <a:rPr lang="en-US" sz="2200" dirty="0" smtClean="0"/>
              <a:t>E</a:t>
            </a:r>
            <a:r>
              <a:rPr lang="en-US" sz="2200" baseline="-25000" dirty="0" smtClean="0"/>
              <a:t>2</a:t>
            </a:r>
            <a:r>
              <a:rPr lang="en-US" sz="2200" dirty="0" smtClean="0"/>
              <a:t> (2 ligands along “z” axis removed)</a:t>
            </a:r>
          </a:p>
        </p:txBody>
      </p:sp>
      <p:sp>
        <p:nvSpPr>
          <p:cNvPr id="97284"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75B07E1F-C5B3-46A9-98CC-4E7C85CA1610}" type="datetime1">
              <a:rPr lang="en-US" sz="1200" smtClean="0">
                <a:solidFill>
                  <a:srgbClr val="FFFF00"/>
                </a:solidFill>
              </a:rPr>
              <a:t>5/7/2018</a:t>
            </a:fld>
            <a:endParaRPr lang="en-US" sz="1200" smtClean="0">
              <a:solidFill>
                <a:srgbClr val="FFFF00"/>
              </a:solidFill>
            </a:endParaRPr>
          </a:p>
        </p:txBody>
      </p:sp>
      <p:sp>
        <p:nvSpPr>
          <p:cNvPr id="97285"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F540996-3091-480C-95C8-AC836AF47992}" type="slidenum">
              <a:rPr lang="en-US" sz="1200" smtClean="0">
                <a:solidFill>
                  <a:srgbClr val="FFFF00"/>
                </a:solidFill>
              </a:rPr>
              <a:pPr eaLnBrk="1" hangingPunct="1"/>
              <a:t>52</a:t>
            </a:fld>
            <a:endParaRPr lang="en-US" sz="1200" smtClean="0">
              <a:solidFill>
                <a:srgbClr val="FFFF00"/>
              </a:solidFill>
            </a:endParaRPr>
          </a:p>
        </p:txBody>
      </p:sp>
      <p:pic>
        <p:nvPicPr>
          <p:cNvPr id="9728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240213"/>
            <a:ext cx="30480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202113"/>
            <a:ext cx="25908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8" name="Text Box 8"/>
          <p:cNvSpPr txBox="1">
            <a:spLocks noChangeArrowheads="1"/>
          </p:cNvSpPr>
          <p:nvPr/>
        </p:nvSpPr>
        <p:spPr bwMode="auto">
          <a:xfrm>
            <a:off x="5181600" y="6273800"/>
            <a:ext cx="3124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algn="ctr" eaLnBrk="1" hangingPunct="1">
              <a:spcBef>
                <a:spcPct val="50000"/>
              </a:spcBef>
            </a:pPr>
            <a:r>
              <a:rPr lang="en-US" sz="1600">
                <a:solidFill>
                  <a:srgbClr val="FFFF00"/>
                </a:solidFill>
              </a:rPr>
              <a:t>Splitting of </a:t>
            </a:r>
            <a:r>
              <a:rPr lang="en-US" sz="1600" i="1">
                <a:solidFill>
                  <a:srgbClr val="FFFF00"/>
                </a:solidFill>
              </a:rPr>
              <a:t>d</a:t>
            </a:r>
            <a:r>
              <a:rPr lang="en-US" sz="1600">
                <a:solidFill>
                  <a:srgbClr val="FFFF00"/>
                </a:solidFill>
              </a:rPr>
              <a:t>-orbital energies by</a:t>
            </a:r>
            <a:br>
              <a:rPr lang="en-US" sz="1600">
                <a:solidFill>
                  <a:srgbClr val="FFFF00"/>
                </a:solidFill>
              </a:rPr>
            </a:br>
            <a:r>
              <a:rPr lang="en-US" sz="1600">
                <a:solidFill>
                  <a:srgbClr val="FFFF00"/>
                </a:solidFill>
              </a:rPr>
              <a:t>a square planar field of ligands.</a:t>
            </a:r>
          </a:p>
        </p:txBody>
      </p:sp>
      <p:sp>
        <p:nvSpPr>
          <p:cNvPr id="97289" name="Text Box 6"/>
          <p:cNvSpPr txBox="1">
            <a:spLocks noChangeArrowheads="1"/>
          </p:cNvSpPr>
          <p:nvPr/>
        </p:nvSpPr>
        <p:spPr bwMode="auto">
          <a:xfrm>
            <a:off x="1524000" y="6273800"/>
            <a:ext cx="2971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spcBef>
                <a:spcPct val="50000"/>
              </a:spcBef>
            </a:pPr>
            <a:r>
              <a:rPr lang="en-US" sz="1600">
                <a:solidFill>
                  <a:srgbClr val="FFFF00"/>
                </a:solidFill>
              </a:rPr>
              <a:t>Splitting of </a:t>
            </a:r>
            <a:r>
              <a:rPr lang="en-US" sz="1600" i="1">
                <a:solidFill>
                  <a:srgbClr val="FFFF00"/>
                </a:solidFill>
              </a:rPr>
              <a:t>d</a:t>
            </a:r>
            <a:r>
              <a:rPr lang="en-US" sz="1600">
                <a:solidFill>
                  <a:srgbClr val="FFFF00"/>
                </a:solidFill>
              </a:rPr>
              <a:t>-orbital energies by a tetrahedral field of ligands</a:t>
            </a:r>
            <a:endParaRPr lang="en-US" sz="16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dirty="0"/>
              <a:t>Crystal Field Theory</a:t>
            </a:r>
          </a:p>
        </p:txBody>
      </p:sp>
      <p:sp>
        <p:nvSpPr>
          <p:cNvPr id="3" name="Text Placeholder 2"/>
          <p:cNvSpPr>
            <a:spLocks noGrp="1"/>
          </p:cNvSpPr>
          <p:nvPr>
            <p:ph type="body" sz="quarter" idx="12"/>
          </p:nvPr>
        </p:nvSpPr>
        <p:spPr/>
        <p:txBody>
          <a:bodyPr/>
          <a:lstStyle/>
          <a:p>
            <a:pPr>
              <a:lnSpc>
                <a:spcPts val="2200"/>
              </a:lnSpc>
              <a:spcAft>
                <a:spcPts val="300"/>
              </a:spcAft>
              <a:defRPr/>
            </a:pPr>
            <a:r>
              <a:rPr lang="en-US" sz="2200" dirty="0" smtClean="0"/>
              <a:t>Tetrahedral </a:t>
            </a:r>
            <a:r>
              <a:rPr lang="en-US" sz="2200" dirty="0" smtClean="0"/>
              <a:t>Complexes</a:t>
            </a:r>
          </a:p>
          <a:p>
            <a:pPr lvl="1">
              <a:lnSpc>
                <a:spcPts val="2200"/>
              </a:lnSpc>
              <a:spcAft>
                <a:spcPts val="300"/>
              </a:spcAft>
              <a:defRPr/>
            </a:pPr>
            <a:r>
              <a:rPr lang="en-US" sz="2200" dirty="0" smtClean="0"/>
              <a:t>Ligands approach corners of a tetrahedron</a:t>
            </a:r>
          </a:p>
          <a:p>
            <a:pPr lvl="1">
              <a:lnSpc>
                <a:spcPts val="2200"/>
              </a:lnSpc>
              <a:spcAft>
                <a:spcPts val="300"/>
              </a:spcAft>
              <a:defRPr/>
            </a:pPr>
            <a:r>
              <a:rPr lang="en-US" sz="2200" dirty="0" smtClean="0"/>
              <a:t>None of the five metal ion “d” orbitals is directly in the path of the approaching ligands</a:t>
            </a:r>
          </a:p>
          <a:p>
            <a:pPr lvl="1">
              <a:lnSpc>
                <a:spcPts val="2200"/>
              </a:lnSpc>
              <a:spcAft>
                <a:spcPts val="300"/>
              </a:spcAft>
              <a:defRPr/>
            </a:pPr>
            <a:r>
              <a:rPr lang="en-US" sz="2200" dirty="0" smtClean="0"/>
              <a:t>Minimal repulsions arise if ligands approach the </a:t>
            </a:r>
            <a:r>
              <a:rPr lang="en-US" sz="2200" dirty="0" err="1" smtClean="0"/>
              <a:t>d</a:t>
            </a:r>
            <a:r>
              <a:rPr lang="en-US" sz="2200" baseline="-25000" dirty="0" err="1" smtClean="0"/>
              <a:t>xy</a:t>
            </a:r>
            <a:r>
              <a:rPr lang="en-US" sz="2200" dirty="0" smtClean="0"/>
              <a:t>, </a:t>
            </a:r>
            <a:r>
              <a:rPr lang="en-US" sz="2200" dirty="0" err="1" smtClean="0"/>
              <a:t>d</a:t>
            </a:r>
            <a:r>
              <a:rPr lang="en-US" sz="2200" baseline="-25000" dirty="0" err="1" smtClean="0"/>
              <a:t>yz</a:t>
            </a:r>
            <a:r>
              <a:rPr lang="en-US" sz="2200" dirty="0" smtClean="0"/>
              <a:t>, and </a:t>
            </a:r>
            <a:r>
              <a:rPr lang="en-US" sz="2200" dirty="0" err="1" smtClean="0"/>
              <a:t>d</a:t>
            </a:r>
            <a:r>
              <a:rPr lang="en-US" sz="2200" baseline="-25000" dirty="0" err="1" smtClean="0"/>
              <a:t>yz</a:t>
            </a:r>
            <a:r>
              <a:rPr lang="en-US" sz="2200" dirty="0" smtClean="0"/>
              <a:t> orbitals closer than if they approach the</a:t>
            </a:r>
            <a:br>
              <a:rPr lang="en-US" sz="2200" dirty="0" smtClean="0"/>
            </a:br>
            <a:r>
              <a:rPr lang="en-US" sz="2200" dirty="0" smtClean="0"/>
              <a:t>d</a:t>
            </a:r>
            <a:r>
              <a:rPr lang="en-US" sz="2200" baseline="-25000" dirty="0" smtClean="0"/>
              <a:t>x</a:t>
            </a:r>
            <a:r>
              <a:rPr lang="en-US" sz="2200" baseline="30000" dirty="0" smtClean="0"/>
              <a:t>2</a:t>
            </a:r>
            <a:r>
              <a:rPr lang="en-US" sz="2200" baseline="-25000" dirty="0" smtClean="0"/>
              <a:t>-y</a:t>
            </a:r>
            <a:r>
              <a:rPr lang="en-US" sz="2200" baseline="30000" dirty="0" smtClean="0"/>
              <a:t>2</a:t>
            </a:r>
            <a:r>
              <a:rPr lang="en-US" sz="2200" dirty="0" smtClean="0"/>
              <a:t> and d</a:t>
            </a:r>
            <a:r>
              <a:rPr lang="en-US" sz="2200" baseline="-25000" dirty="0" smtClean="0"/>
              <a:t>z</a:t>
            </a:r>
            <a:r>
              <a:rPr lang="en-US" sz="2200" baseline="30000" dirty="0" smtClean="0"/>
              <a:t>2</a:t>
            </a:r>
            <a:r>
              <a:rPr lang="en-US" sz="2200" dirty="0" smtClean="0"/>
              <a:t> orbitals (opposite of octahedral case)</a:t>
            </a:r>
          </a:p>
          <a:p>
            <a:pPr lvl="1">
              <a:lnSpc>
                <a:spcPts val="2200"/>
              </a:lnSpc>
              <a:spcAft>
                <a:spcPts val="300"/>
              </a:spcAft>
              <a:defRPr/>
            </a:pPr>
            <a:r>
              <a:rPr lang="en-US" sz="2200" dirty="0" smtClean="0"/>
              <a:t>Thus, the </a:t>
            </a:r>
            <a:r>
              <a:rPr lang="en-US" sz="2200" dirty="0" err="1" smtClean="0"/>
              <a:t>d</a:t>
            </a:r>
            <a:r>
              <a:rPr lang="en-US" sz="2200" baseline="-25000" dirty="0" err="1" smtClean="0"/>
              <a:t>xy</a:t>
            </a:r>
            <a:r>
              <a:rPr lang="en-US" sz="2200" dirty="0" smtClean="0"/>
              <a:t>, </a:t>
            </a:r>
            <a:r>
              <a:rPr lang="en-US" sz="2200" dirty="0" err="1" smtClean="0"/>
              <a:t>d</a:t>
            </a:r>
            <a:r>
              <a:rPr lang="en-US" sz="2200" baseline="-25000" dirty="0" err="1" smtClean="0"/>
              <a:t>yz</a:t>
            </a:r>
            <a:r>
              <a:rPr lang="en-US" sz="2200" dirty="0" smtClean="0"/>
              <a:t>, and </a:t>
            </a:r>
            <a:r>
              <a:rPr lang="en-US" sz="2200" dirty="0" err="1" smtClean="0"/>
              <a:t>d</a:t>
            </a:r>
            <a:r>
              <a:rPr lang="en-US" sz="2200" baseline="-25000" dirty="0" err="1" smtClean="0"/>
              <a:t>yz</a:t>
            </a:r>
            <a:r>
              <a:rPr lang="en-US" sz="2200" dirty="0" smtClean="0"/>
              <a:t> orbitals experience more electron repulsion and become higher energy</a:t>
            </a:r>
          </a:p>
          <a:p>
            <a:pPr lvl="1">
              <a:lnSpc>
                <a:spcPts val="2200"/>
              </a:lnSpc>
              <a:spcAft>
                <a:spcPts val="300"/>
              </a:spcAft>
              <a:defRPr/>
            </a:pPr>
            <a:r>
              <a:rPr lang="en-US" sz="2200" dirty="0" smtClean="0"/>
              <a:t>Splitting  energy of d-orbital energies is “less” in a tetrahedral complex than in an octahedral complex</a:t>
            </a:r>
          </a:p>
          <a:p>
            <a:pPr marL="0" lvl="2" indent="0" algn="ctr">
              <a:lnSpc>
                <a:spcPts val="2200"/>
              </a:lnSpc>
              <a:spcAft>
                <a:spcPts val="300"/>
              </a:spcAft>
              <a:buFont typeface="Wingdings" pitchFamily="2" charset="2"/>
              <a:buNone/>
              <a:defRPr/>
            </a:pPr>
            <a:r>
              <a:rPr lang="en-US" sz="2200" dirty="0" smtClean="0">
                <a:solidFill>
                  <a:srgbClr val="FFFF00"/>
                </a:solidFill>
                <a:sym typeface="Symbol"/>
              </a:rPr>
              <a:t></a:t>
            </a:r>
            <a:r>
              <a:rPr lang="en-US" sz="2200" baseline="-25000" dirty="0" smtClean="0">
                <a:solidFill>
                  <a:srgbClr val="FFFF00"/>
                </a:solidFill>
                <a:sym typeface="Symbol"/>
              </a:rPr>
              <a:t>tetrahedral</a:t>
            </a:r>
            <a:r>
              <a:rPr lang="en-US" sz="2200" dirty="0" smtClean="0">
                <a:solidFill>
                  <a:srgbClr val="FFFF00"/>
                </a:solidFill>
                <a:sym typeface="Symbol"/>
              </a:rPr>
              <a:t>  &lt;  </a:t>
            </a:r>
            <a:r>
              <a:rPr lang="en-US" sz="2200" baseline="-25000" dirty="0" smtClean="0">
                <a:solidFill>
                  <a:srgbClr val="FFFF00"/>
                </a:solidFill>
                <a:sym typeface="Symbol"/>
              </a:rPr>
              <a:t>octahedral</a:t>
            </a:r>
            <a:endParaRPr lang="en-US" sz="2200" dirty="0" smtClean="0"/>
          </a:p>
          <a:p>
            <a:pPr lvl="1">
              <a:lnSpc>
                <a:spcPts val="2200"/>
              </a:lnSpc>
              <a:spcAft>
                <a:spcPts val="300"/>
              </a:spcAft>
              <a:defRPr/>
            </a:pPr>
            <a:r>
              <a:rPr lang="en-US" sz="2200" dirty="0" smtClean="0"/>
              <a:t>Only </a:t>
            </a:r>
            <a:r>
              <a:rPr lang="en-US" sz="2200" dirty="0" smtClean="0">
                <a:solidFill>
                  <a:srgbClr val="FFFF00"/>
                </a:solidFill>
              </a:rPr>
              <a:t>high-spin</a:t>
            </a:r>
            <a:r>
              <a:rPr lang="en-US" sz="2200" dirty="0" smtClean="0"/>
              <a:t> tetrahedral complexes are known because the magnitude of </a:t>
            </a:r>
            <a:r>
              <a:rPr lang="en-US" sz="2200" dirty="0" smtClean="0">
                <a:solidFill>
                  <a:srgbClr val="FFFF00"/>
                </a:solidFill>
              </a:rPr>
              <a:t>(</a:t>
            </a:r>
            <a:r>
              <a:rPr lang="en-US" sz="2200" dirty="0" smtClean="0">
                <a:solidFill>
                  <a:srgbClr val="FFFF00"/>
                </a:solidFill>
                <a:sym typeface="Symbol"/>
              </a:rPr>
              <a:t>)</a:t>
            </a:r>
            <a:r>
              <a:rPr lang="en-US" sz="2200" dirty="0" smtClean="0">
                <a:sym typeface="Symbol"/>
              </a:rPr>
              <a:t> is small (</a:t>
            </a:r>
            <a:r>
              <a:rPr lang="en-US" sz="2200" dirty="0" smtClean="0">
                <a:solidFill>
                  <a:srgbClr val="FFFF00"/>
                </a:solidFill>
                <a:sym typeface="Symbol"/>
              </a:rPr>
              <a:t>weak</a:t>
            </a:r>
            <a:r>
              <a:rPr lang="en-US" sz="2200" dirty="0" smtClean="0">
                <a:sym typeface="Symbol"/>
              </a:rPr>
              <a:t>)</a:t>
            </a:r>
            <a:endParaRPr lang="en-US" sz="2200" dirty="0" smtClean="0"/>
          </a:p>
          <a:p>
            <a:pPr lvl="2">
              <a:lnSpc>
                <a:spcPts val="2200"/>
              </a:lnSpc>
              <a:spcAft>
                <a:spcPts val="300"/>
              </a:spcAft>
              <a:defRPr/>
            </a:pPr>
            <a:endParaRPr lang="en-US" sz="2200" dirty="0"/>
          </a:p>
        </p:txBody>
      </p:sp>
      <p:sp>
        <p:nvSpPr>
          <p:cNvPr id="98308"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0AC24CB7-0910-4F8C-A605-29906F047131}" type="datetime1">
              <a:rPr lang="en-US" sz="1200" smtClean="0">
                <a:solidFill>
                  <a:srgbClr val="FFFF00"/>
                </a:solidFill>
              </a:rPr>
              <a:t>5/7/2018</a:t>
            </a:fld>
            <a:endParaRPr lang="en-US" sz="1200" smtClean="0">
              <a:solidFill>
                <a:srgbClr val="FFFF00"/>
              </a:solidFill>
            </a:endParaRPr>
          </a:p>
        </p:txBody>
      </p:sp>
      <p:sp>
        <p:nvSpPr>
          <p:cNvPr id="98309"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2134E287-6149-471B-B353-B17484E561B6}" type="slidenum">
              <a:rPr lang="en-US" sz="1200" smtClean="0">
                <a:solidFill>
                  <a:srgbClr val="FFFF00"/>
                </a:solidFill>
              </a:rPr>
              <a:pPr eaLnBrk="1" hangingPunct="1"/>
              <a:t>53</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dirty="0"/>
              <a:t>Crystal Field Theory</a:t>
            </a:r>
          </a:p>
        </p:txBody>
      </p:sp>
      <p:sp>
        <p:nvSpPr>
          <p:cNvPr id="99331" name="Text Placeholder 2"/>
          <p:cNvSpPr>
            <a:spLocks noGrp="1"/>
          </p:cNvSpPr>
          <p:nvPr>
            <p:ph type="body" sz="quarter" idx="12"/>
          </p:nvPr>
        </p:nvSpPr>
        <p:spPr/>
        <p:txBody>
          <a:bodyPr/>
          <a:lstStyle/>
          <a:p>
            <a:pPr>
              <a:lnSpc>
                <a:spcPct val="100000"/>
              </a:lnSpc>
              <a:spcBef>
                <a:spcPts val="0"/>
              </a:spcBef>
              <a:spcAft>
                <a:spcPts val="0"/>
              </a:spcAft>
            </a:pPr>
            <a:r>
              <a:rPr lang="en-US" sz="2200" dirty="0" smtClean="0"/>
              <a:t>Square </a:t>
            </a:r>
            <a:r>
              <a:rPr lang="en-US" sz="2200" dirty="0" smtClean="0"/>
              <a:t>Planar Complexes</a:t>
            </a:r>
          </a:p>
          <a:p>
            <a:pPr lvl="1">
              <a:lnSpc>
                <a:spcPct val="100000"/>
              </a:lnSpc>
              <a:spcBef>
                <a:spcPts val="0"/>
              </a:spcBef>
              <a:spcAft>
                <a:spcPts val="0"/>
              </a:spcAft>
            </a:pPr>
            <a:r>
              <a:rPr lang="en-US" sz="2200" dirty="0" smtClean="0"/>
              <a:t>Consider an </a:t>
            </a:r>
            <a:r>
              <a:rPr lang="en-US" sz="2200" dirty="0" err="1" smtClean="0"/>
              <a:t>Ocatahedral</a:t>
            </a:r>
            <a:r>
              <a:rPr lang="en-US" sz="2200" dirty="0" smtClean="0"/>
              <a:t> geometry with the two z axis ligands removed, </a:t>
            </a:r>
            <a:r>
              <a:rPr lang="en-US" sz="2200" dirty="0" smtClean="0">
                <a:sym typeface="Symbol" pitchFamily="18" charset="2"/>
              </a:rPr>
              <a:t>no z-axis interactions take place</a:t>
            </a:r>
          </a:p>
          <a:p>
            <a:pPr lvl="1">
              <a:lnSpc>
                <a:spcPct val="100000"/>
              </a:lnSpc>
              <a:spcBef>
                <a:spcPts val="0"/>
              </a:spcBef>
              <a:spcAft>
                <a:spcPts val="0"/>
              </a:spcAft>
            </a:pPr>
            <a:r>
              <a:rPr lang="en-US" sz="2200" dirty="0" smtClean="0"/>
              <a:t>Thus, the d</a:t>
            </a:r>
            <a:r>
              <a:rPr lang="en-US" sz="2200" baseline="-25000" dirty="0" smtClean="0"/>
              <a:t>z2</a:t>
            </a:r>
            <a:r>
              <a:rPr lang="en-US" sz="2200" dirty="0" smtClean="0"/>
              <a:t>, </a:t>
            </a:r>
            <a:r>
              <a:rPr lang="en-US" sz="2200" dirty="0" err="1" smtClean="0"/>
              <a:t>d</a:t>
            </a:r>
            <a:r>
              <a:rPr lang="en-US" sz="2200" baseline="-25000" dirty="0" err="1" smtClean="0"/>
              <a:t>xz</a:t>
            </a:r>
            <a:r>
              <a:rPr lang="en-US" sz="2200" dirty="0" smtClean="0"/>
              <a:t> an </a:t>
            </a:r>
            <a:r>
              <a:rPr lang="en-US" sz="2200" dirty="0" err="1" smtClean="0"/>
              <a:t>d</a:t>
            </a:r>
            <a:r>
              <a:rPr lang="en-US" sz="2200" baseline="-25000" dirty="0" err="1" smtClean="0"/>
              <a:t>yz</a:t>
            </a:r>
            <a:r>
              <a:rPr lang="en-US" sz="2200" dirty="0" smtClean="0"/>
              <a:t> orbital energies decrease</a:t>
            </a:r>
          </a:p>
          <a:p>
            <a:pPr lvl="1">
              <a:lnSpc>
                <a:spcPct val="100000"/>
              </a:lnSpc>
              <a:spcBef>
                <a:spcPts val="0"/>
              </a:spcBef>
              <a:spcAft>
                <a:spcPts val="0"/>
              </a:spcAft>
            </a:pPr>
            <a:r>
              <a:rPr lang="en-US" sz="2200" dirty="0" smtClean="0"/>
              <a:t>The two ‘d” orbitals in the </a:t>
            </a:r>
            <a:r>
              <a:rPr lang="en-US" sz="2200" dirty="0" err="1" smtClean="0"/>
              <a:t>xy</a:t>
            </a:r>
            <a:r>
              <a:rPr lang="en-US" sz="2200" dirty="0" smtClean="0"/>
              <a:t> plane (</a:t>
            </a:r>
            <a:r>
              <a:rPr lang="en-US" sz="2200" dirty="0" err="1" smtClean="0"/>
              <a:t>d</a:t>
            </a:r>
            <a:r>
              <a:rPr lang="en-US" sz="2200" baseline="-25000" dirty="0" err="1" smtClean="0"/>
              <a:t>xy</a:t>
            </a:r>
            <a:r>
              <a:rPr lang="en-US" sz="2200" dirty="0" smtClean="0"/>
              <a:t>,  d</a:t>
            </a:r>
            <a:r>
              <a:rPr lang="en-US" sz="2200" baseline="-25000" dirty="0" smtClean="0"/>
              <a:t>x</a:t>
            </a:r>
            <a:r>
              <a:rPr lang="en-US" sz="2200" baseline="30000" dirty="0" smtClean="0"/>
              <a:t>2</a:t>
            </a:r>
            <a:r>
              <a:rPr lang="en-US" sz="2200" baseline="-25000" dirty="0" smtClean="0"/>
              <a:t>-y</a:t>
            </a:r>
            <a:r>
              <a:rPr lang="en-US" sz="2200" baseline="30000" dirty="0" smtClean="0"/>
              <a:t>2</a:t>
            </a:r>
            <a:r>
              <a:rPr lang="en-US" sz="2200" dirty="0" smtClean="0"/>
              <a:t>) interact most strongly with the approaching ligands</a:t>
            </a:r>
          </a:p>
          <a:p>
            <a:pPr lvl="1">
              <a:lnSpc>
                <a:spcPct val="100000"/>
              </a:lnSpc>
              <a:spcBef>
                <a:spcPts val="0"/>
              </a:spcBef>
              <a:spcAft>
                <a:spcPts val="0"/>
              </a:spcAft>
            </a:pPr>
            <a:r>
              <a:rPr lang="en-US" sz="2200" dirty="0" smtClean="0"/>
              <a:t>The (</a:t>
            </a:r>
            <a:r>
              <a:rPr lang="en-US" sz="2200" dirty="0" err="1" smtClean="0"/>
              <a:t>d</a:t>
            </a:r>
            <a:r>
              <a:rPr lang="en-US" sz="2200" baseline="-25000" dirty="0" err="1" smtClean="0"/>
              <a:t>xy</a:t>
            </a:r>
            <a:r>
              <a:rPr lang="en-US" sz="2200" dirty="0" smtClean="0"/>
              <a:t>,  d</a:t>
            </a:r>
            <a:r>
              <a:rPr lang="en-US" sz="2200" baseline="-25000" dirty="0" smtClean="0"/>
              <a:t>x</a:t>
            </a:r>
            <a:r>
              <a:rPr lang="en-US" sz="2200" baseline="30000" dirty="0" smtClean="0"/>
              <a:t>2</a:t>
            </a:r>
            <a:r>
              <a:rPr lang="en-US" sz="2200" baseline="-25000" dirty="0" smtClean="0"/>
              <a:t>-y</a:t>
            </a:r>
            <a:r>
              <a:rPr lang="en-US" sz="2200" baseline="30000" dirty="0" smtClean="0"/>
              <a:t>2</a:t>
            </a:r>
            <a:r>
              <a:rPr lang="en-US" sz="2200" dirty="0" smtClean="0"/>
              <a:t>) orbital has its lobes directly on the </a:t>
            </a:r>
            <a:r>
              <a:rPr lang="en-US" sz="2200" dirty="0" err="1" smtClean="0"/>
              <a:t>x,y</a:t>
            </a:r>
            <a:r>
              <a:rPr lang="en-US" sz="2200" dirty="0" smtClean="0"/>
              <a:t> axis and thus has a higher energy than the </a:t>
            </a:r>
            <a:r>
              <a:rPr lang="en-US" sz="2200" dirty="0" err="1" smtClean="0"/>
              <a:t>d</a:t>
            </a:r>
            <a:r>
              <a:rPr lang="en-US" sz="2200" baseline="-25000" dirty="0" err="1" smtClean="0"/>
              <a:t>xy</a:t>
            </a:r>
            <a:r>
              <a:rPr lang="en-US" sz="2200" dirty="0" smtClean="0"/>
              <a:t> orbital</a:t>
            </a:r>
          </a:p>
          <a:p>
            <a:pPr lvl="1">
              <a:lnSpc>
                <a:spcPct val="100000"/>
              </a:lnSpc>
              <a:spcBef>
                <a:spcPts val="0"/>
              </a:spcBef>
              <a:spcAft>
                <a:spcPts val="0"/>
              </a:spcAft>
            </a:pPr>
            <a:r>
              <a:rPr lang="en-US" sz="2200" dirty="0" smtClean="0"/>
              <a:t>Square Planar complexes are generally strong field – low spin and generally diamagnetic</a:t>
            </a:r>
          </a:p>
          <a:p>
            <a:pPr lvl="1">
              <a:lnSpc>
                <a:spcPct val="100000"/>
              </a:lnSpc>
              <a:spcBef>
                <a:spcPts val="0"/>
              </a:spcBef>
              <a:spcAft>
                <a:spcPts val="0"/>
              </a:spcAft>
            </a:pPr>
            <a:r>
              <a:rPr lang="en-US" sz="2200" dirty="0" smtClean="0"/>
              <a:t>d</a:t>
            </a:r>
            <a:r>
              <a:rPr lang="en-US" sz="2200" baseline="30000" dirty="0" smtClean="0"/>
              <a:t>8</a:t>
            </a:r>
            <a:r>
              <a:rPr lang="en-US" sz="2200" dirty="0" smtClean="0"/>
              <a:t> </a:t>
            </a:r>
            <a:r>
              <a:rPr lang="en-US" sz="2200" dirty="0" smtClean="0"/>
              <a:t>metals ions such as [PdCl</a:t>
            </a:r>
            <a:r>
              <a:rPr lang="en-US" sz="2200" baseline="-25000" dirty="0" smtClean="0"/>
              <a:t>4</a:t>
            </a:r>
            <a:r>
              <a:rPr lang="en-US" sz="2200" dirty="0" smtClean="0"/>
              <a:t>]</a:t>
            </a:r>
            <a:r>
              <a:rPr lang="en-US" sz="2200" baseline="30000" dirty="0" smtClean="0"/>
              <a:t>2-</a:t>
            </a:r>
            <a:r>
              <a:rPr lang="en-US" sz="2200" dirty="0" smtClean="0"/>
              <a:t> have 4 pairs of the electrons filling the lowest energy levels and are thus, “</a:t>
            </a:r>
            <a:r>
              <a:rPr lang="en-US" sz="2200" dirty="0" err="1" smtClean="0"/>
              <a:t>diamagentic</a:t>
            </a:r>
            <a:r>
              <a:rPr lang="en-US" sz="2200" dirty="0" smtClean="0"/>
              <a:t>”</a:t>
            </a:r>
          </a:p>
          <a:p>
            <a:pPr lvl="2">
              <a:lnSpc>
                <a:spcPts val="2200"/>
              </a:lnSpc>
              <a:spcAft>
                <a:spcPts val="300"/>
              </a:spcAft>
            </a:pPr>
            <a:endParaRPr lang="en-US" sz="2200" dirty="0" smtClean="0"/>
          </a:p>
          <a:p>
            <a:pPr lvl="2">
              <a:lnSpc>
                <a:spcPts val="2200"/>
              </a:lnSpc>
              <a:spcAft>
                <a:spcPts val="300"/>
              </a:spcAft>
            </a:pPr>
            <a:endParaRPr lang="en-US" sz="2200" dirty="0" smtClean="0"/>
          </a:p>
          <a:p>
            <a:endParaRPr lang="en-US" dirty="0" smtClean="0"/>
          </a:p>
        </p:txBody>
      </p:sp>
      <p:sp>
        <p:nvSpPr>
          <p:cNvPr id="9933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A0CFF251-A4D7-40CA-AA54-DDF7FA511EE5}" type="datetime1">
              <a:rPr lang="en-US" sz="1200" smtClean="0">
                <a:solidFill>
                  <a:srgbClr val="FFFF00"/>
                </a:solidFill>
              </a:rPr>
              <a:t>5/7/2018</a:t>
            </a:fld>
            <a:endParaRPr lang="en-US" sz="1200" dirty="0" smtClean="0">
              <a:solidFill>
                <a:srgbClr val="FFFF00"/>
              </a:solidFill>
            </a:endParaRPr>
          </a:p>
        </p:txBody>
      </p:sp>
      <p:sp>
        <p:nvSpPr>
          <p:cNvPr id="9933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02C3B5F-3440-4175-97E0-64531AA86107}" type="slidenum">
              <a:rPr lang="en-US" sz="1200" smtClean="0">
                <a:solidFill>
                  <a:srgbClr val="FFFF00"/>
                </a:solidFill>
              </a:rPr>
              <a:pPr eaLnBrk="1" hangingPunct="1"/>
              <a:t>54</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Complex ions</a:t>
            </a:r>
          </a:p>
        </p:txBody>
      </p:sp>
      <p:sp>
        <p:nvSpPr>
          <p:cNvPr id="51203" name="Text Placeholder 2"/>
          <p:cNvSpPr>
            <a:spLocks noGrp="1"/>
          </p:cNvSpPr>
          <p:nvPr>
            <p:ph type="body" sz="quarter" idx="12"/>
          </p:nvPr>
        </p:nvSpPr>
        <p:spPr/>
        <p:txBody>
          <a:bodyPr/>
          <a:lstStyle/>
          <a:p>
            <a:r>
              <a:rPr lang="en-US" dirty="0" smtClean="0"/>
              <a:t>The </a:t>
            </a:r>
            <a:r>
              <a:rPr lang="en-US" dirty="0" smtClean="0"/>
              <a:t>complex ion structure is related to three characteristics:</a:t>
            </a:r>
          </a:p>
          <a:p>
            <a:pPr lvl="1"/>
            <a:r>
              <a:rPr lang="en-US" dirty="0" smtClean="0"/>
              <a:t>Coordination Numbers</a:t>
            </a:r>
          </a:p>
          <a:p>
            <a:pPr lvl="2"/>
            <a:r>
              <a:rPr lang="en-US" dirty="0" smtClean="0"/>
              <a:t>The number of ligand atoms that are bonded directly to the central metal ion</a:t>
            </a:r>
          </a:p>
          <a:p>
            <a:pPr lvl="2"/>
            <a:r>
              <a:rPr lang="en-US" dirty="0" smtClean="0"/>
              <a:t>Coordination number is </a:t>
            </a:r>
            <a:r>
              <a:rPr lang="en-US" dirty="0" smtClean="0">
                <a:solidFill>
                  <a:srgbClr val="FFFF00"/>
                </a:solidFill>
              </a:rPr>
              <a:t>specific</a:t>
            </a:r>
            <a:r>
              <a:rPr lang="en-US" dirty="0" smtClean="0"/>
              <a:t> for a given metal ion in a </a:t>
            </a:r>
            <a:r>
              <a:rPr lang="en-US" dirty="0" smtClean="0">
                <a:solidFill>
                  <a:srgbClr val="FFFF00"/>
                </a:solidFill>
              </a:rPr>
              <a:t>particular oxidation state and compound</a:t>
            </a:r>
          </a:p>
          <a:p>
            <a:pPr lvl="2"/>
            <a:r>
              <a:rPr lang="en-US" dirty="0" smtClean="0"/>
              <a:t>Coordination number in [Co(NH</a:t>
            </a:r>
            <a:r>
              <a:rPr lang="en-US" baseline="-25000" dirty="0" smtClean="0"/>
              <a:t>3</a:t>
            </a:r>
            <a:r>
              <a:rPr lang="en-US" dirty="0" smtClean="0"/>
              <a:t>)</a:t>
            </a:r>
            <a:r>
              <a:rPr lang="en-US" baseline="-25000" dirty="0" smtClean="0"/>
              <a:t>6</a:t>
            </a:r>
            <a:r>
              <a:rPr lang="en-US" dirty="0" smtClean="0"/>
              <a:t>]</a:t>
            </a:r>
            <a:r>
              <a:rPr lang="en-US" baseline="30000" dirty="0" smtClean="0"/>
              <a:t>3+</a:t>
            </a:r>
            <a:r>
              <a:rPr lang="en-US" dirty="0" smtClean="0"/>
              <a:t> is 6</a:t>
            </a:r>
            <a:endParaRPr lang="en-US" baseline="30000" dirty="0" smtClean="0">
              <a:solidFill>
                <a:srgbClr val="FFFF00"/>
              </a:solidFill>
            </a:endParaRPr>
          </a:p>
          <a:p>
            <a:pPr lvl="2"/>
            <a:r>
              <a:rPr lang="en-US" dirty="0" smtClean="0"/>
              <a:t>The most common coordination number in complex ions is 6, but 2 and 4 are common, with a few higher</a:t>
            </a:r>
          </a:p>
        </p:txBody>
      </p:sp>
      <p:sp>
        <p:nvSpPr>
          <p:cNvPr id="51204"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BEFC5EA2-14E4-4289-BF31-5F59A0CE8060}" type="datetime1">
              <a:rPr lang="en-US" sz="1200" smtClean="0">
                <a:solidFill>
                  <a:srgbClr val="FFFF00"/>
                </a:solidFill>
              </a:rPr>
              <a:t>5/7/2018</a:t>
            </a:fld>
            <a:endParaRPr lang="en-US" sz="1200" smtClean="0">
              <a:solidFill>
                <a:srgbClr val="FFFF00"/>
              </a:solidFill>
            </a:endParaRPr>
          </a:p>
        </p:txBody>
      </p:sp>
      <p:sp>
        <p:nvSpPr>
          <p:cNvPr id="51205"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0DF64855-E84F-4191-95E2-664CA658B1DF}" type="slidenum">
              <a:rPr lang="en-US" sz="1200" smtClean="0">
                <a:solidFill>
                  <a:srgbClr val="FFFF00"/>
                </a:solidFill>
              </a:rPr>
              <a:pPr eaLnBrk="1" hangingPunct="1"/>
              <a:t>6</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Complex ions</a:t>
            </a:r>
          </a:p>
        </p:txBody>
      </p:sp>
      <p:sp>
        <p:nvSpPr>
          <p:cNvPr id="52227" name="Text Placeholder 2"/>
          <p:cNvSpPr>
            <a:spLocks noGrp="1"/>
          </p:cNvSpPr>
          <p:nvPr>
            <p:ph type="body" sz="quarter" idx="12"/>
          </p:nvPr>
        </p:nvSpPr>
        <p:spPr>
          <a:xfrm>
            <a:off x="381000" y="990600"/>
            <a:ext cx="8382000" cy="5562600"/>
          </a:xfrm>
        </p:spPr>
        <p:txBody>
          <a:bodyPr/>
          <a:lstStyle/>
          <a:p>
            <a:pPr>
              <a:lnSpc>
                <a:spcPts val="2000"/>
              </a:lnSpc>
              <a:spcBef>
                <a:spcPts val="300"/>
              </a:spcBef>
              <a:spcAft>
                <a:spcPts val="300"/>
              </a:spcAft>
            </a:pPr>
            <a:r>
              <a:rPr lang="en-US" sz="2000" dirty="0" smtClean="0"/>
              <a:t>Geometry </a:t>
            </a:r>
            <a:r>
              <a:rPr lang="en-US" sz="2000" dirty="0" smtClean="0"/>
              <a:t>– Depends on Coordination No. &amp; Nature of Metal Ion</a:t>
            </a:r>
          </a:p>
        </p:txBody>
      </p:sp>
      <p:sp>
        <p:nvSpPr>
          <p:cNvPr id="52228"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C926661A-5471-4079-83BC-C3389F8929AD}" type="datetime1">
              <a:rPr lang="en-US" sz="1200" smtClean="0">
                <a:solidFill>
                  <a:srgbClr val="FFFF00"/>
                </a:solidFill>
              </a:rPr>
              <a:t>5/7/2018</a:t>
            </a:fld>
            <a:endParaRPr lang="en-US" sz="1200" smtClean="0">
              <a:solidFill>
                <a:srgbClr val="FFFF00"/>
              </a:solidFill>
            </a:endParaRPr>
          </a:p>
        </p:txBody>
      </p:sp>
      <p:sp>
        <p:nvSpPr>
          <p:cNvPr id="52229"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4749C147-70D4-4087-8B23-E51A684974E2}" type="slidenum">
              <a:rPr lang="en-US" sz="1200" smtClean="0">
                <a:solidFill>
                  <a:srgbClr val="FFFF00"/>
                </a:solidFill>
              </a:rPr>
              <a:pPr eaLnBrk="1" hangingPunct="1"/>
              <a:t>7</a:t>
            </a:fld>
            <a:endParaRPr lang="en-US" sz="1200" smtClean="0">
              <a:solidFill>
                <a:srgbClr val="FFFF00"/>
              </a:solidFill>
            </a:endParaRPr>
          </a:p>
        </p:txBody>
      </p:sp>
      <p:grpSp>
        <p:nvGrpSpPr>
          <p:cNvPr id="52230" name="Group 8"/>
          <p:cNvGrpSpPr>
            <a:grpSpLocks/>
          </p:cNvGrpSpPr>
          <p:nvPr/>
        </p:nvGrpSpPr>
        <p:grpSpPr bwMode="auto">
          <a:xfrm>
            <a:off x="3770313" y="1757363"/>
            <a:ext cx="5145087" cy="3424237"/>
            <a:chOff x="3617976" y="2824504"/>
            <a:chExt cx="5145024" cy="3423896"/>
          </a:xfrm>
        </p:grpSpPr>
        <p:pic>
          <p:nvPicPr>
            <p:cNvPr id="52415" name="Picture 3" descr="siL48593_t23_06.jpg"/>
            <p:cNvPicPr>
              <a:picLocks noChangeAspect="1"/>
            </p:cNvPicPr>
            <p:nvPr/>
          </p:nvPicPr>
          <p:blipFill>
            <a:blip r:embed="rId2">
              <a:extLst>
                <a:ext uri="{28A0092B-C50C-407E-A947-70E740481C1C}">
                  <a14:useLocalDpi xmlns:a14="http://schemas.microsoft.com/office/drawing/2010/main" val="0"/>
                </a:ext>
              </a:extLst>
            </a:blip>
            <a:srcRect t="3297"/>
            <a:stretch>
              <a:fillRect/>
            </a:stretch>
          </p:blipFill>
          <p:spPr bwMode="auto">
            <a:xfrm>
              <a:off x="3619500" y="2824504"/>
              <a:ext cx="5143500" cy="342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auto">
            <a:xfrm>
              <a:off x="3617976" y="2849901"/>
              <a:ext cx="871526" cy="212704"/>
            </a:xfrm>
            <a:prstGeom prst="rect">
              <a:avLst/>
            </a:prstGeom>
            <a:solidFill>
              <a:schemeClr val="tx2">
                <a:lumMod val="40000"/>
                <a:lumOff val="60000"/>
              </a:schemeClr>
            </a:solidFill>
            <a:ln w="9525" cap="flat" cmpd="sng" algn="ctr">
              <a:noFill/>
              <a:prstDash val="solid"/>
              <a:round/>
              <a:headEnd type="none" w="med" len="med"/>
              <a:tailEnd type="none" w="med" len="med"/>
            </a:ln>
            <a:effectLst/>
          </p:spPr>
          <p:txBody>
            <a:bodyPr/>
            <a:lstStyle/>
            <a:p>
              <a:pPr eaLnBrk="0" hangingPunct="0">
                <a:defRPr/>
              </a:pPr>
              <a:endParaRPr lang="en-US" sz="2700" dirty="0">
                <a:latin typeface="Tahoma" pitchFamily="34" charset="0"/>
              </a:endParaRPr>
            </a:p>
          </p:txBody>
        </p:sp>
      </p:grpSp>
      <p:graphicFrame>
        <p:nvGraphicFramePr>
          <p:cNvPr id="10" name="Table 9"/>
          <p:cNvGraphicFramePr>
            <a:graphicFrameLocks noGrp="1"/>
          </p:cNvGraphicFramePr>
          <p:nvPr/>
        </p:nvGraphicFramePr>
        <p:xfrm>
          <a:off x="457200" y="1752600"/>
          <a:ext cx="3200400" cy="4664070"/>
        </p:xfrm>
        <a:graphic>
          <a:graphicData uri="http://schemas.openxmlformats.org/drawingml/2006/table">
            <a:tbl>
              <a:tblPr firstRow="1" bandRow="1">
                <a:tableStyleId>{5C22544A-7EE6-4342-B048-85BDC9FD1C3A}</a:tableStyleId>
              </a:tblPr>
              <a:tblGrid>
                <a:gridCol w="786384"/>
                <a:gridCol w="393192"/>
                <a:gridCol w="1636776"/>
                <a:gridCol w="384048"/>
              </a:tblGrid>
              <a:tr h="259115">
                <a:tc>
                  <a:txBody>
                    <a:bodyPr/>
                    <a:lstStyle/>
                    <a:p>
                      <a:pPr algn="ctr">
                        <a:lnSpc>
                          <a:spcPct val="100000"/>
                        </a:lnSpc>
                      </a:pPr>
                      <a:r>
                        <a:rPr lang="en-US" sz="1100" b="1" dirty="0" smtClean="0">
                          <a:solidFill>
                            <a:srgbClr val="000000"/>
                          </a:solidFill>
                          <a:latin typeface="+mj-lt"/>
                        </a:rPr>
                        <a:t>Metal ion</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CN</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Shape</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err="1" smtClean="0">
                          <a:solidFill>
                            <a:srgbClr val="000000"/>
                          </a:solidFill>
                          <a:latin typeface="+mj-lt"/>
                        </a:rPr>
                        <a:t>d</a:t>
                      </a:r>
                      <a:r>
                        <a:rPr lang="en-US" sz="1100" b="1" baseline="30000" dirty="0" err="1" smtClean="0">
                          <a:solidFill>
                            <a:srgbClr val="000000"/>
                          </a:solidFill>
                          <a:latin typeface="+mj-lt"/>
                        </a:rPr>
                        <a:t>x</a:t>
                      </a:r>
                      <a:endParaRPr lang="en-US" sz="11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Cu</a:t>
                      </a:r>
                      <a:r>
                        <a:rPr lang="en-US" sz="1000" b="1" baseline="30000" dirty="0" smtClean="0">
                          <a:solidFill>
                            <a:srgbClr val="000000"/>
                          </a:solidFill>
                          <a:latin typeface="+mj-lt"/>
                        </a:rPr>
                        <a:t>+</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2</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Linear</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a:lnSpc>
                          <a:spcPct val="100000"/>
                        </a:lnSpc>
                      </a:pPr>
                      <a:r>
                        <a:rPr lang="en-US" sz="1100" b="1" dirty="0" smtClean="0">
                          <a:solidFill>
                            <a:srgbClr val="000000"/>
                          </a:solidFill>
                          <a:latin typeface="+mj-lt"/>
                        </a:rPr>
                        <a:t>d</a:t>
                      </a:r>
                      <a:r>
                        <a:rPr lang="en-US" sz="1100" b="1" baseline="30000" dirty="0" smtClean="0">
                          <a:solidFill>
                            <a:srgbClr val="000000"/>
                          </a:solidFill>
                          <a:latin typeface="+mj-lt"/>
                        </a:rPr>
                        <a:t>10</a:t>
                      </a:r>
                      <a:endParaRPr lang="en-US" sz="11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Ag</a:t>
                      </a:r>
                      <a:r>
                        <a:rPr lang="en-US" sz="1000" b="1" baseline="30000" dirty="0" smtClean="0">
                          <a:solidFill>
                            <a:srgbClr val="000000"/>
                          </a:solidFill>
                          <a:latin typeface="+mj-lt"/>
                        </a:rPr>
                        <a:t>+</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2</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Linear</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10</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Au</a:t>
                      </a:r>
                      <a:r>
                        <a:rPr lang="en-US" sz="1000" b="1" baseline="30000" dirty="0" smtClean="0">
                          <a:solidFill>
                            <a:srgbClr val="000000"/>
                          </a:solidFill>
                          <a:latin typeface="+mj-lt"/>
                        </a:rPr>
                        <a:t>+</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2</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rgbClr val="000000"/>
                          </a:solidFill>
                          <a:latin typeface="+mj-lt"/>
                          <a:ea typeface="+mn-ea"/>
                          <a:cs typeface="+mn-cs"/>
                        </a:rPr>
                        <a:t>Linear</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10</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Ni</a:t>
                      </a:r>
                      <a:r>
                        <a:rPr lang="en-US" sz="1000" b="1" baseline="30000" dirty="0" smtClean="0">
                          <a:solidFill>
                            <a:srgbClr val="000000"/>
                          </a:solidFill>
                          <a:latin typeface="+mj-lt"/>
                        </a:rPr>
                        <a:t>2+</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4</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Octahedral Sq Planar</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8</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Pd</a:t>
                      </a:r>
                      <a:r>
                        <a:rPr lang="en-US" sz="1000" b="1" baseline="30000" dirty="0" smtClean="0">
                          <a:solidFill>
                            <a:srgbClr val="000000"/>
                          </a:solidFill>
                          <a:latin typeface="+mj-lt"/>
                        </a:rPr>
                        <a:t>2+</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4</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Octahedral Sq Planar</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8</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Pt</a:t>
                      </a:r>
                      <a:r>
                        <a:rPr lang="en-US" sz="1000" b="1" baseline="30000" dirty="0" smtClean="0">
                          <a:solidFill>
                            <a:srgbClr val="000000"/>
                          </a:solidFill>
                          <a:latin typeface="+mj-lt"/>
                        </a:rPr>
                        <a:t>2+</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4</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Octahedral Sq Planar</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8</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Cu</a:t>
                      </a:r>
                      <a:r>
                        <a:rPr lang="en-US" sz="1000" b="1" baseline="30000" dirty="0" smtClean="0">
                          <a:solidFill>
                            <a:srgbClr val="000000"/>
                          </a:solidFill>
                          <a:latin typeface="+mj-lt"/>
                        </a:rPr>
                        <a:t>2+</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4</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Octahedral Sq Planar</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9</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Cu</a:t>
                      </a:r>
                      <a:r>
                        <a:rPr lang="en-US" sz="1000" b="1" kern="1200" baseline="30000" dirty="0" smtClean="0">
                          <a:solidFill>
                            <a:srgbClr val="000000"/>
                          </a:solidFill>
                          <a:latin typeface="+mj-lt"/>
                          <a:ea typeface="+mn-ea"/>
                          <a:cs typeface="+mn-cs"/>
                        </a:rPr>
                        <a:t>3+</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4</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Tetrahedral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8</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Zn</a:t>
                      </a:r>
                      <a:r>
                        <a:rPr lang="en-US" sz="1000" b="1" baseline="30000" dirty="0" smtClean="0">
                          <a:solidFill>
                            <a:srgbClr val="000000"/>
                          </a:solidFill>
                          <a:latin typeface="+mj-lt"/>
                        </a:rPr>
                        <a:t>2+</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4</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Tetrahedral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10</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Cd</a:t>
                      </a:r>
                      <a:r>
                        <a:rPr lang="en-US" sz="1000" b="1" baseline="30000" dirty="0" smtClean="0">
                          <a:solidFill>
                            <a:srgbClr val="000000"/>
                          </a:solidFill>
                          <a:latin typeface="+mj-lt"/>
                        </a:rPr>
                        <a:t>2+</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4</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Tetrahedral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10</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Mn</a:t>
                      </a:r>
                      <a:r>
                        <a:rPr lang="en-US" sz="1000" b="1" baseline="30000" dirty="0" smtClean="0">
                          <a:solidFill>
                            <a:srgbClr val="000000"/>
                          </a:solidFill>
                          <a:latin typeface="+mj-lt"/>
                        </a:rPr>
                        <a:t>2+</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4</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Tetrahedral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5</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Ti</a:t>
                      </a:r>
                      <a:r>
                        <a:rPr lang="en-US" sz="1000" b="1" baseline="30000" dirty="0" smtClean="0">
                          <a:solidFill>
                            <a:srgbClr val="000000"/>
                          </a:solidFill>
                          <a:latin typeface="+mj-lt"/>
                        </a:rPr>
                        <a:t>3+</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6</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Octahedral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1</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V</a:t>
                      </a:r>
                      <a:r>
                        <a:rPr lang="en-US" sz="1000" b="1" baseline="30000" dirty="0" smtClean="0">
                          <a:solidFill>
                            <a:srgbClr val="000000"/>
                          </a:solidFill>
                          <a:latin typeface="+mj-lt"/>
                        </a:rPr>
                        <a:t>2+</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6</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smtClean="0">
                          <a:solidFill>
                            <a:srgbClr val="000000"/>
                          </a:solidFill>
                          <a:latin typeface="+mj-lt"/>
                        </a:rPr>
                        <a:t>Octahedral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3</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Cr</a:t>
                      </a:r>
                      <a:r>
                        <a:rPr lang="en-US" sz="1000" b="1" baseline="30000" dirty="0" smtClean="0">
                          <a:solidFill>
                            <a:srgbClr val="000000"/>
                          </a:solidFill>
                          <a:latin typeface="+mj-lt"/>
                        </a:rPr>
                        <a:t>3+</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6</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smtClean="0">
                          <a:solidFill>
                            <a:srgbClr val="000000"/>
                          </a:solidFill>
                          <a:latin typeface="+mj-lt"/>
                        </a:rPr>
                        <a:t>Octahedral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3</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Mn</a:t>
                      </a:r>
                      <a:r>
                        <a:rPr lang="en-US" sz="1000" b="1" baseline="30000" dirty="0" smtClean="0">
                          <a:solidFill>
                            <a:srgbClr val="000000"/>
                          </a:solidFill>
                          <a:latin typeface="+mj-lt"/>
                        </a:rPr>
                        <a:t>2+</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6</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smtClean="0">
                          <a:solidFill>
                            <a:srgbClr val="000000"/>
                          </a:solidFill>
                          <a:latin typeface="+mj-lt"/>
                        </a:rPr>
                        <a:t>Octahedral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5</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Fe</a:t>
                      </a:r>
                      <a:r>
                        <a:rPr lang="en-US" sz="1000" b="1" baseline="30000" dirty="0" smtClean="0">
                          <a:solidFill>
                            <a:srgbClr val="000000"/>
                          </a:solidFill>
                          <a:latin typeface="+mj-lt"/>
                        </a:rPr>
                        <a:t>3+</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6</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smtClean="0">
                          <a:solidFill>
                            <a:srgbClr val="000000"/>
                          </a:solidFill>
                          <a:latin typeface="+mj-lt"/>
                        </a:rPr>
                        <a:t>Octahedral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5</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259115">
                <a:tc>
                  <a:txBody>
                    <a:bodyPr/>
                    <a:lstStyle/>
                    <a:p>
                      <a:pPr algn="ctr">
                        <a:lnSpc>
                          <a:spcPct val="100000"/>
                        </a:lnSpc>
                      </a:pPr>
                      <a:r>
                        <a:rPr lang="en-US" sz="1000" b="1" dirty="0" smtClean="0">
                          <a:solidFill>
                            <a:srgbClr val="000000"/>
                          </a:solidFill>
                          <a:latin typeface="+mj-lt"/>
                        </a:rPr>
                        <a:t>Co</a:t>
                      </a:r>
                      <a:r>
                        <a:rPr lang="en-US" sz="1000" b="1" baseline="30000" dirty="0" smtClean="0">
                          <a:solidFill>
                            <a:srgbClr val="000000"/>
                          </a:solidFill>
                          <a:latin typeface="+mj-lt"/>
                        </a:rPr>
                        <a:t>3+</a:t>
                      </a:r>
                      <a:endParaRPr lang="en-US" sz="1000" b="1" baseline="30000"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6</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ct val="100000"/>
                        </a:lnSpc>
                      </a:pPr>
                      <a:r>
                        <a:rPr lang="en-US" sz="1100" b="1" dirty="0" smtClean="0">
                          <a:solidFill>
                            <a:srgbClr val="000000"/>
                          </a:solidFill>
                          <a:latin typeface="+mj-lt"/>
                        </a:rPr>
                        <a:t>Octahedral</a:t>
                      </a:r>
                      <a:endParaRPr lang="en-US" sz="1100" b="1" dirty="0">
                        <a:solidFill>
                          <a:srgbClr val="000000"/>
                        </a:solidFill>
                        <a:latin typeface="+mj-lt"/>
                      </a:endParaRP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kern="1200" dirty="0" smtClean="0">
                          <a:solidFill>
                            <a:srgbClr val="000000"/>
                          </a:solidFill>
                          <a:latin typeface="+mj-lt"/>
                          <a:ea typeface="+mn-ea"/>
                          <a:cs typeface="+mn-cs"/>
                        </a:rPr>
                        <a:t>d</a:t>
                      </a:r>
                      <a:r>
                        <a:rPr lang="en-US" sz="1000" b="1" kern="1200" baseline="30000" dirty="0" smtClean="0">
                          <a:solidFill>
                            <a:srgbClr val="000000"/>
                          </a:solidFill>
                          <a:latin typeface="+mj-lt"/>
                          <a:ea typeface="+mn-ea"/>
                          <a:cs typeface="+mn-cs"/>
                        </a:rPr>
                        <a:t>6</a:t>
                      </a:r>
                    </a:p>
                  </a:txBody>
                  <a:tcPr marT="45726" marB="45726"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bl>
          </a:graphicData>
        </a:graphic>
      </p:graphicFrame>
      <p:sp>
        <p:nvSpPr>
          <p:cNvPr id="52328" name="Rectangle 24"/>
          <p:cNvSpPr>
            <a:spLocks noChangeArrowheads="1"/>
          </p:cNvSpPr>
          <p:nvPr/>
        </p:nvSpPr>
        <p:spPr bwMode="auto">
          <a:xfrm>
            <a:off x="5137150" y="5334000"/>
            <a:ext cx="342900" cy="252413"/>
          </a:xfrm>
          <a:prstGeom prst="rect">
            <a:avLst/>
          </a:prstGeom>
          <a:solidFill>
            <a:srgbClr val="FFFF00"/>
          </a:solidFill>
          <a:ln w="9525" algn="ctr">
            <a:solidFill>
              <a:srgbClr val="000000"/>
            </a:solidFill>
            <a:round/>
            <a:headEnd/>
            <a:tailEnd/>
          </a:ln>
        </p:spPr>
        <p:txBody>
          <a:bodyPr/>
          <a:lstStyle/>
          <a:p>
            <a:endParaRPr lang="en-US" sz="1400"/>
          </a:p>
        </p:txBody>
      </p:sp>
      <p:sp>
        <p:nvSpPr>
          <p:cNvPr id="52329" name="Rectangle 26"/>
          <p:cNvSpPr>
            <a:spLocks noChangeArrowheads="1"/>
          </p:cNvSpPr>
          <p:nvPr/>
        </p:nvSpPr>
        <p:spPr bwMode="auto">
          <a:xfrm>
            <a:off x="5456238" y="5334000"/>
            <a:ext cx="301625" cy="252413"/>
          </a:xfrm>
          <a:prstGeom prst="rect">
            <a:avLst/>
          </a:prstGeom>
          <a:solidFill>
            <a:srgbClr val="FFFF00"/>
          </a:solidFill>
          <a:ln w="9525" algn="ctr">
            <a:solidFill>
              <a:srgbClr val="000000"/>
            </a:solidFill>
            <a:round/>
            <a:headEnd/>
            <a:tailEnd/>
          </a:ln>
        </p:spPr>
        <p:txBody>
          <a:bodyPr/>
          <a:lstStyle/>
          <a:p>
            <a:endParaRPr lang="en-US" sz="1400"/>
          </a:p>
        </p:txBody>
      </p:sp>
      <p:sp>
        <p:nvSpPr>
          <p:cNvPr id="52330" name="Rectangle 27"/>
          <p:cNvSpPr>
            <a:spLocks noChangeArrowheads="1"/>
          </p:cNvSpPr>
          <p:nvPr/>
        </p:nvSpPr>
        <p:spPr bwMode="auto">
          <a:xfrm>
            <a:off x="5761038" y="5334000"/>
            <a:ext cx="293687" cy="252413"/>
          </a:xfrm>
          <a:prstGeom prst="rect">
            <a:avLst/>
          </a:prstGeom>
          <a:solidFill>
            <a:srgbClr val="FFFF00"/>
          </a:solidFill>
          <a:ln w="9525" algn="ctr">
            <a:solidFill>
              <a:srgbClr val="000000"/>
            </a:solidFill>
            <a:round/>
            <a:headEnd/>
            <a:tailEnd/>
          </a:ln>
        </p:spPr>
        <p:txBody>
          <a:bodyPr/>
          <a:lstStyle/>
          <a:p>
            <a:endParaRPr lang="en-US" sz="1400"/>
          </a:p>
        </p:txBody>
      </p:sp>
      <p:sp>
        <p:nvSpPr>
          <p:cNvPr id="52331" name="Rectangle 5"/>
          <p:cNvSpPr>
            <a:spLocks noChangeArrowheads="1"/>
          </p:cNvSpPr>
          <p:nvPr/>
        </p:nvSpPr>
        <p:spPr bwMode="auto">
          <a:xfrm>
            <a:off x="4557713" y="5343525"/>
            <a:ext cx="319087" cy="238125"/>
          </a:xfrm>
          <a:prstGeom prst="rect">
            <a:avLst/>
          </a:prstGeom>
          <a:solidFill>
            <a:srgbClr val="FFFF00"/>
          </a:solidFill>
          <a:ln>
            <a:noFill/>
          </a:ln>
          <a:extLst>
            <a:ext uri="{91240B29-F687-4F45-9708-019B960494DF}">
              <a14:hiddenLine xmlns:a14="http://schemas.microsoft.com/office/drawing/2010/main" w="19050" algn="ctr">
                <a:solidFill>
                  <a:srgbClr val="000000"/>
                </a:solidFill>
                <a:round/>
                <a:headEnd/>
                <a:tailEnd/>
              </a14:hiddenLine>
            </a:ext>
          </a:extLst>
        </p:spPr>
        <p:txBody>
          <a:bodyPr/>
          <a:lstStyle/>
          <a:p>
            <a:endParaRPr lang="en-US" sz="1400"/>
          </a:p>
        </p:txBody>
      </p:sp>
      <p:sp>
        <p:nvSpPr>
          <p:cNvPr id="52332" name="Rectangle 17"/>
          <p:cNvSpPr>
            <a:spLocks noChangeArrowheads="1"/>
          </p:cNvSpPr>
          <p:nvPr/>
        </p:nvSpPr>
        <p:spPr bwMode="auto">
          <a:xfrm>
            <a:off x="4816475" y="5334000"/>
            <a:ext cx="342900" cy="252413"/>
          </a:xfrm>
          <a:prstGeom prst="rect">
            <a:avLst/>
          </a:prstGeom>
          <a:solidFill>
            <a:srgbClr val="FFFF00"/>
          </a:solidFill>
          <a:ln w="12700" algn="ctr">
            <a:solidFill>
              <a:srgbClr val="000000"/>
            </a:solidFill>
            <a:round/>
            <a:headEnd/>
            <a:tailEnd/>
          </a:ln>
        </p:spPr>
        <p:txBody>
          <a:bodyPr/>
          <a:lstStyle/>
          <a:p>
            <a:endParaRPr lang="en-US" sz="1400"/>
          </a:p>
        </p:txBody>
      </p:sp>
      <p:cxnSp>
        <p:nvCxnSpPr>
          <p:cNvPr id="52333" name="Straight Arrow Connector 18"/>
          <p:cNvCxnSpPr>
            <a:cxnSpLocks noChangeShapeType="1"/>
          </p:cNvCxnSpPr>
          <p:nvPr/>
        </p:nvCxnSpPr>
        <p:spPr bwMode="auto">
          <a:xfrm rot="5400000">
            <a:off x="4558507" y="5457031"/>
            <a:ext cx="1778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2334" name="Rectangle 24"/>
          <p:cNvSpPr>
            <a:spLocks noChangeArrowheads="1"/>
          </p:cNvSpPr>
          <p:nvPr/>
        </p:nvSpPr>
        <p:spPr bwMode="auto">
          <a:xfrm>
            <a:off x="5126038" y="5689600"/>
            <a:ext cx="398462" cy="252413"/>
          </a:xfrm>
          <a:prstGeom prst="rect">
            <a:avLst/>
          </a:prstGeom>
          <a:solidFill>
            <a:srgbClr val="FFFF00"/>
          </a:solidFill>
          <a:ln w="9525" algn="ctr">
            <a:solidFill>
              <a:srgbClr val="000000"/>
            </a:solidFill>
            <a:round/>
            <a:headEnd/>
            <a:tailEnd/>
          </a:ln>
        </p:spPr>
        <p:txBody>
          <a:bodyPr/>
          <a:lstStyle/>
          <a:p>
            <a:endParaRPr lang="en-US" sz="1400"/>
          </a:p>
        </p:txBody>
      </p:sp>
      <p:sp>
        <p:nvSpPr>
          <p:cNvPr id="52335" name="Rectangle 26"/>
          <p:cNvSpPr>
            <a:spLocks noChangeArrowheads="1"/>
          </p:cNvSpPr>
          <p:nvPr/>
        </p:nvSpPr>
        <p:spPr bwMode="auto">
          <a:xfrm>
            <a:off x="5445125" y="5689600"/>
            <a:ext cx="312738" cy="252413"/>
          </a:xfrm>
          <a:prstGeom prst="rect">
            <a:avLst/>
          </a:prstGeom>
          <a:solidFill>
            <a:srgbClr val="FFFF00"/>
          </a:solidFill>
          <a:ln w="9525" algn="ctr">
            <a:solidFill>
              <a:srgbClr val="000000"/>
            </a:solidFill>
            <a:round/>
            <a:headEnd/>
            <a:tailEnd/>
          </a:ln>
        </p:spPr>
        <p:txBody>
          <a:bodyPr/>
          <a:lstStyle/>
          <a:p>
            <a:endParaRPr lang="en-US" sz="1400"/>
          </a:p>
        </p:txBody>
      </p:sp>
      <p:sp>
        <p:nvSpPr>
          <p:cNvPr id="52336" name="Rectangle 27"/>
          <p:cNvSpPr>
            <a:spLocks noChangeArrowheads="1"/>
          </p:cNvSpPr>
          <p:nvPr/>
        </p:nvSpPr>
        <p:spPr bwMode="auto">
          <a:xfrm>
            <a:off x="5761038" y="5689600"/>
            <a:ext cx="295275" cy="252413"/>
          </a:xfrm>
          <a:prstGeom prst="rect">
            <a:avLst/>
          </a:prstGeom>
          <a:solidFill>
            <a:srgbClr val="FFFF00"/>
          </a:solidFill>
          <a:ln w="9525" algn="ctr">
            <a:solidFill>
              <a:srgbClr val="000000"/>
            </a:solidFill>
            <a:round/>
            <a:headEnd/>
            <a:tailEnd/>
          </a:ln>
        </p:spPr>
        <p:txBody>
          <a:bodyPr/>
          <a:lstStyle/>
          <a:p>
            <a:endParaRPr lang="en-US" sz="1400"/>
          </a:p>
        </p:txBody>
      </p:sp>
      <p:cxnSp>
        <p:nvCxnSpPr>
          <p:cNvPr id="52337" name="Straight Arrow Connector 26"/>
          <p:cNvCxnSpPr>
            <a:cxnSpLocks noChangeShapeType="1"/>
          </p:cNvCxnSpPr>
          <p:nvPr/>
        </p:nvCxnSpPr>
        <p:spPr bwMode="auto">
          <a:xfrm rot="16200000" flipH="1">
            <a:off x="5168900" y="5810250"/>
            <a:ext cx="17145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2338" name="Rectangle 5"/>
          <p:cNvSpPr>
            <a:spLocks noChangeArrowheads="1"/>
          </p:cNvSpPr>
          <p:nvPr/>
        </p:nvSpPr>
        <p:spPr bwMode="auto">
          <a:xfrm>
            <a:off x="4545013" y="5699125"/>
            <a:ext cx="320675" cy="238125"/>
          </a:xfrm>
          <a:prstGeom prst="rect">
            <a:avLst/>
          </a:prstGeom>
          <a:solidFill>
            <a:srgbClr val="FFFF00"/>
          </a:solidFill>
          <a:ln>
            <a:noFill/>
          </a:ln>
          <a:extLst>
            <a:ext uri="{91240B29-F687-4F45-9708-019B960494DF}">
              <a14:hiddenLine xmlns:a14="http://schemas.microsoft.com/office/drawing/2010/main" w="19050" algn="ctr">
                <a:solidFill>
                  <a:srgbClr val="000000"/>
                </a:solidFill>
                <a:round/>
                <a:headEnd/>
                <a:tailEnd/>
              </a14:hiddenLine>
            </a:ext>
          </a:extLst>
        </p:spPr>
        <p:txBody>
          <a:bodyPr/>
          <a:lstStyle/>
          <a:p>
            <a:endParaRPr lang="en-US" sz="1400"/>
          </a:p>
        </p:txBody>
      </p:sp>
      <p:sp>
        <p:nvSpPr>
          <p:cNvPr id="52339" name="Rectangle 17"/>
          <p:cNvSpPr>
            <a:spLocks noChangeArrowheads="1"/>
          </p:cNvSpPr>
          <p:nvPr/>
        </p:nvSpPr>
        <p:spPr bwMode="auto">
          <a:xfrm>
            <a:off x="4803775" y="5689600"/>
            <a:ext cx="401638" cy="252413"/>
          </a:xfrm>
          <a:prstGeom prst="rect">
            <a:avLst/>
          </a:prstGeom>
          <a:solidFill>
            <a:srgbClr val="FFFF00"/>
          </a:solidFill>
          <a:ln w="12700" algn="ctr">
            <a:solidFill>
              <a:srgbClr val="000000"/>
            </a:solidFill>
            <a:round/>
            <a:headEnd/>
            <a:tailEnd/>
          </a:ln>
        </p:spPr>
        <p:txBody>
          <a:bodyPr/>
          <a:lstStyle/>
          <a:p>
            <a:endParaRPr lang="en-US" sz="1400"/>
          </a:p>
        </p:txBody>
      </p:sp>
      <p:cxnSp>
        <p:nvCxnSpPr>
          <p:cNvPr id="52340" name="Straight Arrow Connector 18"/>
          <p:cNvCxnSpPr>
            <a:cxnSpLocks noChangeShapeType="1"/>
          </p:cNvCxnSpPr>
          <p:nvPr/>
        </p:nvCxnSpPr>
        <p:spPr bwMode="auto">
          <a:xfrm rot="5400000">
            <a:off x="4547394" y="5812631"/>
            <a:ext cx="177800" cy="1588"/>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41" name="Straight Arrow Connector 22"/>
          <p:cNvCxnSpPr>
            <a:cxnSpLocks noChangeShapeType="1"/>
          </p:cNvCxnSpPr>
          <p:nvPr/>
        </p:nvCxnSpPr>
        <p:spPr bwMode="auto">
          <a:xfrm rot="16200000" flipH="1">
            <a:off x="4835525" y="5810250"/>
            <a:ext cx="17145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2342" name="Rectangle 24"/>
          <p:cNvSpPr>
            <a:spLocks noChangeArrowheads="1"/>
          </p:cNvSpPr>
          <p:nvPr/>
        </p:nvSpPr>
        <p:spPr bwMode="auto">
          <a:xfrm>
            <a:off x="5137150" y="6049963"/>
            <a:ext cx="342900" cy="233362"/>
          </a:xfrm>
          <a:prstGeom prst="rect">
            <a:avLst/>
          </a:prstGeom>
          <a:solidFill>
            <a:srgbClr val="FFFF00"/>
          </a:solidFill>
          <a:ln w="9525" algn="ctr">
            <a:solidFill>
              <a:srgbClr val="000000"/>
            </a:solidFill>
            <a:round/>
            <a:headEnd/>
            <a:tailEnd/>
          </a:ln>
        </p:spPr>
        <p:txBody>
          <a:bodyPr/>
          <a:lstStyle/>
          <a:p>
            <a:endParaRPr lang="en-US" sz="1400"/>
          </a:p>
        </p:txBody>
      </p:sp>
      <p:sp>
        <p:nvSpPr>
          <p:cNvPr id="52343" name="Rectangle 26"/>
          <p:cNvSpPr>
            <a:spLocks noChangeArrowheads="1"/>
          </p:cNvSpPr>
          <p:nvPr/>
        </p:nvSpPr>
        <p:spPr bwMode="auto">
          <a:xfrm>
            <a:off x="5456238" y="6049963"/>
            <a:ext cx="311150" cy="233362"/>
          </a:xfrm>
          <a:prstGeom prst="rect">
            <a:avLst/>
          </a:prstGeom>
          <a:solidFill>
            <a:srgbClr val="FFFF00"/>
          </a:solidFill>
          <a:ln w="9525" algn="ctr">
            <a:solidFill>
              <a:srgbClr val="000000"/>
            </a:solidFill>
            <a:round/>
            <a:headEnd/>
            <a:tailEnd/>
          </a:ln>
        </p:spPr>
        <p:txBody>
          <a:bodyPr/>
          <a:lstStyle/>
          <a:p>
            <a:endParaRPr lang="en-US" sz="1400"/>
          </a:p>
        </p:txBody>
      </p:sp>
      <p:sp>
        <p:nvSpPr>
          <p:cNvPr id="52344" name="Rectangle 27"/>
          <p:cNvSpPr>
            <a:spLocks noChangeArrowheads="1"/>
          </p:cNvSpPr>
          <p:nvPr/>
        </p:nvSpPr>
        <p:spPr bwMode="auto">
          <a:xfrm>
            <a:off x="5764213" y="6049963"/>
            <a:ext cx="295275" cy="233362"/>
          </a:xfrm>
          <a:prstGeom prst="rect">
            <a:avLst/>
          </a:prstGeom>
          <a:solidFill>
            <a:srgbClr val="FFFF00"/>
          </a:solidFill>
          <a:ln w="9525" algn="ctr">
            <a:solidFill>
              <a:srgbClr val="000000"/>
            </a:solidFill>
            <a:round/>
            <a:headEnd/>
            <a:tailEnd/>
          </a:ln>
        </p:spPr>
        <p:txBody>
          <a:bodyPr/>
          <a:lstStyle/>
          <a:p>
            <a:endParaRPr lang="en-US" sz="1400"/>
          </a:p>
        </p:txBody>
      </p:sp>
      <p:cxnSp>
        <p:nvCxnSpPr>
          <p:cNvPr id="52345" name="Straight Arrow Connector 37"/>
          <p:cNvCxnSpPr>
            <a:cxnSpLocks noChangeShapeType="1"/>
          </p:cNvCxnSpPr>
          <p:nvPr/>
        </p:nvCxnSpPr>
        <p:spPr bwMode="auto">
          <a:xfrm rot="5400000">
            <a:off x="5180013" y="6172200"/>
            <a:ext cx="173038"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46" name="Straight Arrow Connector 18"/>
          <p:cNvCxnSpPr>
            <a:cxnSpLocks noChangeShapeType="1"/>
          </p:cNvCxnSpPr>
          <p:nvPr/>
        </p:nvCxnSpPr>
        <p:spPr bwMode="auto">
          <a:xfrm rot="16200000" flipH="1">
            <a:off x="5497512" y="6172201"/>
            <a:ext cx="174625"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47" name="Straight Arrow Connector 18"/>
          <p:cNvCxnSpPr>
            <a:cxnSpLocks noChangeShapeType="1"/>
          </p:cNvCxnSpPr>
          <p:nvPr/>
        </p:nvCxnSpPr>
        <p:spPr bwMode="auto">
          <a:xfrm rot="16200000" flipH="1">
            <a:off x="5799137" y="6172201"/>
            <a:ext cx="174625"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2348" name="Rectangle 5"/>
          <p:cNvSpPr>
            <a:spLocks noChangeArrowheads="1"/>
          </p:cNvSpPr>
          <p:nvPr/>
        </p:nvSpPr>
        <p:spPr bwMode="auto">
          <a:xfrm>
            <a:off x="4557713" y="6059488"/>
            <a:ext cx="319087" cy="219075"/>
          </a:xfrm>
          <a:prstGeom prst="rect">
            <a:avLst/>
          </a:prstGeom>
          <a:solidFill>
            <a:srgbClr val="FFFF00"/>
          </a:solidFill>
          <a:ln>
            <a:noFill/>
          </a:ln>
          <a:extLst>
            <a:ext uri="{91240B29-F687-4F45-9708-019B960494DF}">
              <a14:hiddenLine xmlns:a14="http://schemas.microsoft.com/office/drawing/2010/main" w="19050" algn="ctr">
                <a:solidFill>
                  <a:srgbClr val="000000"/>
                </a:solidFill>
                <a:round/>
                <a:headEnd/>
                <a:tailEnd/>
              </a14:hiddenLine>
            </a:ext>
          </a:extLst>
        </p:spPr>
        <p:txBody>
          <a:bodyPr/>
          <a:lstStyle/>
          <a:p>
            <a:endParaRPr lang="en-US" sz="1400"/>
          </a:p>
        </p:txBody>
      </p:sp>
      <p:sp>
        <p:nvSpPr>
          <p:cNvPr id="52349" name="Rectangle 17"/>
          <p:cNvSpPr>
            <a:spLocks noChangeArrowheads="1"/>
          </p:cNvSpPr>
          <p:nvPr/>
        </p:nvSpPr>
        <p:spPr bwMode="auto">
          <a:xfrm>
            <a:off x="4816475" y="6049963"/>
            <a:ext cx="342900" cy="233362"/>
          </a:xfrm>
          <a:prstGeom prst="rect">
            <a:avLst/>
          </a:prstGeom>
          <a:solidFill>
            <a:srgbClr val="FFFF00"/>
          </a:solidFill>
          <a:ln w="12700" algn="ctr">
            <a:solidFill>
              <a:srgbClr val="000000"/>
            </a:solidFill>
            <a:round/>
            <a:headEnd/>
            <a:tailEnd/>
          </a:ln>
        </p:spPr>
        <p:txBody>
          <a:bodyPr/>
          <a:lstStyle/>
          <a:p>
            <a:endParaRPr lang="en-US" sz="1400"/>
          </a:p>
        </p:txBody>
      </p:sp>
      <p:cxnSp>
        <p:nvCxnSpPr>
          <p:cNvPr id="52350" name="Straight Arrow Connector 18"/>
          <p:cNvCxnSpPr>
            <a:cxnSpLocks noChangeShapeType="1"/>
          </p:cNvCxnSpPr>
          <p:nvPr/>
        </p:nvCxnSpPr>
        <p:spPr bwMode="auto">
          <a:xfrm rot="5400000">
            <a:off x="4558507" y="6172994"/>
            <a:ext cx="1778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51" name="Straight Arrow Connector 22"/>
          <p:cNvCxnSpPr>
            <a:cxnSpLocks noChangeShapeType="1"/>
          </p:cNvCxnSpPr>
          <p:nvPr/>
        </p:nvCxnSpPr>
        <p:spPr bwMode="auto">
          <a:xfrm rot="16200000" flipH="1">
            <a:off x="4846637" y="6172201"/>
            <a:ext cx="174625"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2352" name="Rectangle 24"/>
          <p:cNvSpPr>
            <a:spLocks noChangeArrowheads="1"/>
          </p:cNvSpPr>
          <p:nvPr/>
        </p:nvSpPr>
        <p:spPr bwMode="auto">
          <a:xfrm>
            <a:off x="5126038" y="6416675"/>
            <a:ext cx="319087"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53" name="Rectangle 26"/>
          <p:cNvSpPr>
            <a:spLocks noChangeArrowheads="1"/>
          </p:cNvSpPr>
          <p:nvPr/>
        </p:nvSpPr>
        <p:spPr bwMode="auto">
          <a:xfrm>
            <a:off x="5445125" y="6416675"/>
            <a:ext cx="319088"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54" name="Rectangle 27"/>
          <p:cNvSpPr>
            <a:spLocks noChangeArrowheads="1"/>
          </p:cNvSpPr>
          <p:nvPr/>
        </p:nvSpPr>
        <p:spPr bwMode="auto">
          <a:xfrm>
            <a:off x="5764213" y="6416675"/>
            <a:ext cx="301625" cy="238125"/>
          </a:xfrm>
          <a:prstGeom prst="rect">
            <a:avLst/>
          </a:prstGeom>
          <a:solidFill>
            <a:srgbClr val="FFFF00"/>
          </a:solidFill>
          <a:ln w="9525" algn="ctr">
            <a:solidFill>
              <a:srgbClr val="000000"/>
            </a:solidFill>
            <a:round/>
            <a:headEnd/>
            <a:tailEnd/>
          </a:ln>
        </p:spPr>
        <p:txBody>
          <a:bodyPr/>
          <a:lstStyle/>
          <a:p>
            <a:endParaRPr lang="en-US" sz="1400"/>
          </a:p>
        </p:txBody>
      </p:sp>
      <p:cxnSp>
        <p:nvCxnSpPr>
          <p:cNvPr id="52355" name="Straight Arrow Connector 48"/>
          <p:cNvCxnSpPr>
            <a:cxnSpLocks noChangeShapeType="1"/>
          </p:cNvCxnSpPr>
          <p:nvPr/>
        </p:nvCxnSpPr>
        <p:spPr bwMode="auto">
          <a:xfrm rot="5400000">
            <a:off x="5164932" y="6523831"/>
            <a:ext cx="1778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56" name="Straight Arrow Connector 18"/>
          <p:cNvCxnSpPr>
            <a:cxnSpLocks noChangeShapeType="1"/>
          </p:cNvCxnSpPr>
          <p:nvPr/>
        </p:nvCxnSpPr>
        <p:spPr bwMode="auto">
          <a:xfrm rot="5400000">
            <a:off x="5483225" y="6524625"/>
            <a:ext cx="17780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57" name="Straight Arrow Connector 18"/>
          <p:cNvCxnSpPr>
            <a:cxnSpLocks noChangeShapeType="1"/>
          </p:cNvCxnSpPr>
          <p:nvPr/>
        </p:nvCxnSpPr>
        <p:spPr bwMode="auto">
          <a:xfrm rot="5400000">
            <a:off x="5784850" y="6524625"/>
            <a:ext cx="17780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2358" name="Rectangle 5"/>
          <p:cNvSpPr>
            <a:spLocks noChangeArrowheads="1"/>
          </p:cNvSpPr>
          <p:nvPr/>
        </p:nvSpPr>
        <p:spPr bwMode="auto">
          <a:xfrm>
            <a:off x="4545013" y="6426200"/>
            <a:ext cx="320675" cy="239713"/>
          </a:xfrm>
          <a:prstGeom prst="rect">
            <a:avLst/>
          </a:prstGeom>
          <a:solidFill>
            <a:srgbClr val="FFFF00"/>
          </a:solidFill>
          <a:ln>
            <a:noFill/>
          </a:ln>
          <a:extLst>
            <a:ext uri="{91240B29-F687-4F45-9708-019B960494DF}">
              <a14:hiddenLine xmlns:a14="http://schemas.microsoft.com/office/drawing/2010/main" w="19050" algn="ctr">
                <a:solidFill>
                  <a:srgbClr val="000000"/>
                </a:solidFill>
                <a:round/>
                <a:headEnd/>
                <a:tailEnd/>
              </a14:hiddenLine>
            </a:ext>
          </a:extLst>
        </p:spPr>
        <p:txBody>
          <a:bodyPr/>
          <a:lstStyle/>
          <a:p>
            <a:endParaRPr lang="en-US" sz="1400"/>
          </a:p>
        </p:txBody>
      </p:sp>
      <p:sp>
        <p:nvSpPr>
          <p:cNvPr id="52359" name="Rectangle 17"/>
          <p:cNvSpPr>
            <a:spLocks noChangeArrowheads="1"/>
          </p:cNvSpPr>
          <p:nvPr/>
        </p:nvSpPr>
        <p:spPr bwMode="auto">
          <a:xfrm>
            <a:off x="4803775" y="6416675"/>
            <a:ext cx="320675" cy="238125"/>
          </a:xfrm>
          <a:prstGeom prst="rect">
            <a:avLst/>
          </a:prstGeom>
          <a:solidFill>
            <a:srgbClr val="FFFF00"/>
          </a:solidFill>
          <a:ln w="12700" algn="ctr">
            <a:solidFill>
              <a:srgbClr val="000000"/>
            </a:solidFill>
            <a:round/>
            <a:headEnd/>
            <a:tailEnd/>
          </a:ln>
        </p:spPr>
        <p:txBody>
          <a:bodyPr/>
          <a:lstStyle/>
          <a:p>
            <a:endParaRPr lang="en-US" sz="1400"/>
          </a:p>
        </p:txBody>
      </p:sp>
      <p:cxnSp>
        <p:nvCxnSpPr>
          <p:cNvPr id="52360" name="Straight Arrow Connector 18"/>
          <p:cNvCxnSpPr>
            <a:cxnSpLocks noChangeShapeType="1"/>
          </p:cNvCxnSpPr>
          <p:nvPr/>
        </p:nvCxnSpPr>
        <p:spPr bwMode="auto">
          <a:xfrm rot="5400000">
            <a:off x="4547394" y="6523831"/>
            <a:ext cx="177800" cy="1588"/>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61" name="Straight Arrow Connector 22"/>
          <p:cNvCxnSpPr>
            <a:cxnSpLocks noChangeShapeType="1"/>
          </p:cNvCxnSpPr>
          <p:nvPr/>
        </p:nvCxnSpPr>
        <p:spPr bwMode="auto">
          <a:xfrm rot="5400000">
            <a:off x="4831557" y="6523831"/>
            <a:ext cx="1778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89" name="Rectangle 5"/>
          <p:cNvSpPr>
            <a:spLocks noChangeArrowheads="1"/>
          </p:cNvSpPr>
          <p:nvPr/>
        </p:nvSpPr>
        <p:spPr bwMode="auto">
          <a:xfrm>
            <a:off x="6678613" y="6086475"/>
            <a:ext cx="407987" cy="238125"/>
          </a:xfrm>
          <a:prstGeom prst="rect">
            <a:avLst/>
          </a:prstGeom>
          <a:solidFill>
            <a:srgbClr val="FFFF00"/>
          </a:solidFill>
          <a:ln w="19050" algn="ctr">
            <a:noFill/>
            <a:round/>
            <a:headEnd/>
            <a:tailEnd/>
          </a:ln>
        </p:spPr>
        <p:txBody>
          <a:bodyPr/>
          <a:lstStyle/>
          <a:p>
            <a:pPr>
              <a:defRPr/>
            </a:pPr>
            <a:r>
              <a:rPr lang="en-US" sz="1000" b="1" dirty="0">
                <a:solidFill>
                  <a:srgbClr val="000000"/>
                </a:solidFill>
                <a:latin typeface="+mj-lt"/>
              </a:rPr>
              <a:t>d</a:t>
            </a:r>
            <a:r>
              <a:rPr lang="en-US" sz="1000" b="1" baseline="30000" dirty="0">
                <a:solidFill>
                  <a:srgbClr val="000000"/>
                </a:solidFill>
                <a:latin typeface="+mj-lt"/>
              </a:rPr>
              <a:t>10</a:t>
            </a:r>
          </a:p>
        </p:txBody>
      </p:sp>
      <p:sp>
        <p:nvSpPr>
          <p:cNvPr id="90" name="Rectangle 5"/>
          <p:cNvSpPr>
            <a:spLocks noChangeArrowheads="1"/>
          </p:cNvSpPr>
          <p:nvPr/>
        </p:nvSpPr>
        <p:spPr bwMode="auto">
          <a:xfrm>
            <a:off x="4114800" y="5334000"/>
            <a:ext cx="354013" cy="261938"/>
          </a:xfrm>
          <a:prstGeom prst="rect">
            <a:avLst/>
          </a:prstGeom>
          <a:solidFill>
            <a:srgbClr val="FFFF00"/>
          </a:solidFill>
          <a:ln w="19050" algn="ctr">
            <a:noFill/>
            <a:round/>
            <a:headEnd/>
            <a:tailEnd/>
          </a:ln>
        </p:spPr>
        <p:txBody>
          <a:bodyPr/>
          <a:lstStyle/>
          <a:p>
            <a:pPr>
              <a:defRPr/>
            </a:pPr>
            <a:r>
              <a:rPr lang="en-US" sz="1000" b="1" dirty="0">
                <a:solidFill>
                  <a:srgbClr val="000000"/>
                </a:solidFill>
                <a:latin typeface="+mj-lt"/>
              </a:rPr>
              <a:t>d</a:t>
            </a:r>
            <a:r>
              <a:rPr lang="en-US" sz="1000" b="1" baseline="30000" dirty="0">
                <a:solidFill>
                  <a:srgbClr val="000000"/>
                </a:solidFill>
                <a:latin typeface="+mj-lt"/>
              </a:rPr>
              <a:t>1</a:t>
            </a:r>
          </a:p>
        </p:txBody>
      </p:sp>
      <p:sp>
        <p:nvSpPr>
          <p:cNvPr id="91" name="Rectangle 5"/>
          <p:cNvSpPr>
            <a:spLocks noChangeArrowheads="1"/>
          </p:cNvSpPr>
          <p:nvPr/>
        </p:nvSpPr>
        <p:spPr bwMode="auto">
          <a:xfrm>
            <a:off x="4114800" y="5665788"/>
            <a:ext cx="354013" cy="261937"/>
          </a:xfrm>
          <a:prstGeom prst="rect">
            <a:avLst/>
          </a:prstGeom>
          <a:solidFill>
            <a:srgbClr val="FFFF00"/>
          </a:solidFill>
          <a:ln w="19050" algn="ctr">
            <a:noFill/>
            <a:round/>
            <a:headEnd/>
            <a:tailEnd/>
          </a:ln>
        </p:spPr>
        <p:txBody>
          <a:bodyPr/>
          <a:lstStyle/>
          <a:p>
            <a:pPr>
              <a:defRPr/>
            </a:pPr>
            <a:r>
              <a:rPr lang="en-US" sz="1000" b="1" dirty="0">
                <a:solidFill>
                  <a:srgbClr val="000000"/>
                </a:solidFill>
                <a:latin typeface="+mj-lt"/>
              </a:rPr>
              <a:t>d</a:t>
            </a:r>
            <a:r>
              <a:rPr lang="en-US" sz="1000" b="1" baseline="30000" dirty="0">
                <a:solidFill>
                  <a:srgbClr val="000000"/>
                </a:solidFill>
                <a:latin typeface="+mj-lt"/>
              </a:rPr>
              <a:t>3</a:t>
            </a:r>
          </a:p>
        </p:txBody>
      </p:sp>
      <p:sp>
        <p:nvSpPr>
          <p:cNvPr id="92" name="Rectangle 5"/>
          <p:cNvSpPr>
            <a:spLocks noChangeArrowheads="1"/>
          </p:cNvSpPr>
          <p:nvPr/>
        </p:nvSpPr>
        <p:spPr bwMode="auto">
          <a:xfrm>
            <a:off x="4114800" y="6026150"/>
            <a:ext cx="354013" cy="261938"/>
          </a:xfrm>
          <a:prstGeom prst="rect">
            <a:avLst/>
          </a:prstGeom>
          <a:solidFill>
            <a:srgbClr val="FFFF00"/>
          </a:solidFill>
          <a:ln w="19050" algn="ctr">
            <a:noFill/>
            <a:round/>
            <a:headEnd/>
            <a:tailEnd/>
          </a:ln>
        </p:spPr>
        <p:txBody>
          <a:bodyPr/>
          <a:lstStyle/>
          <a:p>
            <a:pPr>
              <a:defRPr/>
            </a:pPr>
            <a:r>
              <a:rPr lang="en-US" sz="1000" b="1" dirty="0">
                <a:solidFill>
                  <a:srgbClr val="000000"/>
                </a:solidFill>
                <a:latin typeface="+mj-lt"/>
              </a:rPr>
              <a:t>d</a:t>
            </a:r>
            <a:r>
              <a:rPr lang="en-US" sz="1000" b="1" baseline="30000" dirty="0">
                <a:solidFill>
                  <a:srgbClr val="000000"/>
                </a:solidFill>
                <a:latin typeface="+mj-lt"/>
              </a:rPr>
              <a:t>5</a:t>
            </a:r>
          </a:p>
        </p:txBody>
      </p:sp>
      <p:sp>
        <p:nvSpPr>
          <p:cNvPr id="93" name="Rectangle 5"/>
          <p:cNvSpPr>
            <a:spLocks noChangeArrowheads="1"/>
          </p:cNvSpPr>
          <p:nvPr/>
        </p:nvSpPr>
        <p:spPr bwMode="auto">
          <a:xfrm>
            <a:off x="4114800" y="6416675"/>
            <a:ext cx="354013" cy="246063"/>
          </a:xfrm>
          <a:prstGeom prst="rect">
            <a:avLst/>
          </a:prstGeom>
          <a:solidFill>
            <a:srgbClr val="FFFF00"/>
          </a:solidFill>
          <a:ln w="19050" algn="ctr">
            <a:noFill/>
            <a:round/>
            <a:headEnd/>
            <a:tailEnd/>
          </a:ln>
        </p:spPr>
        <p:txBody>
          <a:bodyPr/>
          <a:lstStyle/>
          <a:p>
            <a:pPr>
              <a:defRPr/>
            </a:pPr>
            <a:r>
              <a:rPr lang="en-US" sz="1000" b="1" dirty="0">
                <a:solidFill>
                  <a:srgbClr val="000000"/>
                </a:solidFill>
                <a:latin typeface="+mj-lt"/>
              </a:rPr>
              <a:t>d</a:t>
            </a:r>
            <a:r>
              <a:rPr lang="en-US" sz="1000" b="1" baseline="30000" dirty="0">
                <a:solidFill>
                  <a:srgbClr val="000000"/>
                </a:solidFill>
                <a:latin typeface="+mj-lt"/>
              </a:rPr>
              <a:t>6</a:t>
            </a:r>
          </a:p>
        </p:txBody>
      </p:sp>
      <p:sp>
        <p:nvSpPr>
          <p:cNvPr id="94" name="Rectangle 5"/>
          <p:cNvSpPr>
            <a:spLocks noChangeArrowheads="1"/>
          </p:cNvSpPr>
          <p:nvPr/>
        </p:nvSpPr>
        <p:spPr bwMode="auto">
          <a:xfrm>
            <a:off x="6678613" y="5715000"/>
            <a:ext cx="407987" cy="238125"/>
          </a:xfrm>
          <a:prstGeom prst="rect">
            <a:avLst/>
          </a:prstGeom>
          <a:solidFill>
            <a:srgbClr val="FFFF00"/>
          </a:solidFill>
          <a:ln w="19050" algn="ctr">
            <a:noFill/>
            <a:round/>
            <a:headEnd/>
            <a:tailEnd/>
          </a:ln>
        </p:spPr>
        <p:txBody>
          <a:bodyPr/>
          <a:lstStyle/>
          <a:p>
            <a:pPr>
              <a:defRPr/>
            </a:pPr>
            <a:r>
              <a:rPr lang="en-US" sz="1000" b="1" dirty="0">
                <a:solidFill>
                  <a:srgbClr val="000000"/>
                </a:solidFill>
                <a:latin typeface="+mj-lt"/>
              </a:rPr>
              <a:t>d</a:t>
            </a:r>
            <a:r>
              <a:rPr lang="en-US" sz="1000" b="1" baseline="30000" dirty="0">
                <a:solidFill>
                  <a:srgbClr val="000000"/>
                </a:solidFill>
                <a:latin typeface="+mj-lt"/>
              </a:rPr>
              <a:t>9</a:t>
            </a:r>
          </a:p>
        </p:txBody>
      </p:sp>
      <p:sp>
        <p:nvSpPr>
          <p:cNvPr id="95" name="Rectangle 5"/>
          <p:cNvSpPr>
            <a:spLocks noChangeArrowheads="1"/>
          </p:cNvSpPr>
          <p:nvPr/>
        </p:nvSpPr>
        <p:spPr bwMode="auto">
          <a:xfrm>
            <a:off x="6678613" y="5334000"/>
            <a:ext cx="407987" cy="238125"/>
          </a:xfrm>
          <a:prstGeom prst="rect">
            <a:avLst/>
          </a:prstGeom>
          <a:solidFill>
            <a:srgbClr val="FFFF00"/>
          </a:solidFill>
          <a:ln w="19050" algn="ctr">
            <a:noFill/>
            <a:round/>
            <a:headEnd/>
            <a:tailEnd/>
          </a:ln>
        </p:spPr>
        <p:txBody>
          <a:bodyPr/>
          <a:lstStyle/>
          <a:p>
            <a:pPr>
              <a:defRPr/>
            </a:pPr>
            <a:r>
              <a:rPr lang="en-US" sz="1000" b="1" dirty="0">
                <a:solidFill>
                  <a:srgbClr val="000000"/>
                </a:solidFill>
                <a:latin typeface="+mj-lt"/>
              </a:rPr>
              <a:t>d</a:t>
            </a:r>
            <a:r>
              <a:rPr lang="en-US" sz="1000" b="1" baseline="30000" dirty="0">
                <a:solidFill>
                  <a:srgbClr val="000000"/>
                </a:solidFill>
                <a:latin typeface="+mj-lt"/>
              </a:rPr>
              <a:t>8</a:t>
            </a:r>
          </a:p>
        </p:txBody>
      </p:sp>
      <p:grpSp>
        <p:nvGrpSpPr>
          <p:cNvPr id="52369" name="Group 144"/>
          <p:cNvGrpSpPr>
            <a:grpSpLocks/>
          </p:cNvGrpSpPr>
          <p:nvPr/>
        </p:nvGrpSpPr>
        <p:grpSpPr bwMode="auto">
          <a:xfrm>
            <a:off x="7239000" y="5334000"/>
            <a:ext cx="1268413" cy="238125"/>
            <a:chOff x="7239000" y="5334000"/>
            <a:chExt cx="1268877" cy="238125"/>
          </a:xfrm>
        </p:grpSpPr>
        <p:sp>
          <p:nvSpPr>
            <p:cNvPr id="52402" name="Rectangle 24"/>
            <p:cNvSpPr>
              <a:spLocks noChangeArrowheads="1"/>
            </p:cNvSpPr>
            <p:nvPr/>
          </p:nvSpPr>
          <p:spPr bwMode="auto">
            <a:xfrm>
              <a:off x="8252983" y="5334000"/>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403" name="Rectangle 24"/>
            <p:cNvSpPr>
              <a:spLocks noChangeArrowheads="1"/>
            </p:cNvSpPr>
            <p:nvPr/>
          </p:nvSpPr>
          <p:spPr bwMode="auto">
            <a:xfrm>
              <a:off x="7239000" y="5334000"/>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404" name="Rectangle 24"/>
            <p:cNvSpPr>
              <a:spLocks noChangeArrowheads="1"/>
            </p:cNvSpPr>
            <p:nvPr/>
          </p:nvSpPr>
          <p:spPr bwMode="auto">
            <a:xfrm>
              <a:off x="8006277" y="5334000"/>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405" name="Rectangle 24"/>
            <p:cNvSpPr>
              <a:spLocks noChangeArrowheads="1"/>
            </p:cNvSpPr>
            <p:nvPr/>
          </p:nvSpPr>
          <p:spPr bwMode="auto">
            <a:xfrm>
              <a:off x="7494759" y="5334000"/>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406" name="Rectangle 24"/>
            <p:cNvSpPr>
              <a:spLocks noChangeArrowheads="1"/>
            </p:cNvSpPr>
            <p:nvPr/>
          </p:nvSpPr>
          <p:spPr bwMode="auto">
            <a:xfrm>
              <a:off x="7750518" y="5334000"/>
              <a:ext cx="254894" cy="238125"/>
            </a:xfrm>
            <a:prstGeom prst="rect">
              <a:avLst/>
            </a:prstGeom>
            <a:solidFill>
              <a:srgbClr val="FFFF00"/>
            </a:solidFill>
            <a:ln w="9525" algn="ctr">
              <a:solidFill>
                <a:srgbClr val="000000"/>
              </a:solidFill>
              <a:round/>
              <a:headEnd/>
              <a:tailEnd/>
            </a:ln>
          </p:spPr>
          <p:txBody>
            <a:bodyPr/>
            <a:lstStyle/>
            <a:p>
              <a:endParaRPr lang="en-US" sz="1400"/>
            </a:p>
          </p:txBody>
        </p:sp>
        <p:cxnSp>
          <p:nvCxnSpPr>
            <p:cNvPr id="52407" name="Straight Arrow Connector 59"/>
            <p:cNvCxnSpPr>
              <a:cxnSpLocks noChangeShapeType="1"/>
            </p:cNvCxnSpPr>
            <p:nvPr/>
          </p:nvCxnSpPr>
          <p:spPr bwMode="auto">
            <a:xfrm rot="5400000">
              <a:off x="7744968" y="5439569"/>
              <a:ext cx="179388"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408" name="Straight Arrow Connector 18"/>
            <p:cNvCxnSpPr>
              <a:cxnSpLocks noChangeShapeType="1"/>
            </p:cNvCxnSpPr>
            <p:nvPr/>
          </p:nvCxnSpPr>
          <p:spPr bwMode="auto">
            <a:xfrm rot="5400000">
              <a:off x="7997353" y="5438775"/>
              <a:ext cx="179388"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409" name="Straight Arrow Connector 18"/>
            <p:cNvCxnSpPr>
              <a:cxnSpLocks noChangeShapeType="1"/>
            </p:cNvCxnSpPr>
            <p:nvPr/>
          </p:nvCxnSpPr>
          <p:spPr bwMode="auto">
            <a:xfrm rot="5400000">
              <a:off x="8113541" y="5438775"/>
              <a:ext cx="179388" cy="1587"/>
            </a:xfrm>
            <a:prstGeom prst="straightConnector1">
              <a:avLst/>
            </a:prstGeom>
            <a:noFill/>
            <a:ln w="19050"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410" name="Straight Arrow Connector 18"/>
            <p:cNvCxnSpPr>
              <a:cxnSpLocks noChangeShapeType="1"/>
            </p:cNvCxnSpPr>
            <p:nvPr/>
          </p:nvCxnSpPr>
          <p:spPr bwMode="auto">
            <a:xfrm rot="5400000">
              <a:off x="7224713" y="5438775"/>
              <a:ext cx="179388"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411" name="Straight Arrow Connector 22"/>
            <p:cNvCxnSpPr>
              <a:cxnSpLocks noChangeShapeType="1"/>
            </p:cNvCxnSpPr>
            <p:nvPr/>
          </p:nvCxnSpPr>
          <p:spPr bwMode="auto">
            <a:xfrm rot="5400000">
              <a:off x="7492357" y="5438775"/>
              <a:ext cx="179388"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412" name="Straight Arrow Connector 18"/>
            <p:cNvCxnSpPr>
              <a:cxnSpLocks noChangeShapeType="1"/>
            </p:cNvCxnSpPr>
            <p:nvPr/>
          </p:nvCxnSpPr>
          <p:spPr bwMode="auto">
            <a:xfrm rot="16200000" flipV="1">
              <a:off x="7578082" y="5438775"/>
              <a:ext cx="201612" cy="1588"/>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413" name="Straight Arrow Connector 18"/>
            <p:cNvCxnSpPr>
              <a:cxnSpLocks noChangeShapeType="1"/>
            </p:cNvCxnSpPr>
            <p:nvPr/>
          </p:nvCxnSpPr>
          <p:spPr bwMode="auto">
            <a:xfrm rot="16200000" flipV="1">
              <a:off x="7318376" y="5438775"/>
              <a:ext cx="201612"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414" name="Straight Arrow Connector 18"/>
            <p:cNvCxnSpPr>
              <a:cxnSpLocks noChangeShapeType="1"/>
            </p:cNvCxnSpPr>
            <p:nvPr/>
          </p:nvCxnSpPr>
          <p:spPr bwMode="auto">
            <a:xfrm rot="16200000" flipV="1">
              <a:off x="7833075" y="5438775"/>
              <a:ext cx="201612"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grpSp>
      <p:grpSp>
        <p:nvGrpSpPr>
          <p:cNvPr id="52370" name="Group 145"/>
          <p:cNvGrpSpPr>
            <a:grpSpLocks/>
          </p:cNvGrpSpPr>
          <p:nvPr/>
        </p:nvGrpSpPr>
        <p:grpSpPr bwMode="auto">
          <a:xfrm>
            <a:off x="7235825" y="5722938"/>
            <a:ext cx="1276350" cy="238125"/>
            <a:chOff x="7235224" y="5723581"/>
            <a:chExt cx="1276429" cy="238125"/>
          </a:xfrm>
        </p:grpSpPr>
        <p:sp>
          <p:nvSpPr>
            <p:cNvPr id="52388" name="Rectangle 24"/>
            <p:cNvSpPr>
              <a:spLocks noChangeArrowheads="1"/>
            </p:cNvSpPr>
            <p:nvPr/>
          </p:nvSpPr>
          <p:spPr bwMode="auto">
            <a:xfrm>
              <a:off x="7235224" y="5723581"/>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89" name="Rectangle 24"/>
            <p:cNvSpPr>
              <a:spLocks noChangeArrowheads="1"/>
            </p:cNvSpPr>
            <p:nvPr/>
          </p:nvSpPr>
          <p:spPr bwMode="auto">
            <a:xfrm>
              <a:off x="7490608" y="5723581"/>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90" name="Rectangle 24"/>
            <p:cNvSpPr>
              <a:spLocks noChangeArrowheads="1"/>
            </p:cNvSpPr>
            <p:nvPr/>
          </p:nvSpPr>
          <p:spPr bwMode="auto">
            <a:xfrm>
              <a:off x="7745992" y="5723581"/>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91" name="Rectangle 24"/>
            <p:cNvSpPr>
              <a:spLocks noChangeArrowheads="1"/>
            </p:cNvSpPr>
            <p:nvPr/>
          </p:nvSpPr>
          <p:spPr bwMode="auto">
            <a:xfrm>
              <a:off x="8001376" y="5723581"/>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92" name="Rectangle 24"/>
            <p:cNvSpPr>
              <a:spLocks noChangeArrowheads="1"/>
            </p:cNvSpPr>
            <p:nvPr/>
          </p:nvSpPr>
          <p:spPr bwMode="auto">
            <a:xfrm>
              <a:off x="8256759" y="5723581"/>
              <a:ext cx="254894" cy="238125"/>
            </a:xfrm>
            <a:prstGeom prst="rect">
              <a:avLst/>
            </a:prstGeom>
            <a:solidFill>
              <a:srgbClr val="FFFF00"/>
            </a:solidFill>
            <a:ln w="9525" algn="ctr">
              <a:solidFill>
                <a:srgbClr val="000000"/>
              </a:solidFill>
              <a:round/>
              <a:headEnd/>
              <a:tailEnd/>
            </a:ln>
          </p:spPr>
          <p:txBody>
            <a:bodyPr/>
            <a:lstStyle/>
            <a:p>
              <a:endParaRPr lang="en-US" sz="1400"/>
            </a:p>
          </p:txBody>
        </p:sp>
        <p:cxnSp>
          <p:nvCxnSpPr>
            <p:cNvPr id="52393" name="Straight Arrow Connector 70"/>
            <p:cNvCxnSpPr>
              <a:cxnSpLocks noChangeShapeType="1"/>
            </p:cNvCxnSpPr>
            <p:nvPr/>
          </p:nvCxnSpPr>
          <p:spPr bwMode="auto">
            <a:xfrm rot="5400000">
              <a:off x="7738612" y="5834856"/>
              <a:ext cx="1778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94" name="Straight Arrow Connector 18"/>
            <p:cNvCxnSpPr>
              <a:cxnSpLocks noChangeShapeType="1"/>
            </p:cNvCxnSpPr>
            <p:nvPr/>
          </p:nvCxnSpPr>
          <p:spPr bwMode="auto">
            <a:xfrm rot="5400000">
              <a:off x="7993413" y="5835650"/>
              <a:ext cx="17780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95" name="Straight Arrow Connector 18"/>
            <p:cNvCxnSpPr>
              <a:cxnSpLocks noChangeShapeType="1"/>
            </p:cNvCxnSpPr>
            <p:nvPr/>
          </p:nvCxnSpPr>
          <p:spPr bwMode="auto">
            <a:xfrm rot="5400000">
              <a:off x="8250409" y="5835650"/>
              <a:ext cx="17780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96" name="Straight Arrow Connector 18"/>
            <p:cNvCxnSpPr>
              <a:cxnSpLocks noChangeShapeType="1"/>
            </p:cNvCxnSpPr>
            <p:nvPr/>
          </p:nvCxnSpPr>
          <p:spPr bwMode="auto">
            <a:xfrm rot="5400000">
              <a:off x="7214394" y="5834856"/>
              <a:ext cx="177800" cy="1588"/>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97" name="Straight Arrow Connector 22"/>
            <p:cNvCxnSpPr>
              <a:cxnSpLocks noChangeShapeType="1"/>
            </p:cNvCxnSpPr>
            <p:nvPr/>
          </p:nvCxnSpPr>
          <p:spPr bwMode="auto">
            <a:xfrm rot="5400000">
              <a:off x="7480451" y="5834856"/>
              <a:ext cx="1778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98" name="Straight Arrow Connector 18"/>
            <p:cNvCxnSpPr>
              <a:cxnSpLocks noChangeShapeType="1"/>
            </p:cNvCxnSpPr>
            <p:nvPr/>
          </p:nvCxnSpPr>
          <p:spPr bwMode="auto">
            <a:xfrm rot="16200000" flipV="1">
              <a:off x="7317582" y="5834856"/>
              <a:ext cx="2032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99" name="Straight Arrow Connector 18"/>
            <p:cNvCxnSpPr>
              <a:cxnSpLocks noChangeShapeType="1"/>
            </p:cNvCxnSpPr>
            <p:nvPr/>
          </p:nvCxnSpPr>
          <p:spPr bwMode="auto">
            <a:xfrm rot="16200000" flipV="1">
              <a:off x="7595544" y="5835650"/>
              <a:ext cx="20320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400" name="Straight Arrow Connector 18"/>
            <p:cNvCxnSpPr>
              <a:cxnSpLocks noChangeShapeType="1"/>
            </p:cNvCxnSpPr>
            <p:nvPr/>
          </p:nvCxnSpPr>
          <p:spPr bwMode="auto">
            <a:xfrm rot="16200000" flipV="1">
              <a:off x="7827018" y="5835650"/>
              <a:ext cx="20320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401" name="Straight Arrow Connector 18"/>
            <p:cNvCxnSpPr>
              <a:cxnSpLocks noChangeShapeType="1"/>
            </p:cNvCxnSpPr>
            <p:nvPr/>
          </p:nvCxnSpPr>
          <p:spPr bwMode="auto">
            <a:xfrm rot="16200000" flipV="1">
              <a:off x="8095485" y="5835650"/>
              <a:ext cx="20320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grpSp>
      <p:grpSp>
        <p:nvGrpSpPr>
          <p:cNvPr id="52371" name="Group 152"/>
          <p:cNvGrpSpPr>
            <a:grpSpLocks/>
          </p:cNvGrpSpPr>
          <p:nvPr/>
        </p:nvGrpSpPr>
        <p:grpSpPr bwMode="auto">
          <a:xfrm>
            <a:off x="7229475" y="6096000"/>
            <a:ext cx="1282700" cy="238125"/>
            <a:chOff x="7229947" y="6095528"/>
            <a:chExt cx="1281706" cy="238125"/>
          </a:xfrm>
        </p:grpSpPr>
        <p:sp>
          <p:nvSpPr>
            <p:cNvPr id="52373" name="Rectangle 24"/>
            <p:cNvSpPr>
              <a:spLocks noChangeArrowheads="1"/>
            </p:cNvSpPr>
            <p:nvPr/>
          </p:nvSpPr>
          <p:spPr bwMode="auto">
            <a:xfrm>
              <a:off x="7486650" y="6095528"/>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74" name="Rectangle 24"/>
            <p:cNvSpPr>
              <a:spLocks noChangeArrowheads="1"/>
            </p:cNvSpPr>
            <p:nvPr/>
          </p:nvSpPr>
          <p:spPr bwMode="auto">
            <a:xfrm>
              <a:off x="7743353" y="6095528"/>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75" name="Rectangle 24"/>
            <p:cNvSpPr>
              <a:spLocks noChangeArrowheads="1"/>
            </p:cNvSpPr>
            <p:nvPr/>
          </p:nvSpPr>
          <p:spPr bwMode="auto">
            <a:xfrm>
              <a:off x="8000056" y="6095528"/>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76" name="Rectangle 24"/>
            <p:cNvSpPr>
              <a:spLocks noChangeArrowheads="1"/>
            </p:cNvSpPr>
            <p:nvPr/>
          </p:nvSpPr>
          <p:spPr bwMode="auto">
            <a:xfrm>
              <a:off x="8256759" y="6095528"/>
              <a:ext cx="254894" cy="238125"/>
            </a:xfrm>
            <a:prstGeom prst="rect">
              <a:avLst/>
            </a:prstGeom>
            <a:solidFill>
              <a:srgbClr val="FFFF00"/>
            </a:solidFill>
            <a:ln w="9525" algn="ctr">
              <a:solidFill>
                <a:srgbClr val="000000"/>
              </a:solidFill>
              <a:round/>
              <a:headEnd/>
              <a:tailEnd/>
            </a:ln>
          </p:spPr>
          <p:txBody>
            <a:bodyPr/>
            <a:lstStyle/>
            <a:p>
              <a:endParaRPr lang="en-US" sz="1400"/>
            </a:p>
          </p:txBody>
        </p:sp>
        <p:sp>
          <p:nvSpPr>
            <p:cNvPr id="52377" name="Rectangle 24"/>
            <p:cNvSpPr>
              <a:spLocks noChangeArrowheads="1"/>
            </p:cNvSpPr>
            <p:nvPr/>
          </p:nvSpPr>
          <p:spPr bwMode="auto">
            <a:xfrm>
              <a:off x="7229947" y="6095528"/>
              <a:ext cx="254894" cy="238125"/>
            </a:xfrm>
            <a:prstGeom prst="rect">
              <a:avLst/>
            </a:prstGeom>
            <a:solidFill>
              <a:srgbClr val="FFFF00"/>
            </a:solidFill>
            <a:ln w="9525" algn="ctr">
              <a:solidFill>
                <a:srgbClr val="000000"/>
              </a:solidFill>
              <a:round/>
              <a:headEnd/>
              <a:tailEnd/>
            </a:ln>
          </p:spPr>
          <p:txBody>
            <a:bodyPr/>
            <a:lstStyle/>
            <a:p>
              <a:endParaRPr lang="en-US" sz="1400"/>
            </a:p>
          </p:txBody>
        </p:sp>
        <p:cxnSp>
          <p:nvCxnSpPr>
            <p:cNvPr id="52378" name="Straight Arrow Connector 81"/>
            <p:cNvCxnSpPr>
              <a:cxnSpLocks noChangeShapeType="1"/>
            </p:cNvCxnSpPr>
            <p:nvPr/>
          </p:nvCxnSpPr>
          <p:spPr bwMode="auto">
            <a:xfrm rot="5400000">
              <a:off x="7728290" y="6210483"/>
              <a:ext cx="1778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79" name="Straight Arrow Connector 18"/>
            <p:cNvCxnSpPr>
              <a:cxnSpLocks noChangeShapeType="1"/>
            </p:cNvCxnSpPr>
            <p:nvPr/>
          </p:nvCxnSpPr>
          <p:spPr bwMode="auto">
            <a:xfrm rot="5400000">
              <a:off x="7988300" y="6211276"/>
              <a:ext cx="17780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80" name="Straight Arrow Connector 18"/>
            <p:cNvCxnSpPr>
              <a:cxnSpLocks noChangeShapeType="1"/>
            </p:cNvCxnSpPr>
            <p:nvPr/>
          </p:nvCxnSpPr>
          <p:spPr bwMode="auto">
            <a:xfrm rot="5400000">
              <a:off x="8236715" y="6211276"/>
              <a:ext cx="177800" cy="0"/>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81" name="Straight Arrow Connector 18"/>
            <p:cNvCxnSpPr>
              <a:cxnSpLocks noChangeShapeType="1"/>
            </p:cNvCxnSpPr>
            <p:nvPr/>
          </p:nvCxnSpPr>
          <p:spPr bwMode="auto">
            <a:xfrm rot="5400000">
              <a:off x="7214394" y="6210482"/>
              <a:ext cx="177800" cy="1588"/>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82" name="Straight Arrow Connector 22"/>
            <p:cNvCxnSpPr>
              <a:cxnSpLocks noChangeShapeType="1"/>
            </p:cNvCxnSpPr>
            <p:nvPr/>
          </p:nvCxnSpPr>
          <p:spPr bwMode="auto">
            <a:xfrm rot="5400000">
              <a:off x="7498557" y="6210483"/>
              <a:ext cx="1778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83" name="Straight Arrow Connector 18"/>
            <p:cNvCxnSpPr>
              <a:cxnSpLocks noChangeShapeType="1"/>
            </p:cNvCxnSpPr>
            <p:nvPr/>
          </p:nvCxnSpPr>
          <p:spPr bwMode="auto">
            <a:xfrm rot="16200000" flipV="1">
              <a:off x="7840512" y="6223183"/>
              <a:ext cx="2032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84" name="Straight Arrow Connector 18"/>
            <p:cNvCxnSpPr>
              <a:cxnSpLocks noChangeShapeType="1"/>
            </p:cNvCxnSpPr>
            <p:nvPr/>
          </p:nvCxnSpPr>
          <p:spPr bwMode="auto">
            <a:xfrm rot="16200000" flipV="1">
              <a:off x="7321246" y="6223183"/>
              <a:ext cx="2032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85" name="Straight Arrow Connector 18"/>
            <p:cNvCxnSpPr>
              <a:cxnSpLocks noChangeShapeType="1"/>
            </p:cNvCxnSpPr>
            <p:nvPr/>
          </p:nvCxnSpPr>
          <p:spPr bwMode="auto">
            <a:xfrm rot="16200000" flipV="1">
              <a:off x="7599148" y="6223183"/>
              <a:ext cx="2032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86" name="Straight Arrow Connector 18"/>
            <p:cNvCxnSpPr>
              <a:cxnSpLocks noChangeShapeType="1"/>
            </p:cNvCxnSpPr>
            <p:nvPr/>
          </p:nvCxnSpPr>
          <p:spPr bwMode="auto">
            <a:xfrm rot="16200000" flipV="1">
              <a:off x="8100097" y="6223183"/>
              <a:ext cx="2032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52387" name="Straight Arrow Connector 18"/>
            <p:cNvCxnSpPr>
              <a:cxnSpLocks noChangeShapeType="1"/>
            </p:cNvCxnSpPr>
            <p:nvPr/>
          </p:nvCxnSpPr>
          <p:spPr bwMode="auto">
            <a:xfrm rot="16200000" flipV="1">
              <a:off x="8338619" y="6223183"/>
              <a:ext cx="203200" cy="1587"/>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grpSp>
      <p:cxnSp>
        <p:nvCxnSpPr>
          <p:cNvPr id="52372" name="Straight Arrow Connector 18"/>
          <p:cNvCxnSpPr>
            <a:cxnSpLocks noChangeShapeType="1"/>
          </p:cNvCxnSpPr>
          <p:nvPr/>
        </p:nvCxnSpPr>
        <p:spPr bwMode="auto">
          <a:xfrm rot="16200000" flipV="1">
            <a:off x="4623594" y="6527006"/>
            <a:ext cx="203200" cy="1588"/>
          </a:xfrm>
          <a:prstGeom prst="straightConnector1">
            <a:avLst/>
          </a:prstGeom>
          <a:noFill/>
          <a:ln w="19050" algn="ctr">
            <a:solidFill>
              <a:srgbClr val="000000"/>
            </a:solidFill>
            <a:round/>
            <a:headEnd type="triangle" w="med" len="me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dirty="0"/>
              <a:t>Complex ions</a:t>
            </a:r>
          </a:p>
        </p:txBody>
      </p:sp>
      <p:sp>
        <p:nvSpPr>
          <p:cNvPr id="53251" name="Text Placeholder 2"/>
          <p:cNvSpPr>
            <a:spLocks noGrp="1"/>
          </p:cNvSpPr>
          <p:nvPr>
            <p:ph type="body" sz="quarter" idx="12"/>
          </p:nvPr>
        </p:nvSpPr>
        <p:spPr/>
        <p:txBody>
          <a:bodyPr/>
          <a:lstStyle/>
          <a:p>
            <a:r>
              <a:rPr lang="en-US" dirty="0" smtClean="0"/>
              <a:t>Donor </a:t>
            </a:r>
            <a:r>
              <a:rPr lang="en-US" dirty="0" smtClean="0"/>
              <a:t>Atoms per Ligand</a:t>
            </a:r>
          </a:p>
          <a:p>
            <a:pPr lvl="1"/>
            <a:r>
              <a:rPr lang="en-US" dirty="0" smtClean="0"/>
              <a:t>The Ligands of complex ions are </a:t>
            </a:r>
            <a:r>
              <a:rPr lang="en-US" dirty="0" smtClean="0">
                <a:solidFill>
                  <a:srgbClr val="FFFF00"/>
                </a:solidFill>
              </a:rPr>
              <a:t>“molecules”</a:t>
            </a:r>
            <a:r>
              <a:rPr lang="en-US" dirty="0" smtClean="0"/>
              <a:t> or </a:t>
            </a:r>
            <a:r>
              <a:rPr lang="en-US" dirty="0" smtClean="0">
                <a:solidFill>
                  <a:srgbClr val="FFFF00"/>
                </a:solidFill>
              </a:rPr>
              <a:t>“anions”</a:t>
            </a:r>
            <a:r>
              <a:rPr lang="en-US" dirty="0" smtClean="0"/>
              <a:t> with one or more </a:t>
            </a:r>
            <a:r>
              <a:rPr lang="en-US" dirty="0" smtClean="0">
                <a:solidFill>
                  <a:srgbClr val="FFFF00"/>
                </a:solidFill>
              </a:rPr>
              <a:t>donor atoms</a:t>
            </a:r>
            <a:r>
              <a:rPr lang="en-US" dirty="0" smtClean="0"/>
              <a:t> that each donate a </a:t>
            </a:r>
            <a:r>
              <a:rPr lang="en-US" dirty="0" smtClean="0">
                <a:solidFill>
                  <a:srgbClr val="FFFF00"/>
                </a:solidFill>
              </a:rPr>
              <a:t>lone pair of electrons</a:t>
            </a:r>
            <a:r>
              <a:rPr lang="en-US" dirty="0" smtClean="0"/>
              <a:t> to the metal ion to </a:t>
            </a:r>
            <a:r>
              <a:rPr lang="en-US" dirty="0" smtClean="0">
                <a:solidFill>
                  <a:srgbClr val="FFFF00"/>
                </a:solidFill>
              </a:rPr>
              <a:t>form a covalent bond</a:t>
            </a:r>
          </a:p>
          <a:p>
            <a:pPr lvl="1"/>
            <a:r>
              <a:rPr lang="en-US" dirty="0" smtClean="0"/>
              <a:t>Atoms with lone pairs of electrons often come from Groups 15, 16, or 17 (or 5, 6, and 7 in main-group elements)</a:t>
            </a:r>
          </a:p>
        </p:txBody>
      </p:sp>
      <p:sp>
        <p:nvSpPr>
          <p:cNvPr id="53252"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26568E28-DA1B-4CE8-8830-1E29DE0626A3}" type="datetime1">
              <a:rPr lang="en-US" sz="1200" smtClean="0">
                <a:solidFill>
                  <a:srgbClr val="FFFF00"/>
                </a:solidFill>
              </a:rPr>
              <a:t>5/7/2018</a:t>
            </a:fld>
            <a:endParaRPr lang="en-US" sz="1200" smtClean="0">
              <a:solidFill>
                <a:srgbClr val="FFFF00"/>
              </a:solidFill>
            </a:endParaRPr>
          </a:p>
        </p:txBody>
      </p:sp>
      <p:sp>
        <p:nvSpPr>
          <p:cNvPr id="53253"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6C50753B-3C84-41B4-9DFC-DB93E961D0E5}" type="slidenum">
              <a:rPr lang="en-US" sz="1200" smtClean="0">
                <a:solidFill>
                  <a:srgbClr val="FFFF00"/>
                </a:solidFill>
              </a:rPr>
              <a:pPr eaLnBrk="1" hangingPunct="1"/>
              <a:t>8</a:t>
            </a:fld>
            <a:endParaRPr lang="en-US" sz="1200" smtClean="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a:t>Complex ions</a:t>
            </a:r>
          </a:p>
        </p:txBody>
      </p:sp>
      <p:sp>
        <p:nvSpPr>
          <p:cNvPr id="54275" name="Text Placeholder 2"/>
          <p:cNvSpPr>
            <a:spLocks noGrp="1"/>
          </p:cNvSpPr>
          <p:nvPr>
            <p:ph type="body" sz="quarter" idx="12"/>
          </p:nvPr>
        </p:nvSpPr>
        <p:spPr>
          <a:xfrm>
            <a:off x="360363" y="990600"/>
            <a:ext cx="8458200" cy="2971800"/>
          </a:xfrm>
        </p:spPr>
        <p:txBody>
          <a:bodyPr/>
          <a:lstStyle/>
          <a:p>
            <a:r>
              <a:rPr lang="en-US" sz="2300" dirty="0" smtClean="0"/>
              <a:t>Ligands </a:t>
            </a:r>
            <a:r>
              <a:rPr lang="en-US" sz="2300" dirty="0" smtClean="0"/>
              <a:t>are classified in terms of the </a:t>
            </a:r>
            <a:r>
              <a:rPr lang="en-US" sz="2300" dirty="0" smtClean="0">
                <a:solidFill>
                  <a:srgbClr val="FFFF00"/>
                </a:solidFill>
              </a:rPr>
              <a:t>number of donor atoms (teeth)</a:t>
            </a:r>
            <a:r>
              <a:rPr lang="en-US" sz="2300" dirty="0" smtClean="0"/>
              <a:t> that </a:t>
            </a:r>
            <a:r>
              <a:rPr lang="en-US" sz="2300" u="sng" dirty="0" smtClean="0">
                <a:solidFill>
                  <a:srgbClr val="FFFF00"/>
                </a:solidFill>
              </a:rPr>
              <a:t>each</a:t>
            </a:r>
            <a:r>
              <a:rPr lang="en-US" sz="2300" dirty="0" smtClean="0"/>
              <a:t> uses to bond to the central metal ion</a:t>
            </a:r>
          </a:p>
          <a:p>
            <a:pPr lvl="1"/>
            <a:r>
              <a:rPr lang="en-US" sz="2300" dirty="0" err="1" smtClean="0"/>
              <a:t>Monodentate</a:t>
            </a:r>
            <a:r>
              <a:rPr lang="en-US" sz="2300" dirty="0" smtClean="0"/>
              <a:t> Ligands use a </a:t>
            </a:r>
            <a:r>
              <a:rPr lang="en-US" sz="2300" dirty="0" smtClean="0">
                <a:solidFill>
                  <a:srgbClr val="FFFF00"/>
                </a:solidFill>
              </a:rPr>
              <a:t>“single”</a:t>
            </a:r>
            <a:r>
              <a:rPr lang="en-US" sz="2300" dirty="0" smtClean="0"/>
              <a:t> donor atom</a:t>
            </a:r>
          </a:p>
          <a:p>
            <a:pPr lvl="1"/>
            <a:r>
              <a:rPr lang="en-US" sz="2300" dirty="0" smtClean="0"/>
              <a:t>Bidentate Ligands have </a:t>
            </a:r>
            <a:r>
              <a:rPr lang="en-US" sz="2300" dirty="0" smtClean="0">
                <a:solidFill>
                  <a:srgbClr val="FFFF00"/>
                </a:solidFill>
              </a:rPr>
              <a:t>two</a:t>
            </a:r>
            <a:r>
              <a:rPr lang="en-US" sz="2300" dirty="0" smtClean="0"/>
              <a:t> donor atoms</a:t>
            </a:r>
          </a:p>
          <a:p>
            <a:pPr lvl="1"/>
            <a:r>
              <a:rPr lang="en-US" sz="2300" dirty="0" smtClean="0"/>
              <a:t>Polydentate Ligands have </a:t>
            </a:r>
            <a:r>
              <a:rPr lang="en-US" sz="2300" dirty="0" smtClean="0">
                <a:solidFill>
                  <a:srgbClr val="FFFF00"/>
                </a:solidFill>
              </a:rPr>
              <a:t>more than two</a:t>
            </a:r>
            <a:r>
              <a:rPr lang="en-US" sz="2300" dirty="0" smtClean="0"/>
              <a:t> donor atoms</a:t>
            </a:r>
          </a:p>
          <a:p>
            <a:endParaRPr lang="en-US" sz="2300" dirty="0" smtClean="0"/>
          </a:p>
        </p:txBody>
      </p:sp>
      <p:sp>
        <p:nvSpPr>
          <p:cNvPr id="54276" name="Date Placeholder 3"/>
          <p:cNvSpPr>
            <a:spLocks noGrp="1"/>
          </p:cNvSpPr>
          <p:nvPr>
            <p:ph type="dt" sz="quarter" idx="13"/>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2D1BF733-5655-4B71-9913-9D41B0BCC851}" type="datetime1">
              <a:rPr lang="en-US" sz="1200" smtClean="0">
                <a:solidFill>
                  <a:srgbClr val="FFFF00"/>
                </a:solidFill>
              </a:rPr>
              <a:t>5/7/2018</a:t>
            </a:fld>
            <a:endParaRPr lang="en-US" sz="1200" smtClean="0">
              <a:solidFill>
                <a:srgbClr val="FFFF00"/>
              </a:solidFill>
            </a:endParaRPr>
          </a:p>
        </p:txBody>
      </p:sp>
      <p:sp>
        <p:nvSpPr>
          <p:cNvPr id="54277" name="Slide Number Placeholder 4"/>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G Times"/>
              </a:defRPr>
            </a:lvl1pPr>
            <a:lvl2pPr marL="742950" indent="-285750" eaLnBrk="0" hangingPunct="0">
              <a:defRPr sz="2400">
                <a:solidFill>
                  <a:schemeClr val="tx1"/>
                </a:solidFill>
                <a:latin typeface="CG Times"/>
              </a:defRPr>
            </a:lvl2pPr>
            <a:lvl3pPr marL="1143000" indent="-228600" eaLnBrk="0" hangingPunct="0">
              <a:defRPr sz="2400">
                <a:solidFill>
                  <a:schemeClr val="tx1"/>
                </a:solidFill>
                <a:latin typeface="CG Times"/>
              </a:defRPr>
            </a:lvl3pPr>
            <a:lvl4pPr marL="1600200" indent="-228600" eaLnBrk="0" hangingPunct="0">
              <a:defRPr sz="2400">
                <a:solidFill>
                  <a:schemeClr val="tx1"/>
                </a:solidFill>
                <a:latin typeface="CG Times"/>
              </a:defRPr>
            </a:lvl4pPr>
            <a:lvl5pPr marL="2057400" indent="-228600" eaLnBrk="0" hangingPunct="0">
              <a:defRPr sz="2400">
                <a:solidFill>
                  <a:schemeClr val="tx1"/>
                </a:solidFill>
                <a:latin typeface="CG Times"/>
              </a:defRPr>
            </a:lvl5pPr>
            <a:lvl6pPr marL="2514600" indent="-228600" eaLnBrk="0" fontAlgn="base" hangingPunct="0">
              <a:spcBef>
                <a:spcPct val="0"/>
              </a:spcBef>
              <a:spcAft>
                <a:spcPct val="0"/>
              </a:spcAft>
              <a:defRPr sz="2400">
                <a:solidFill>
                  <a:schemeClr val="tx1"/>
                </a:solidFill>
                <a:latin typeface="CG Times"/>
              </a:defRPr>
            </a:lvl6pPr>
            <a:lvl7pPr marL="2971800" indent="-228600" eaLnBrk="0" fontAlgn="base" hangingPunct="0">
              <a:spcBef>
                <a:spcPct val="0"/>
              </a:spcBef>
              <a:spcAft>
                <a:spcPct val="0"/>
              </a:spcAft>
              <a:defRPr sz="2400">
                <a:solidFill>
                  <a:schemeClr val="tx1"/>
                </a:solidFill>
                <a:latin typeface="CG Times"/>
              </a:defRPr>
            </a:lvl7pPr>
            <a:lvl8pPr marL="3429000" indent="-228600" eaLnBrk="0" fontAlgn="base" hangingPunct="0">
              <a:spcBef>
                <a:spcPct val="0"/>
              </a:spcBef>
              <a:spcAft>
                <a:spcPct val="0"/>
              </a:spcAft>
              <a:defRPr sz="2400">
                <a:solidFill>
                  <a:schemeClr val="tx1"/>
                </a:solidFill>
                <a:latin typeface="CG Times"/>
              </a:defRPr>
            </a:lvl8pPr>
            <a:lvl9pPr marL="3886200" indent="-228600" eaLnBrk="0" fontAlgn="base" hangingPunct="0">
              <a:spcBef>
                <a:spcPct val="0"/>
              </a:spcBef>
              <a:spcAft>
                <a:spcPct val="0"/>
              </a:spcAft>
              <a:defRPr sz="2400">
                <a:solidFill>
                  <a:schemeClr val="tx1"/>
                </a:solidFill>
                <a:latin typeface="CG Times"/>
              </a:defRPr>
            </a:lvl9pPr>
          </a:lstStyle>
          <a:p>
            <a:pPr eaLnBrk="1" hangingPunct="1"/>
            <a:fld id="{0E8BB597-287D-4840-83B6-6BEF9D42F63D}" type="slidenum">
              <a:rPr lang="en-US" sz="1200" smtClean="0">
                <a:solidFill>
                  <a:srgbClr val="FFFF00"/>
                </a:solidFill>
              </a:rPr>
              <a:pPr eaLnBrk="1" hangingPunct="1"/>
              <a:t>9</a:t>
            </a:fld>
            <a:endParaRPr lang="en-US" sz="1200" smtClean="0">
              <a:solidFill>
                <a:srgbClr val="FFFF00"/>
              </a:solidFill>
            </a:endParaRPr>
          </a:p>
        </p:txBody>
      </p:sp>
      <p:pic>
        <p:nvPicPr>
          <p:cNvPr id="54278" name="Picture 3" descr="siL48593_t23_07.jpg"/>
          <p:cNvPicPr>
            <a:picLocks noChangeAspect="1"/>
          </p:cNvPicPr>
          <p:nvPr/>
        </p:nvPicPr>
        <p:blipFill>
          <a:blip r:embed="rId2">
            <a:extLst>
              <a:ext uri="{28A0092B-C50C-407E-A947-70E740481C1C}">
                <a14:useLocalDpi xmlns:a14="http://schemas.microsoft.com/office/drawing/2010/main" val="0"/>
              </a:ext>
            </a:extLst>
          </a:blip>
          <a:srcRect t="5334"/>
          <a:stretch>
            <a:fillRect/>
          </a:stretch>
        </p:blipFill>
        <p:spPr bwMode="auto">
          <a:xfrm>
            <a:off x="827135" y="3352800"/>
            <a:ext cx="7935865"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bwMode="auto">
          <a:xfrm>
            <a:off x="1511300" y="3935413"/>
            <a:ext cx="742950" cy="193675"/>
          </a:xfrm>
          <a:prstGeom prst="rect">
            <a:avLst/>
          </a:prstGeom>
          <a:solidFill>
            <a:schemeClr val="tx2">
              <a:lumMod val="40000"/>
              <a:lumOff val="60000"/>
            </a:schemeClr>
          </a:solidFill>
          <a:ln w="9525" cap="flat" cmpd="sng" algn="ctr">
            <a:noFill/>
            <a:prstDash val="solid"/>
            <a:round/>
            <a:headEnd type="none" w="med" len="med"/>
            <a:tailEnd type="none" w="med" len="med"/>
          </a:ln>
          <a:effectLst/>
        </p:spPr>
        <p:txBody>
          <a:bodyPr/>
          <a:lstStyle/>
          <a:p>
            <a:pPr eaLnBrk="0" hangingPunct="0">
              <a:defRPr/>
            </a:pPr>
            <a:endParaRPr lang="en-US" sz="2700">
              <a:latin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_Solution Chemistry">
  <a:themeElements>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fontScheme name="Balance">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7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Balanc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Balanc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Balanc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Balanc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Balanc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Balanc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Balanc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40512</TotalTime>
  <Pages>8</Pages>
  <Words>3694</Words>
  <Application>Microsoft Office PowerPoint</Application>
  <PresentationFormat>Overhead</PresentationFormat>
  <Paragraphs>703</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13_Solution Chemistry</vt:lpstr>
      <vt:lpstr>Kenyatta University  SCH 301: Coordination and Organometallic Chemistry</vt:lpstr>
      <vt:lpstr>Coordination Compounds (Complexes)</vt:lpstr>
      <vt:lpstr>Definitions</vt:lpstr>
      <vt:lpstr>Coordination Compounds (Complexes)</vt:lpstr>
      <vt:lpstr>Complex ions</vt:lpstr>
      <vt:lpstr>Complex ions</vt:lpstr>
      <vt:lpstr>Complex ions</vt:lpstr>
      <vt:lpstr>Complex ions</vt:lpstr>
      <vt:lpstr>Complex ions</vt:lpstr>
      <vt:lpstr>Complex ions</vt:lpstr>
      <vt:lpstr>Formulas and Names of Coordination Compounds</vt:lpstr>
      <vt:lpstr>Formulas and Names of Coordination Compounds</vt:lpstr>
      <vt:lpstr>Formulas and Names of Coordination Compounds</vt:lpstr>
      <vt:lpstr>Formulas and Names of Coordination Compounds</vt:lpstr>
      <vt:lpstr>Formulas and Names of Coordination Compounds</vt:lpstr>
      <vt:lpstr>Formulas and Names of Coordination Compounds</vt:lpstr>
      <vt:lpstr>PowerPoint Presentation</vt:lpstr>
      <vt:lpstr>Formulas and Names of Coordination Compounds</vt:lpstr>
      <vt:lpstr>Formulas and Names of Coordination Compounds</vt:lpstr>
      <vt:lpstr>Practice Problem</vt:lpstr>
      <vt:lpstr>Practice Problem</vt:lpstr>
      <vt:lpstr>Practice Problem</vt:lpstr>
      <vt:lpstr>Practice Problem</vt:lpstr>
      <vt:lpstr>TIsomerism in Coordination Compounds</vt:lpstr>
      <vt:lpstr>Constitutional (Structural) Isomers</vt:lpstr>
      <vt:lpstr>Constitutional (Structural) Isomers</vt:lpstr>
      <vt:lpstr>Constitutional (Structural) Isomers</vt:lpstr>
      <vt:lpstr>Practice Problem</vt:lpstr>
      <vt:lpstr>Theoretical Basis for the Bonding and Properties of Complexes</vt:lpstr>
      <vt:lpstr>Valence Bond Theory</vt:lpstr>
      <vt:lpstr>Valence Bond Theory</vt:lpstr>
      <vt:lpstr>Valence Bond Theory</vt:lpstr>
      <vt:lpstr>Valence Bond Theory</vt:lpstr>
      <vt:lpstr>Crystal Field Theory</vt:lpstr>
      <vt:lpstr>Crystal Field Theory</vt:lpstr>
      <vt:lpstr>Crystal Field Theory</vt:lpstr>
      <vt:lpstr>Crystal Field Theory</vt:lpstr>
      <vt:lpstr>Crystal Field Theory</vt:lpstr>
      <vt:lpstr>Crystal Field Theory</vt:lpstr>
      <vt:lpstr>Crystal Field Theory</vt:lpstr>
      <vt:lpstr>Crystal Field Theory</vt:lpstr>
      <vt:lpstr>Crystal Field Theory</vt:lpstr>
      <vt:lpstr>Crystal Field Theory</vt:lpstr>
      <vt:lpstr>Practice Problem</vt:lpstr>
      <vt:lpstr>Explaining the Magnetic Properties of Transition Metal Complexes</vt:lpstr>
      <vt:lpstr>Explaining the Magnetic Properties of Transition Metal Complexes</vt:lpstr>
      <vt:lpstr>Explaining the Magnetic Properties of Transition Metal Complexes</vt:lpstr>
      <vt:lpstr>Explaining the Magnetic Properties of Transition Metal Complexes</vt:lpstr>
      <vt:lpstr>Explaining the Magnetic Properties of Transition Metal Complexes</vt:lpstr>
      <vt:lpstr>Explaining the Magnetic Properties of Transition Metal Complexes</vt:lpstr>
      <vt:lpstr>Practice Problem</vt:lpstr>
      <vt:lpstr>Crystal Field Theory</vt:lpstr>
      <vt:lpstr>Crystal Field Theory</vt:lpstr>
      <vt:lpstr>Crystal Field Theory</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James Schornick</dc:creator>
  <cp:lastModifiedBy>Changamu</cp:lastModifiedBy>
  <cp:revision>443</cp:revision>
  <cp:lastPrinted>1999-08-27T19:56:29Z</cp:lastPrinted>
  <dcterms:created xsi:type="dcterms:W3CDTF">2009-01-01T16:13:00Z</dcterms:created>
  <dcterms:modified xsi:type="dcterms:W3CDTF">2018-05-07T06:47:18Z</dcterms:modified>
</cp:coreProperties>
</file>