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7" r:id="rId5"/>
    <p:sldId id="268" r:id="rId6"/>
    <p:sldId id="276" r:id="rId7"/>
    <p:sldId id="277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1" r:id="rId16"/>
    <p:sldId id="260" r:id="rId17"/>
    <p:sldId id="269" r:id="rId18"/>
    <p:sldId id="273" r:id="rId19"/>
    <p:sldId id="284" r:id="rId20"/>
    <p:sldId id="272" r:id="rId21"/>
    <p:sldId id="279" r:id="rId22"/>
    <p:sldId id="280" r:id="rId23"/>
    <p:sldId id="289" r:id="rId24"/>
    <p:sldId id="290" r:id="rId25"/>
    <p:sldId id="281" r:id="rId26"/>
    <p:sldId id="282" r:id="rId27"/>
    <p:sldId id="294" r:id="rId28"/>
    <p:sldId id="295" r:id="rId29"/>
    <p:sldId id="296" r:id="rId30"/>
    <p:sldId id="297" r:id="rId31"/>
    <p:sldId id="286" r:id="rId32"/>
    <p:sldId id="270" r:id="rId33"/>
    <p:sldId id="271" r:id="rId34"/>
    <p:sldId id="291" r:id="rId35"/>
    <p:sldId id="293" r:id="rId36"/>
    <p:sldId id="258" r:id="rId37"/>
    <p:sldId id="275" r:id="rId38"/>
    <p:sldId id="27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1" autoAdjust="0"/>
    <p:restoredTop sz="90929"/>
  </p:normalViewPr>
  <p:slideViewPr>
    <p:cSldViewPr>
      <p:cViewPr varScale="1">
        <p:scale>
          <a:sx n="83" d="100"/>
          <a:sy n="83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A3992-B50C-4425-8445-0081B168DAD5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20EDF-892A-4C64-9533-A7A763895C78}" type="slidenum">
              <a:rPr lang="en-US"/>
              <a:pPr/>
              <a:t>22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A790-430F-40E5-9EB6-6099C9931E2B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8F61-3416-4652-AD93-A1FE9581066A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B0E1F-D1B8-45E6-8737-06F4A2B28760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56AF5-2CA5-435B-89E5-36FD14509BDF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0E29E-0E31-47EA-9640-9A0B260158E8}" type="slidenum">
              <a:rPr lang="en-US">
                <a:latin typeface="Times" pitchFamily="92" charset="0"/>
              </a:rPr>
              <a:pPr/>
              <a:t>27</a:t>
            </a:fld>
            <a:endParaRPr lang="en-US">
              <a:latin typeface="Times" pitchFamily="92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9AC3-3F2D-439E-8123-50159E81864C}" type="slidenum">
              <a:rPr lang="en-US">
                <a:latin typeface="Times" pitchFamily="92" charset="0"/>
              </a:rPr>
              <a:pPr/>
              <a:t>28</a:t>
            </a:fld>
            <a:endParaRPr lang="en-US">
              <a:latin typeface="Times" pitchFamily="92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9B91C-ADAA-49E9-A9BD-406BF4B1CFB3}" type="slidenum">
              <a:rPr lang="en-US">
                <a:latin typeface="Times" pitchFamily="92" charset="0"/>
              </a:rPr>
              <a:pPr/>
              <a:t>29</a:t>
            </a:fld>
            <a:endParaRPr lang="en-US">
              <a:latin typeface="Times" pitchFamily="92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394A8-97BF-4C57-BD18-7B7E2C111C9F}" type="slidenum">
              <a:rPr lang="en-US">
                <a:latin typeface="Times" pitchFamily="92" charset="0"/>
              </a:rPr>
              <a:pPr/>
              <a:t>30</a:t>
            </a:fld>
            <a:endParaRPr lang="en-US">
              <a:latin typeface="Times" pitchFamily="92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A5526-3E88-4A71-829D-635DD77047AE}" type="slidenum">
              <a:rPr lang="en-US"/>
              <a:pPr/>
              <a:t>31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73D6D-5973-4414-9236-0264BB2BFDA5}" type="slidenum">
              <a:rPr lang="en-US"/>
              <a:pPr/>
              <a:t>32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01D57-4EA9-44F7-A062-8EEF3C18646D}" type="slidenum">
              <a:rPr lang="en-US"/>
              <a:pPr/>
              <a:t>33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5106D-3BD0-4817-8A0A-31705E798244}" type="slidenum">
              <a:rPr lang="en-US"/>
              <a:pPr/>
              <a:t>36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43213-0F9E-4002-9366-B5663EBD2DC5}" type="slidenum">
              <a:rPr lang="en-US"/>
              <a:pPr/>
              <a:t>37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BD771-78F1-4CB6-AB99-00FB780EDC9E}" type="slidenum">
              <a:rPr lang="en-US"/>
              <a:pPr/>
              <a:t>38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1257300"/>
            <a:ext cx="73183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LoadModule jk_module /Volumes/Files/asf/httpd-r415210w/modules/mod_jk.so</a:t>
            </a:r>
          </a:p>
          <a:p>
            <a:r>
              <a:rPr lang="en-US" sz="1300">
                <a:latin typeface="Courier New" pitchFamily="92" charset="0"/>
              </a:rPr>
              <a:t>JKMount /servlets-examples/* loadbalancer</a:t>
            </a:r>
          </a:p>
          <a:p>
            <a:r>
              <a:rPr lang="en-US" sz="1300">
                <a:latin typeface="Courier New" pitchFamily="92" charset="0"/>
              </a:rPr>
              <a:t>JKMount /*.jsp loadbalancer</a:t>
            </a:r>
          </a:p>
          <a:p>
            <a:r>
              <a:rPr lang="en-US" sz="1300">
                <a:latin typeface="Courier New" pitchFamily="92" charset="0"/>
              </a:rPr>
              <a:t>JkMount /jkmanager/* jkstatus</a:t>
            </a:r>
          </a:p>
          <a:p>
            <a:r>
              <a:rPr lang="en-US" sz="1300">
                <a:latin typeface="Courier New" pitchFamily="92" charset="0"/>
              </a:rPr>
              <a:t>JKLogFile logs/jk_log</a:t>
            </a:r>
          </a:p>
          <a:p>
            <a:r>
              <a:rPr lang="en-US" sz="1300">
                <a:latin typeface="Courier New" pitchFamily="92" charset="0"/>
              </a:rPr>
              <a:t>JKLogLevel debug</a:t>
            </a:r>
          </a:p>
          <a:p>
            <a:r>
              <a:rPr lang="en-US" sz="1300">
                <a:latin typeface="Courier New" pitchFamily="92" charset="0"/>
              </a:rPr>
              <a:t>JKWorkerProperty worker.list=loadbalancer,jkstatus</a:t>
            </a:r>
          </a:p>
          <a:p>
            <a:r>
              <a:rPr lang="en-US" sz="1300" b="1">
                <a:latin typeface="Courier New" pitchFamily="92" charset="0"/>
              </a:rPr>
              <a:t>JKWorkerProperty worker.tc1.port=15109</a:t>
            </a:r>
          </a:p>
          <a:p>
            <a:r>
              <a:rPr lang="en-US" sz="1300" b="1">
                <a:latin typeface="Courier New" pitchFamily="92" charset="0"/>
              </a:rPr>
              <a:t>JKWorkerProperty worker.tc1.host=localhost</a:t>
            </a:r>
          </a:p>
          <a:p>
            <a:r>
              <a:rPr lang="en-US" sz="1300" b="1">
                <a:latin typeface="Courier New" pitchFamily="92" charset="0"/>
              </a:rPr>
              <a:t>JKWorkerProperty worker.tc1.type=ajp13</a:t>
            </a:r>
          </a:p>
          <a:p>
            <a:r>
              <a:rPr lang="en-US" sz="1300" b="1">
                <a:latin typeface="Courier New" pitchFamily="92" charset="0"/>
              </a:rPr>
              <a:t>JKWorkerProperty worker.tc1.lbfactor=1</a:t>
            </a:r>
          </a:p>
          <a:p>
            <a:r>
              <a:rPr lang="en-US" sz="1300">
                <a:latin typeface="Courier New" pitchFamily="92" charset="0"/>
              </a:rPr>
              <a:t>JKWorkerProperty worker.tc2.port=15209</a:t>
            </a:r>
          </a:p>
          <a:p>
            <a:r>
              <a:rPr lang="en-US" sz="1300">
                <a:latin typeface="Courier New" pitchFamily="92" charset="0"/>
              </a:rPr>
              <a:t>JKWorkerProperty worker.tc2.host=localhost</a:t>
            </a:r>
          </a:p>
          <a:p>
            <a:r>
              <a:rPr lang="en-US" sz="1300">
                <a:latin typeface="Courier New" pitchFamily="92" charset="0"/>
              </a:rPr>
              <a:t>JKWorkerProperty worker.tc2.type=ajp13</a:t>
            </a:r>
          </a:p>
          <a:p>
            <a:r>
              <a:rPr lang="en-US" sz="1300">
                <a:latin typeface="Courier New" pitchFamily="92" charset="0"/>
              </a:rPr>
              <a:t>JKWorkerProperty worker.tc2.lbfactor=1</a:t>
            </a:r>
          </a:p>
          <a:p>
            <a:r>
              <a:rPr lang="en-US" sz="1300">
                <a:latin typeface="Courier New" pitchFamily="92" charset="0"/>
              </a:rPr>
              <a:t>JKWorkerProperty worker.tc3.port=15309</a:t>
            </a:r>
          </a:p>
          <a:p>
            <a:r>
              <a:rPr lang="en-US" sz="1300">
                <a:latin typeface="Courier New" pitchFamily="92" charset="0"/>
              </a:rPr>
              <a:t>JKWorkerProperty worker.tc3.host=localhost</a:t>
            </a:r>
          </a:p>
          <a:p>
            <a:r>
              <a:rPr lang="en-US" sz="1300">
                <a:latin typeface="Courier New" pitchFamily="92" charset="0"/>
              </a:rPr>
              <a:t>JKWorkerProperty worker.tc3.type=ajp13</a:t>
            </a:r>
          </a:p>
          <a:p>
            <a:r>
              <a:rPr lang="en-US" sz="1300">
                <a:latin typeface="Courier New" pitchFamily="92" charset="0"/>
              </a:rPr>
              <a:t>JKWorkerProperty worker.tc3.lbfactor=1</a:t>
            </a:r>
          </a:p>
          <a:p>
            <a:r>
              <a:rPr lang="en-US" sz="1300" b="1">
                <a:latin typeface="Courier New" pitchFamily="92" charset="0"/>
              </a:rPr>
              <a:t>JKWorkerProperty worker.loadbalancer.type=lb</a:t>
            </a:r>
          </a:p>
          <a:p>
            <a:r>
              <a:rPr lang="en-US" sz="1300" b="1">
                <a:latin typeface="Courier New" pitchFamily="92" charset="0"/>
              </a:rPr>
              <a:t>JKWorkerProperty worker.loadbalancer.balance_workers=tc1, tc2, tc3</a:t>
            </a:r>
          </a:p>
          <a:p>
            <a:r>
              <a:rPr lang="en-US" sz="1300">
                <a:latin typeface="Courier New" pitchFamily="92" charset="0"/>
              </a:rPr>
              <a:t>JKWorkerProperty worker.jkstatus.type=status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Configuration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Put same content on all Tomcats</a:t>
            </a:r>
          </a:p>
          <a:p>
            <a:r>
              <a:rPr lang="en-US"/>
              <a:t>Edit conf/server.xml:</a:t>
            </a:r>
          </a:p>
          <a:p>
            <a:endParaRPr lang="en-US"/>
          </a:p>
          <a:p>
            <a:r>
              <a:rPr lang="en-US"/>
              <a:t>jvmRoute must match jk worker name!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27100" y="2635250"/>
            <a:ext cx="798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 &lt;Engine name="Catalina" defaultHost="localhost" jvmRoute="</a:t>
            </a:r>
            <a:r>
              <a:rPr lang="en-US" sz="1600" b="1">
                <a:latin typeface="Courier New" pitchFamily="92" charset="0"/>
              </a:rPr>
              <a:t>tc1</a:t>
            </a:r>
            <a:r>
              <a:rPr lang="en-US" sz="1600">
                <a:latin typeface="Courier New" pitchFamily="92" charset="0"/>
              </a:rPr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Session State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 is Stateless</a:t>
            </a:r>
          </a:p>
          <a:p>
            <a:r>
              <a:rPr lang="en-US"/>
              <a:t>Apps use Sessions</a:t>
            </a:r>
          </a:p>
          <a:p>
            <a:pPr lvl="1"/>
            <a:r>
              <a:rPr lang="en-US"/>
              <a:t>Cookies</a:t>
            </a:r>
          </a:p>
          <a:p>
            <a:pPr lvl="1"/>
            <a:r>
              <a:rPr lang="en-US"/>
              <a:t>URL Encoding</a:t>
            </a:r>
          </a:p>
          <a:p>
            <a:r>
              <a:rPr lang="en-US"/>
              <a:t>Session created on single server</a:t>
            </a:r>
          </a:p>
          <a:p>
            <a:pPr lvl="1"/>
            <a:r>
              <a:rPr lang="en-US"/>
              <a:t>Broken by Load Balancing</a:t>
            </a:r>
          </a:p>
          <a:p>
            <a:pPr lvl="1"/>
            <a:r>
              <a:rPr lang="en-US"/>
              <a:t>PHP: sessions stored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Solutions: Session State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“Sticky” routing on Load Balancer</a:t>
            </a:r>
          </a:p>
          <a:p>
            <a:r>
              <a:rPr lang="en-US"/>
              <a:t>Store State in DB</a:t>
            </a:r>
          </a:p>
          <a:p>
            <a:r>
              <a:rPr lang="en-US"/>
              <a:t>Put benign State in Cookie</a:t>
            </a:r>
          </a:p>
          <a:p>
            <a:pPr lvl="1"/>
            <a:r>
              <a:rPr lang="en-US"/>
              <a:t>But don’t trust the client too much</a:t>
            </a:r>
          </a:p>
          <a:p>
            <a:r>
              <a:rPr lang="en-US"/>
              <a:t>Replicate Sessions on Back-end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Session Replication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HttpSession objects across instances</a:t>
            </a:r>
          </a:p>
          <a:p>
            <a:r>
              <a:rPr lang="en-US"/>
              <a:t>One instance dies, session lives on</a:t>
            </a:r>
          </a:p>
          <a:p>
            <a:r>
              <a:rPr lang="en-US"/>
              <a:t>Apache will route requests to other instance</a:t>
            </a:r>
          </a:p>
          <a:p>
            <a:r>
              <a:rPr lang="en-US"/>
              <a:t>Uses IP Multicast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Session Replication Config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Uncomment &lt;Cluster&gt; element in server.xml</a:t>
            </a:r>
          </a:p>
          <a:p>
            <a:r>
              <a:rPr lang="en-US"/>
              <a:t>Put empty &lt;distributable /&gt; element in &lt;web-app&gt; element in web.xml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Content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Content is Expensive</a:t>
            </a:r>
          </a:p>
          <a:p>
            <a:r>
              <a:rPr lang="en-US"/>
              <a:t>Static Content Relatively Cheap</a:t>
            </a:r>
          </a:p>
          <a:p>
            <a:r>
              <a:rPr lang="en-US"/>
              <a:t>Several Approaches:</a:t>
            </a:r>
          </a:p>
          <a:p>
            <a:pPr lvl="1"/>
            <a:r>
              <a:rPr lang="en-US">
                <a:ea typeface="ＭＳ Ｐゴシック" pitchFamily="92" charset="-128"/>
              </a:rPr>
              <a:t>Dynamic caching</a:t>
            </a:r>
          </a:p>
          <a:p>
            <a:pPr lvl="1"/>
            <a:r>
              <a:rPr lang="en-US">
                <a:ea typeface="ＭＳ Ｐゴシック" pitchFamily="92" charset="-128"/>
              </a:rPr>
              <a:t>Pre-rendering popular pages (index.rss…)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8EEFE-6ABB-47D6-9414-A49002F59F9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mod_cache Configuration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13DBA-54D2-4FFD-9D09-13195EF5AC6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90600" y="1649413"/>
            <a:ext cx="782796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92" charset="0"/>
              </a:rPr>
              <a:t> &lt;IfModule mod_cache.c&gt;</a:t>
            </a:r>
          </a:p>
          <a:p>
            <a:r>
              <a:rPr lang="en-US" sz="1700">
                <a:latin typeface="Courier New" pitchFamily="92" charset="0"/>
              </a:rPr>
              <a:t>    &lt;IfModule mod_disk_cache.c&gt;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  CacheRoot /raid1/cacheroot</a:t>
            </a:r>
          </a:p>
          <a:p>
            <a:r>
              <a:rPr lang="en-US" sz="1700">
                <a:latin typeface="Courier New" pitchFamily="92" charset="0"/>
              </a:rPr>
              <a:t>      CacheEnable disk /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  # A page modified 100 min. ago will expire in 10 min.</a:t>
            </a:r>
          </a:p>
          <a:p>
            <a:r>
              <a:rPr lang="en-US" sz="1700">
                <a:latin typeface="Courier New" pitchFamily="92" charset="0"/>
              </a:rPr>
              <a:t>      CacheLastModifiedFactor .1</a:t>
            </a:r>
          </a:p>
          <a:p>
            <a:r>
              <a:rPr lang="en-US" sz="1700">
                <a:latin typeface="Courier New" pitchFamily="92" charset="0"/>
              </a:rPr>
              <a:t>      # Always check again after 6 hours</a:t>
            </a:r>
          </a:p>
          <a:p>
            <a:r>
              <a:rPr lang="en-US" sz="1700">
                <a:latin typeface="Courier New" pitchFamily="92" charset="0"/>
              </a:rPr>
              <a:t>      CacheMaxExpire 21600</a:t>
            </a:r>
          </a:p>
          <a:p>
            <a:r>
              <a:rPr lang="en-US" sz="1700">
                <a:latin typeface="Courier New" pitchFamily="92" charset="0"/>
              </a:rPr>
              <a:t>    &lt;/IfModule&gt;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&lt;/IfModule&gt;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Popular Pages Static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RSS Feeds</a:t>
            </a:r>
          </a:p>
          <a:p>
            <a:r>
              <a:rPr lang="en-US"/>
              <a:t>Popular catalog queries</a:t>
            </a:r>
          </a:p>
          <a:p>
            <a:r>
              <a:rPr lang="en-US"/>
              <a:t>… (Check your access log)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7E8AE-B0C8-4262-AB17-832072F168A2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Page Substitution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5CBB-26E5-4DFA-8F33-C0E410B8400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430338" y="1543050"/>
            <a:ext cx="71802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92" charset="0"/>
              </a:rPr>
              <a:t> &lt;Directory "/home/sctemme/inst/blog/httpd/htdocs"&gt;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Options +Indexes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Order allow,deny</a:t>
            </a:r>
          </a:p>
          <a:p>
            <a:r>
              <a:rPr lang="en-US" sz="1700">
                <a:latin typeface="Courier New" pitchFamily="92" charset="0"/>
              </a:rPr>
              <a:t>    Allow from all</a:t>
            </a:r>
          </a:p>
          <a:p>
            <a:r>
              <a:rPr lang="en-US" sz="1700">
                <a:latin typeface="Courier New" pitchFamily="92" charset="0"/>
              </a:rPr>
              <a:t> </a:t>
            </a:r>
          </a:p>
          <a:p>
            <a:r>
              <a:rPr lang="en-US" sz="1700">
                <a:latin typeface="Courier New" pitchFamily="92" charset="0"/>
              </a:rPr>
              <a:t>    RewriteEngine on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RewriteCond %{REQUEST_FILENAME} !-f</a:t>
            </a:r>
          </a:p>
          <a:p>
            <a:r>
              <a:rPr lang="en-US" sz="1700">
                <a:latin typeface="Courier New" pitchFamily="92" charset="0"/>
              </a:rPr>
              <a:t>    RewriteCond %{REQUEST_FILENAME} !-d</a:t>
            </a:r>
          </a:p>
          <a:p>
            <a:r>
              <a:rPr lang="en-US" sz="1700">
                <a:latin typeface="Courier New" pitchFamily="92" charset="0"/>
              </a:rPr>
              <a:t>    RewriteRule ^(.*)$ /cgi-bin/blosxom.cgi/$1 [L,QSA]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&lt;/Directory&gt;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the Database Tier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my area (sorry)</a:t>
            </a:r>
          </a:p>
          <a:p>
            <a:pPr>
              <a:lnSpc>
                <a:spcPct val="90000"/>
              </a:lnSpc>
            </a:pPr>
            <a:r>
              <a:rPr lang="en-US"/>
              <a:t>Give Money to Oracle Consultants</a:t>
            </a:r>
          </a:p>
          <a:p>
            <a:pPr lvl="1">
              <a:lnSpc>
                <a:spcPct val="90000"/>
              </a:lnSpc>
            </a:pPr>
            <a:r>
              <a:rPr lang="en-US"/>
              <a:t>(or MySQL) (or …)</a:t>
            </a:r>
          </a:p>
          <a:p>
            <a:pPr>
              <a:lnSpc>
                <a:spcPct val="90000"/>
              </a:lnSpc>
            </a:pPr>
            <a:r>
              <a:rPr lang="en-US"/>
              <a:t>Tip: Separate Read and Write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Replicate from Write db to Read db</a:t>
            </a:r>
          </a:p>
          <a:p>
            <a:pPr lvl="1">
              <a:lnSpc>
                <a:spcPct val="90000"/>
              </a:lnSpc>
            </a:pPr>
            <a:r>
              <a:rPr lang="en-US"/>
              <a:t>Read db data slightly stale</a:t>
            </a:r>
          </a:p>
          <a:p>
            <a:pPr lvl="2">
              <a:lnSpc>
                <a:spcPct val="90000"/>
              </a:lnSpc>
            </a:pPr>
            <a:r>
              <a:rPr lang="en-US"/>
              <a:t>Does it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28" name="AutoShape 60"/>
          <p:cNvCxnSpPr>
            <a:cxnSpLocks noChangeShapeType="1"/>
            <a:stCxn id="32808" idx="1"/>
            <a:endCxn id="0" idx="3"/>
          </p:cNvCxnSpPr>
          <p:nvPr/>
        </p:nvCxnSpPr>
        <p:spPr bwMode="auto">
          <a:xfrm rot="16200000">
            <a:off x="7751763" y="3597275"/>
            <a:ext cx="766762" cy="420688"/>
          </a:xfrm>
          <a:prstGeom prst="curvedConnector4">
            <a:avLst>
              <a:gd name="adj1" fmla="val 35403"/>
              <a:gd name="adj2" fmla="val 154338"/>
            </a:avLst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32829" name="AutoShape 61"/>
          <p:cNvCxnSpPr>
            <a:cxnSpLocks noChangeShapeType="1"/>
            <a:stCxn id="32808" idx="1"/>
            <a:endCxn id="32815" idx="4"/>
          </p:cNvCxnSpPr>
          <p:nvPr/>
        </p:nvCxnSpPr>
        <p:spPr bwMode="auto">
          <a:xfrm rot="16200000">
            <a:off x="7143750" y="2876550"/>
            <a:ext cx="2095500" cy="533400"/>
          </a:xfrm>
          <a:prstGeom prst="curvedConnector4">
            <a:avLst>
              <a:gd name="adj1" fmla="val 38181"/>
              <a:gd name="adj2" fmla="val 142856"/>
            </a:avLst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</a:t>
            </a:r>
          </a:p>
        </p:txBody>
      </p: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4343400" y="1981200"/>
            <a:ext cx="838200" cy="2035175"/>
            <a:chOff x="4032" y="1752"/>
            <a:chExt cx="1176" cy="1282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2" y="2321"/>
              <a:ext cx="1152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7" y="2892"/>
              <a:ext cx="1151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5" y="1752"/>
              <a:ext cx="1151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09625" y="4953000"/>
            <a:ext cx="9731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32777" name="AutoShape 9"/>
          <p:cNvCxnSpPr>
            <a:cxnSpLocks noChangeShapeType="1"/>
            <a:stCxn id="32776" idx="0"/>
            <a:endCxn id="0" idx="2"/>
          </p:cNvCxnSpPr>
          <p:nvPr/>
        </p:nvCxnSpPr>
        <p:spPr bwMode="auto">
          <a:xfrm flipH="1" flipV="1">
            <a:off x="1295400" y="3514725"/>
            <a:ext cx="1588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78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093913"/>
            <a:ext cx="70485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79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2503488"/>
            <a:ext cx="688975" cy="493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80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2503488"/>
            <a:ext cx="706438" cy="140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2782" name="Group 14"/>
          <p:cNvGrpSpPr>
            <a:grpSpLocks/>
          </p:cNvGrpSpPr>
          <p:nvPr/>
        </p:nvGrpSpPr>
        <p:grpSpPr bwMode="auto">
          <a:xfrm>
            <a:off x="304800" y="2481263"/>
            <a:ext cx="1981200" cy="1033462"/>
            <a:chOff x="1266" y="2086"/>
            <a:chExt cx="1248" cy="651"/>
          </a:xfrm>
        </p:grpSpPr>
        <p:pic>
          <p:nvPicPr>
            <p:cNvPr id="32783" name="Picture 15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2122488"/>
            <a:ext cx="9112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3113088"/>
            <a:ext cx="9112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2786" name="AutoShape 18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2286000" y="2503488"/>
            <a:ext cx="4572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787" name="AutoShape 19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2286000" y="2998788"/>
            <a:ext cx="4572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789" name="AutoShape 21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093913"/>
            <a:ext cx="704850" cy="140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0" name="AutoShape 2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997200"/>
            <a:ext cx="688975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1" name="AutoShape 23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3494088"/>
            <a:ext cx="706438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5715000" y="1981200"/>
            <a:ext cx="685800" cy="1981200"/>
            <a:chOff x="4176" y="864"/>
            <a:chExt cx="734" cy="1815"/>
          </a:xfrm>
        </p:grpSpPr>
        <p:pic>
          <p:nvPicPr>
            <p:cNvPr id="32793" name="Picture 2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864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94" name="Picture 2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1536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95" name="Picture 2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2160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cxnSp>
        <p:nvCxnSpPr>
          <p:cNvPr id="32797" name="AutoShape 29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8" name="AutoShape 30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64138" y="2997200"/>
            <a:ext cx="5508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9" name="AutoShape 31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3679825"/>
            <a:ext cx="533400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1" name="AutoShape 33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158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2" name="AutoShape 34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64138" y="2265363"/>
            <a:ext cx="550862" cy="731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3" name="AutoShape 35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64138" y="2997200"/>
            <a:ext cx="550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4" name="AutoShape 36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2265363"/>
            <a:ext cx="533400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5" name="AutoShape 37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2998788"/>
            <a:ext cx="533400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32810" name="Group 42"/>
          <p:cNvGrpSpPr>
            <a:grpSpLocks/>
          </p:cNvGrpSpPr>
          <p:nvPr/>
        </p:nvGrpSpPr>
        <p:grpSpPr bwMode="auto">
          <a:xfrm>
            <a:off x="7391400" y="4191000"/>
            <a:ext cx="1066800" cy="990600"/>
            <a:chOff x="4560" y="2784"/>
            <a:chExt cx="672" cy="624"/>
          </a:xfrm>
        </p:grpSpPr>
        <p:sp>
          <p:nvSpPr>
            <p:cNvPr id="32808" name="AutoShape 40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09" name="Picture 4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7391400" y="2819400"/>
            <a:ext cx="1066800" cy="990600"/>
            <a:chOff x="4560" y="2784"/>
            <a:chExt cx="672" cy="624"/>
          </a:xfrm>
        </p:grpSpPr>
        <p:sp>
          <p:nvSpPr>
            <p:cNvPr id="32812" name="AutoShape 44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13" name="Picture 4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32814" name="Group 46"/>
          <p:cNvGrpSpPr>
            <a:grpSpLocks/>
          </p:cNvGrpSpPr>
          <p:nvPr/>
        </p:nvGrpSpPr>
        <p:grpSpPr bwMode="auto">
          <a:xfrm>
            <a:off x="7391400" y="1600200"/>
            <a:ext cx="1066800" cy="990600"/>
            <a:chOff x="4560" y="2784"/>
            <a:chExt cx="672" cy="624"/>
          </a:xfrm>
        </p:grpSpPr>
        <p:sp>
          <p:nvSpPr>
            <p:cNvPr id="32815" name="AutoShape 47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16" name="Picture 4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cxnSp>
        <p:nvCxnSpPr>
          <p:cNvPr id="32818" name="AutoShape 50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2265363"/>
            <a:ext cx="990600" cy="2420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19" name="AutoShape 51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2998788"/>
            <a:ext cx="990600" cy="168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0" name="AutoShape 52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3679825"/>
            <a:ext cx="990600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1" name="AutoShape 53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2" name="AutoShape 54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903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3" name="AutoShape 55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158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4" name="AutoShape 56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 flipV="1">
            <a:off x="6400800" y="2265363"/>
            <a:ext cx="990600" cy="1049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5" name="AutoShape 57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 flipV="1">
            <a:off x="6400800" y="2998788"/>
            <a:ext cx="990600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6" name="AutoShape 58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>
            <a:off x="6400800" y="3314700"/>
            <a:ext cx="9906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7299325" y="11557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rebuchet MS" pitchFamily="92" charset="0"/>
              </a:rPr>
              <a:t>Read-only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7070725" y="5118100"/>
            <a:ext cx="1379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rebuchet MS" pitchFamily="92" charset="0"/>
              </a:rPr>
              <a:t>Write-only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the Farm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Monitor for outages</a:t>
            </a:r>
          </a:p>
          <a:p>
            <a:pPr lvl="1"/>
            <a:r>
              <a:rPr lang="en-US"/>
              <a:t>More boxes, more failure</a:t>
            </a:r>
          </a:p>
          <a:p>
            <a:pPr lvl="1"/>
            <a:r>
              <a:rPr lang="en-US"/>
              <a:t>HA can mask failures</a:t>
            </a:r>
          </a:p>
          <a:p>
            <a:r>
              <a:rPr lang="en-US"/>
              <a:t>Monitor for performance</a:t>
            </a:r>
          </a:p>
          <a:p>
            <a:pPr lvl="1"/>
            <a:r>
              <a:rPr lang="en-US"/>
              <a:t>Utilization</a:t>
            </a:r>
          </a:p>
          <a:p>
            <a:pPr lvl="1"/>
            <a:r>
              <a:rPr lang="en-US"/>
              <a:t>Trends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Solutions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Nagios</a:t>
            </a:r>
          </a:p>
          <a:p>
            <a:pPr lvl="1"/>
            <a:r>
              <a:rPr lang="en-US"/>
              <a:t>Check services, hosts for outage</a:t>
            </a:r>
          </a:p>
          <a:p>
            <a:pPr lvl="1"/>
            <a:r>
              <a:rPr lang="en-US"/>
              <a:t>Highly configurable, extendable</a:t>
            </a:r>
          </a:p>
          <a:p>
            <a:pPr lvl="1"/>
            <a:r>
              <a:rPr lang="en-US"/>
              <a:t>Worth your time investment</a:t>
            </a:r>
          </a:p>
          <a:p>
            <a:r>
              <a:rPr lang="en-US"/>
              <a:t>Ganglia</a:t>
            </a:r>
          </a:p>
          <a:p>
            <a:pPr lvl="1"/>
            <a:r>
              <a:rPr lang="en-US"/>
              <a:t>Monitor for performance</a:t>
            </a:r>
          </a:p>
          <a:p>
            <a:pPr lvl="1"/>
            <a:r>
              <a:rPr lang="en-US"/>
              <a:t>See Brad Nicholes’s session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Caveats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Takes Time, Effort</a:t>
            </a:r>
          </a:p>
          <a:p>
            <a:pPr lvl="1"/>
            <a:r>
              <a:rPr lang="en-US"/>
              <a:t>Highly flexible products</a:t>
            </a:r>
          </a:p>
          <a:p>
            <a:r>
              <a:rPr lang="en-US"/>
              <a:t>You can’t fix it</a:t>
            </a:r>
          </a:p>
          <a:p>
            <a:pPr lvl="1"/>
            <a:r>
              <a:rPr lang="en-US"/>
              <a:t>If you don’t know it’s broken</a:t>
            </a:r>
          </a:p>
          <a:p>
            <a:r>
              <a:rPr lang="en-US"/>
              <a:t>You can’t tune it</a:t>
            </a:r>
          </a:p>
          <a:p>
            <a:pPr lvl="1"/>
            <a:r>
              <a:rPr lang="en-US"/>
              <a:t>If you don’t know the bottlenecks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Conference 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Monitoring 2.0 - Zenoss, the next level of IT management (Training)</a:t>
            </a:r>
          </a:p>
          <a:p>
            <a:pPr>
              <a:lnSpc>
                <a:spcPct val="90000"/>
              </a:lnSpc>
            </a:pPr>
            <a:r>
              <a:rPr lang="en-US" sz="2800"/>
              <a:t>Apache Performance Tuning Part 1: Scaling Up</a:t>
            </a:r>
          </a:p>
          <a:p>
            <a:pPr>
              <a:lnSpc>
                <a:spcPct val="90000"/>
              </a:lnSpc>
            </a:pPr>
            <a:r>
              <a:rPr lang="en-US" sz="2800"/>
              <a:t>Load-balancing with Apache HTTPD 2.2 and later</a:t>
            </a:r>
          </a:p>
          <a:p>
            <a:pPr>
              <a:lnSpc>
                <a:spcPct val="90000"/>
              </a:lnSpc>
            </a:pPr>
            <a:r>
              <a:rPr lang="en-US" sz="2800"/>
              <a:t>Scaling the download infrastructure with your success</a:t>
            </a:r>
          </a:p>
          <a:p>
            <a:pPr>
              <a:lnSpc>
                <a:spcPct val="90000"/>
              </a:lnSpc>
            </a:pPr>
            <a:r>
              <a:rPr lang="en-US" sz="2800"/>
              <a:t>Break My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Current Version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7391400" cy="457200"/>
          </a:xfrm>
        </p:spPr>
        <p:txBody>
          <a:bodyPr/>
          <a:lstStyle/>
          <a:p>
            <a:r>
              <a:rPr lang="en-US" sz="2400"/>
              <a:t>http://people.apache.org/~sctemme/ApconEU2008/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25495</TotalTime>
  <Words>1123</Words>
  <Application>Microsoft Office PowerPoint</Application>
  <PresentationFormat>On-screen Show (4:3)</PresentationFormat>
  <Paragraphs>323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 New</vt:lpstr>
      <vt:lpstr>ＭＳ Ｐゴシック</vt:lpstr>
      <vt:lpstr>Times</vt:lpstr>
      <vt:lpstr>Times New Roman</vt:lpstr>
      <vt:lpstr>Trebuchet MS</vt:lpstr>
      <vt:lpstr>AC Speaker Slide Template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Configuration</vt:lpstr>
      <vt:lpstr>Tomcat Configuration</vt:lpstr>
      <vt:lpstr>Problem: Session State</vt:lpstr>
      <vt:lpstr>Solutions: Session State</vt:lpstr>
      <vt:lpstr>Tomcat Session Replication</vt:lpstr>
      <vt:lpstr>Session Replication Config</vt:lpstr>
      <vt:lpstr>Caching Content</vt:lpstr>
      <vt:lpstr>mod_cache Configuration</vt:lpstr>
      <vt:lpstr>Make Popular Pages Static</vt:lpstr>
      <vt:lpstr>Static Page Substitution</vt:lpstr>
      <vt:lpstr>Tuning the Database Tier</vt:lpstr>
      <vt:lpstr>Putting it All Together</vt:lpstr>
      <vt:lpstr>Monitoring the Farm</vt:lpstr>
      <vt:lpstr>Monitoring Solutions</vt:lpstr>
      <vt:lpstr>Monitoring Caveats</vt:lpstr>
      <vt:lpstr>Conference Roadmap</vt:lpstr>
      <vt:lpstr>Current Version</vt:lpstr>
      <vt:lpstr>Thank You</vt:lpstr>
    </vt:vector>
  </TitlesOfParts>
  <Company>Britestream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Eric Sethna</cp:lastModifiedBy>
  <cp:revision>46</cp:revision>
  <dcterms:created xsi:type="dcterms:W3CDTF">2008-04-09T11:00:49Z</dcterms:created>
  <dcterms:modified xsi:type="dcterms:W3CDTF">2015-12-08T00:10:27Z</dcterms:modified>
</cp:coreProperties>
</file>