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Montserrat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.fntdata"/><Relationship Id="rId30" Type="http://schemas.openxmlformats.org/officeDocument/2006/relationships/font" Target="fonts/Montserrat-regular.fntdata"/><Relationship Id="rId11" Type="http://schemas.openxmlformats.org/officeDocument/2006/relationships/slide" Target="slides/slide6.xml"/><Relationship Id="rId33" Type="http://schemas.openxmlformats.org/officeDocument/2006/relationships/font" Target="fonts/Montserrat-bold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79267fb1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79267fb1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73964519f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73964519f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73964519f2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73964519f2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show data set being differenced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79267fb12f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79267fb12f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173964519f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173964519f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73964519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73964519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73964519f2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73964519f2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PACF test in Jupyter Notebook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79267fb12f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79267fb12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73964519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73964519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73964519f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73964519f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ACF test in Jupyter Notebook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179267fb12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179267fb12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79267fb12f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79267fb12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73964519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73964519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 actually train and test the ARIMA model in statsmodels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79267fb12f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79267fb12f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73964519f2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73964519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79267fb12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179267fb12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550534dd0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550534dd0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73964519f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73964519f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550534dd0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550534dd0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73964519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73964519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 basic graph of time series data loaded into Jupyter notebook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79267fb12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79267fb12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79267fb12f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79267fb12f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73964519f2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73964519f2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" name="Google Shape;39;p1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verview" type="tx">
  <p:cSld name="TITLE_AND_BODY">
    <p:bg>
      <p:bgPr>
        <a:solidFill>
          <a:schemeClr val="dk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orkshop Outline">
  <p:cSld name="TITLE_AND_BODY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">
  <p:cSld name="TITLE_AND_BODY_1_1">
    <p:bg>
      <p:bgPr>
        <a:solidFill>
          <a:schemeClr val="dk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" name="Google Shape;16;p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7" name="Google Shape;2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1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1" name="Google Shape;31;p1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1"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●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■"/>
              <a:defRPr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bit.ly/dsc-22-signup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forms.gle/H87MdhT1h3sDruQQ7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/>
        </p:nvSpPr>
        <p:spPr>
          <a:xfrm>
            <a:off x="373950" y="3344713"/>
            <a:ext cx="8520600" cy="144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TIME SERIES FORECASTING </a:t>
            </a:r>
            <a:r>
              <a:rPr b="1" lang="en" sz="48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WORKSHOP</a:t>
            </a:r>
            <a:endParaRPr b="1" sz="48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8" name="Google Shape;48;p14"/>
          <p:cNvSpPr txBox="1"/>
          <p:nvPr/>
        </p:nvSpPr>
        <p:spPr>
          <a:xfrm>
            <a:off x="5888100" y="4200150"/>
            <a:ext cx="32559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4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Presented by </a:t>
            </a:r>
            <a:endParaRPr sz="114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" name="Google Shape;49;p14"/>
          <p:cNvSpPr txBox="1"/>
          <p:nvPr/>
        </p:nvSpPr>
        <p:spPr>
          <a:xfrm>
            <a:off x="6137550" y="4319725"/>
            <a:ext cx="27570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Matthew Erxleben</a:t>
            </a:r>
            <a:endParaRPr sz="150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" name="Google Shape;5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5" y="304800"/>
            <a:ext cx="5258228" cy="30399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3"/>
          <p:cNvSpPr txBox="1"/>
          <p:nvPr/>
        </p:nvSpPr>
        <p:spPr>
          <a:xfrm>
            <a:off x="269250" y="186325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Seasonality?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8" name="Google Shape;108;p23"/>
          <p:cNvSpPr txBox="1"/>
          <p:nvPr/>
        </p:nvSpPr>
        <p:spPr>
          <a:xfrm>
            <a:off x="153750" y="1048000"/>
            <a:ext cx="883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23"/>
          <p:cNvSpPr txBox="1"/>
          <p:nvPr/>
        </p:nvSpPr>
        <p:spPr>
          <a:xfrm>
            <a:off x="269250" y="1200425"/>
            <a:ext cx="86880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Seasonality is a trend that occurs in time series data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This trend is a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predictable change that recur every calendar year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E.g.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Sales at retail stores increase every December due to Christmas shopping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0" name="Google Shape;110;p23"/>
          <p:cNvPicPr preferRelativeResize="0"/>
          <p:nvPr/>
        </p:nvPicPr>
        <p:blipFill rotWithShape="1">
          <a:blip r:embed="rId3">
            <a:alphaModFix/>
          </a:blip>
          <a:srcRect b="0" l="5873" r="0" t="0"/>
          <a:stretch/>
        </p:blipFill>
        <p:spPr>
          <a:xfrm>
            <a:off x="2929400" y="3090200"/>
            <a:ext cx="3285201" cy="1816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4"/>
          <p:cNvSpPr txBox="1"/>
          <p:nvPr/>
        </p:nvSpPr>
        <p:spPr>
          <a:xfrm>
            <a:off x="269250" y="186325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Stationarity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6" name="Google Shape;116;p24"/>
          <p:cNvSpPr txBox="1"/>
          <p:nvPr/>
        </p:nvSpPr>
        <p:spPr>
          <a:xfrm>
            <a:off x="153750" y="1048000"/>
            <a:ext cx="883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7" name="Google Shape;117;p24"/>
          <p:cNvSpPr txBox="1"/>
          <p:nvPr/>
        </p:nvSpPr>
        <p:spPr>
          <a:xfrm>
            <a:off x="269250" y="1200425"/>
            <a:ext cx="8688000" cy="3398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Stationarity requires: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Constant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Mean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Constant Standard Deviation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 seasonality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need a time series to be stationary to do forecasting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How do we make a time series stationary?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8" name="Google Shape;118;p24"/>
          <p:cNvPicPr preferRelativeResize="0"/>
          <p:nvPr/>
        </p:nvPicPr>
        <p:blipFill rotWithShape="1">
          <a:blip r:embed="rId3">
            <a:alphaModFix/>
          </a:blip>
          <a:srcRect b="0" l="1969" r="1496" t="6629"/>
          <a:stretch/>
        </p:blipFill>
        <p:spPr>
          <a:xfrm>
            <a:off x="4610625" y="1305275"/>
            <a:ext cx="4166675" cy="14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5"/>
          <p:cNvSpPr txBox="1"/>
          <p:nvPr/>
        </p:nvSpPr>
        <p:spPr>
          <a:xfrm>
            <a:off x="269250" y="186325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Differencing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4" name="Google Shape;124;p25"/>
          <p:cNvSpPr txBox="1"/>
          <p:nvPr/>
        </p:nvSpPr>
        <p:spPr>
          <a:xfrm>
            <a:off x="153750" y="1048000"/>
            <a:ext cx="883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5" name="Google Shape;125;p25"/>
          <p:cNvSpPr txBox="1"/>
          <p:nvPr/>
        </p:nvSpPr>
        <p:spPr>
          <a:xfrm>
            <a:off x="269250" y="979675"/>
            <a:ext cx="8577600" cy="356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Differencing: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Taking the difference between consecutive values in a series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Banana sales last week = 10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Banana sales current week = 15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Difference: 15 - 10 = 5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Used to make the time series stationary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Order of differencing: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number of times differencing needs to occur to a time series for it to become stationary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6"/>
          <p:cNvSpPr txBox="1"/>
          <p:nvPr/>
        </p:nvSpPr>
        <p:spPr>
          <a:xfrm>
            <a:off x="391275" y="280150"/>
            <a:ext cx="34194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1st Order Differencing</a:t>
            </a:r>
            <a:endParaRPr b="1" sz="2000" u="sng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1" name="Google Shape;1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275" y="1001625"/>
            <a:ext cx="3964326" cy="3912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901" y="1001625"/>
            <a:ext cx="3591902" cy="3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6"/>
          <p:cNvSpPr txBox="1"/>
          <p:nvPr/>
        </p:nvSpPr>
        <p:spPr>
          <a:xfrm>
            <a:off x="5037900" y="280150"/>
            <a:ext cx="34194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2nd</a:t>
            </a:r>
            <a:r>
              <a:rPr b="1" lang="en" sz="20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Order Differencing</a:t>
            </a:r>
            <a:endParaRPr b="1" sz="2000" u="sng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/>
        </p:nvSpPr>
        <p:spPr>
          <a:xfrm>
            <a:off x="280675" y="2801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Autocorrelation?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7"/>
          <p:cNvSpPr txBox="1"/>
          <p:nvPr/>
        </p:nvSpPr>
        <p:spPr>
          <a:xfrm>
            <a:off x="153750" y="1048000"/>
            <a:ext cx="883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0" name="Google Shape;140;p27"/>
          <p:cNvSpPr txBox="1"/>
          <p:nvPr/>
        </p:nvSpPr>
        <p:spPr>
          <a:xfrm>
            <a:off x="280675" y="1048000"/>
            <a:ext cx="8709600" cy="26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Autocorrelation means that the data has a relationship with its own historical data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amount of bananas that were sold last week has an effect on the current week's banana sales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/>
        </p:nvSpPr>
        <p:spPr>
          <a:xfrm>
            <a:off x="280675" y="2801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Autoregressive</a:t>
            </a: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 model (AR)?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6" name="Google Shape;146;p28"/>
          <p:cNvSpPr txBox="1"/>
          <p:nvPr/>
        </p:nvSpPr>
        <p:spPr>
          <a:xfrm>
            <a:off x="153750" y="1048000"/>
            <a:ext cx="883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7" name="Google Shape;147;p28"/>
          <p:cNvSpPr txBox="1"/>
          <p:nvPr/>
        </p:nvSpPr>
        <p:spPr>
          <a:xfrm>
            <a:off x="280675" y="1048000"/>
            <a:ext cx="8748900" cy="3724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 model: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uses previous data to forecast future data (as there is an autocorrelation)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Lag: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previous data point that is used to predict future data point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AR(p): </a:t>
            </a:r>
            <a:endParaRPr b="1"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 is a parameter to represent how many lagged terms are used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saw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correlation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between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weeks banana sales and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current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weeks banana sales, therefore use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previous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weeks sales to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forecast future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banana sales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Can be the previous week (p = 1), previous 2 weeks (p = 2), etc…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9"/>
          <p:cNvSpPr txBox="1"/>
          <p:nvPr/>
        </p:nvSpPr>
        <p:spPr>
          <a:xfrm>
            <a:off x="269250" y="3684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should p equal? (AR(p))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3" name="Google Shape;153;p29"/>
          <p:cNvSpPr txBox="1"/>
          <p:nvPr/>
        </p:nvSpPr>
        <p:spPr>
          <a:xfrm>
            <a:off x="280675" y="1456375"/>
            <a:ext cx="8339700" cy="3080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PACF (Partial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Autocorrelation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Function):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Direct correlation between a lag and its series. This test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excludes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contributions from the intermediate lags.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use this to see which lags are significant and which are not in an AR(p) model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 = Number of significant lags found in the PACF test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7713" y="926650"/>
            <a:ext cx="6491424" cy="39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2862300" y="307800"/>
            <a:ext cx="34194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PACF:</a:t>
            </a:r>
            <a:endParaRPr b="1" sz="2000" u="sng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1"/>
          <p:cNvSpPr txBox="1"/>
          <p:nvPr/>
        </p:nvSpPr>
        <p:spPr>
          <a:xfrm>
            <a:off x="280675" y="2801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Moving Average (MA)?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5" name="Google Shape;165;p31"/>
          <p:cNvSpPr txBox="1"/>
          <p:nvPr/>
        </p:nvSpPr>
        <p:spPr>
          <a:xfrm>
            <a:off x="384750" y="1048000"/>
            <a:ext cx="8439900" cy="3694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 model: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uses previous lags errors to forecast future data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MA(q):</a:t>
            </a:r>
            <a:endParaRPr b="1"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is a parameter to represent how many lagged forecast errors terms are used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E.g: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Model that predicts expected banana sales based on the </a:t>
            </a:r>
            <a:r>
              <a:rPr b="1"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error</a:t>
            </a: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of banana sales in the previous week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175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○"/>
            </a:pPr>
            <a:r>
              <a:rPr lang="en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Can be the error from previous week (q = 1), previous 2 weeks (q = 2), etc …</a:t>
            </a:r>
            <a:endParaRPr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/>
        </p:nvSpPr>
        <p:spPr>
          <a:xfrm>
            <a:off x="280675" y="2801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should q equal? (MA(q))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1" name="Google Shape;171;p32"/>
          <p:cNvSpPr txBox="1"/>
          <p:nvPr/>
        </p:nvSpPr>
        <p:spPr>
          <a:xfrm>
            <a:off x="384750" y="1152850"/>
            <a:ext cx="8318400" cy="252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ACF (Autocorrelation Function):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Non-direct correlation between a lag and its series. This test 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includes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the contributions from the intermediate lags.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use this to see which lags are significant and which are not in an MA(q) model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 = Number of significant lags found in the PACF test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/>
        </p:nvSpPr>
        <p:spPr>
          <a:xfrm>
            <a:off x="269250" y="1678950"/>
            <a:ext cx="8605500" cy="138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New member sign-up link: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hlink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/>
              </a:rPr>
              <a:t>https://bit.ly/dsc-22-signup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3"/>
          <p:cNvSpPr txBox="1"/>
          <p:nvPr/>
        </p:nvSpPr>
        <p:spPr>
          <a:xfrm>
            <a:off x="2862300" y="307800"/>
            <a:ext cx="34194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ACF:</a:t>
            </a:r>
            <a:endParaRPr b="1" sz="2000" u="sng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7" name="Google Shape;17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5800" y="897475"/>
            <a:ext cx="6452405" cy="40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/>
        </p:nvSpPr>
        <p:spPr>
          <a:xfrm>
            <a:off x="280675" y="2801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ARIMA?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3" name="Google Shape;183;p34"/>
          <p:cNvSpPr txBox="1"/>
          <p:nvPr/>
        </p:nvSpPr>
        <p:spPr>
          <a:xfrm>
            <a:off x="153750" y="1048000"/>
            <a:ext cx="8836500" cy="46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4" name="Google Shape;184;p34"/>
          <p:cNvSpPr txBox="1"/>
          <p:nvPr/>
        </p:nvSpPr>
        <p:spPr>
          <a:xfrm>
            <a:off x="280675" y="1048000"/>
            <a:ext cx="8483100" cy="379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ARIMA (</a:t>
            </a:r>
            <a:r>
              <a:rPr b="1"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Autoregressive integrated moving average):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Combining an AR with a MA model, and have it be stationary (this is what integrated means).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ARIMA(p, d, q):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 =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number of </a:t>
            </a: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lagged terms used 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 = order of differencing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ontserrat"/>
              <a:buChar char="●"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q = number of lagged forecast errors terms used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 can use this model to forecast our time series data!</a:t>
            </a:r>
            <a:endParaRPr sz="16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/>
        </p:nvSpPr>
        <p:spPr>
          <a:xfrm>
            <a:off x="2862300" y="263575"/>
            <a:ext cx="3419400" cy="49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 u="sng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ARIMA Model:</a:t>
            </a:r>
            <a:endParaRPr b="1" sz="2000" u="sng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0" name="Google Shape;19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1300" y="800400"/>
            <a:ext cx="5024376" cy="419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/>
        </p:nvSpPr>
        <p:spPr>
          <a:xfrm>
            <a:off x="269250" y="1651325"/>
            <a:ext cx="8605500" cy="1785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Thanks for listening!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Any Questions?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7"/>
          <p:cNvSpPr txBox="1"/>
          <p:nvPr/>
        </p:nvSpPr>
        <p:spPr>
          <a:xfrm>
            <a:off x="269250" y="1478850"/>
            <a:ext cx="8605500" cy="2185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Please leave feedback at this link: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 u="sng">
                <a:solidFill>
                  <a:schemeClr val="accent5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https://forms.gle/H87MdhT1h3sDruQQ7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 appreciate all the feedback I can get! :)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/>
          <p:nvPr/>
        </p:nvSpPr>
        <p:spPr>
          <a:xfrm>
            <a:off x="141075" y="953700"/>
            <a:ext cx="7376400" cy="3921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6"/>
          <p:cNvSpPr txBox="1"/>
          <p:nvPr/>
        </p:nvSpPr>
        <p:spPr>
          <a:xfrm>
            <a:off x="375225" y="145700"/>
            <a:ext cx="7207500" cy="4671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Workshop </a:t>
            </a: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Outline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time series data? What is forecasting?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Common t</a:t>
            </a: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ime series forecasting models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Seasonality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Stationarity and Differencing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Autocorrelation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Autoregression (AR)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Moving Average (MA)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ACF and PACF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ARIMA Model in code</a:t>
            </a:r>
            <a:endParaRPr sz="18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/>
        </p:nvSpPr>
        <p:spPr>
          <a:xfrm>
            <a:off x="307375" y="390525"/>
            <a:ext cx="62259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Prerequisite Knowledge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17"/>
          <p:cNvSpPr txBox="1"/>
          <p:nvPr/>
        </p:nvSpPr>
        <p:spPr>
          <a:xfrm>
            <a:off x="307375" y="1882275"/>
            <a:ext cx="87150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Python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Basic Statistics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Beginner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level data libraries (pandas, matplotlib, numPy)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Experience with Jupyter Notebooks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8" name="Google Shape;6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29763" y="573750"/>
            <a:ext cx="1925967" cy="21104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36538" y="3729250"/>
            <a:ext cx="2112425" cy="110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8"/>
          <p:cNvSpPr txBox="1"/>
          <p:nvPr/>
        </p:nvSpPr>
        <p:spPr>
          <a:xfrm>
            <a:off x="307375" y="390525"/>
            <a:ext cx="62259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is time series data?</a:t>
            </a:r>
            <a:endParaRPr sz="2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18"/>
          <p:cNvSpPr txBox="1"/>
          <p:nvPr/>
        </p:nvSpPr>
        <p:spPr>
          <a:xfrm>
            <a:off x="307375" y="1158375"/>
            <a:ext cx="8709600" cy="378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Time series data is historical data that has a singular value per unit of time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E.g: 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Weekly sales of bananas at the grocery store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There is only 1 number of banana sales the store had on a given week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Common time series datasets: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ales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Stock prices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Daily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temperatures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An 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individual's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 weight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Etc …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6" name="Google Shape;7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9750" y="2829325"/>
            <a:ext cx="2702251" cy="2115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/>
        </p:nvSpPr>
        <p:spPr>
          <a:xfrm>
            <a:off x="280675" y="280150"/>
            <a:ext cx="86055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What can we do with time series data?</a:t>
            </a:r>
            <a:endParaRPr b="1" sz="3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19"/>
          <p:cNvSpPr txBox="1"/>
          <p:nvPr/>
        </p:nvSpPr>
        <p:spPr>
          <a:xfrm>
            <a:off x="153750" y="1048000"/>
            <a:ext cx="8836500" cy="2678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The data might have some trends or relationships to each other: Autocorrelation, Seasonality, External factors…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Based on the data’s relationships we can forecast into the future and predict what a value will be in X amount of time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E.g: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Predicting how many bananas the grocery store will sell next week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3" name="Google Shape;8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1963" y="3482725"/>
            <a:ext cx="2440076" cy="150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 txBox="1"/>
          <p:nvPr/>
        </p:nvSpPr>
        <p:spPr>
          <a:xfrm>
            <a:off x="280675" y="280150"/>
            <a:ext cx="86055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Importing Libraries + Data</a:t>
            </a:r>
            <a:endParaRPr b="1" sz="3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7525" y="1432825"/>
            <a:ext cx="8307826" cy="2489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1"/>
          <p:cNvSpPr txBox="1"/>
          <p:nvPr/>
        </p:nvSpPr>
        <p:spPr>
          <a:xfrm>
            <a:off x="280675" y="280150"/>
            <a:ext cx="8605500" cy="646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Time Series Data</a:t>
            </a:r>
            <a:endParaRPr b="1" sz="30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5" name="Google Shape;95;p21"/>
          <p:cNvPicPr preferRelativeResize="0"/>
          <p:nvPr/>
        </p:nvPicPr>
        <p:blipFill rotWithShape="1">
          <a:blip r:embed="rId3">
            <a:alphaModFix/>
          </a:blip>
          <a:srcRect b="9535" l="0" r="477" t="0"/>
          <a:stretch/>
        </p:blipFill>
        <p:spPr>
          <a:xfrm>
            <a:off x="706450" y="926650"/>
            <a:ext cx="7716825" cy="365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280675" y="280150"/>
            <a:ext cx="8605500" cy="585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solidFill>
                  <a:schemeClr val="lt1"/>
                </a:solidFill>
                <a:highlight>
                  <a:schemeClr val="dk1"/>
                </a:highlight>
                <a:latin typeface="Montserrat"/>
                <a:ea typeface="Montserrat"/>
                <a:cs typeface="Montserrat"/>
                <a:sym typeface="Montserrat"/>
              </a:rPr>
              <a:t>Commonly used time series forecasting models</a:t>
            </a:r>
            <a:endParaRPr b="1" sz="2600">
              <a:solidFill>
                <a:schemeClr val="lt1"/>
              </a:solidFill>
              <a:highlight>
                <a:schemeClr val="dk1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p22"/>
          <p:cNvSpPr txBox="1"/>
          <p:nvPr/>
        </p:nvSpPr>
        <p:spPr>
          <a:xfrm>
            <a:off x="280675" y="1048000"/>
            <a:ext cx="8709600" cy="2124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 (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Autoregression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MA (Moving average)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ARMA (</a:t>
            </a: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Autoregressive moving average)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Char char="●"/>
            </a:pPr>
            <a:r>
              <a:rPr lang="en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ARIMA (Autoregressive integrated moving average)</a:t>
            </a:r>
            <a:endParaRPr sz="180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8950" y="3285750"/>
            <a:ext cx="3372011" cy="16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SC Workshop Them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