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449" r:id="rId5"/>
    <p:sldId id="470" r:id="rId6"/>
    <p:sldId id="471" r:id="rId7"/>
    <p:sldId id="472" r:id="rId8"/>
    <p:sldId id="372" r:id="rId9"/>
    <p:sldId id="364" r:id="rId10"/>
    <p:sldId id="373" r:id="rId11"/>
    <p:sldId id="369" r:id="rId12"/>
    <p:sldId id="375" r:id="rId13"/>
    <p:sldId id="376" r:id="rId14"/>
    <p:sldId id="357" r:id="rId15"/>
    <p:sldId id="473" r:id="rId16"/>
    <p:sldId id="3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CC"/>
    <a:srgbClr val="0000FF"/>
    <a:srgbClr val="000099"/>
    <a:srgbClr val="0066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77" autoAdjust="0"/>
    <p:restoredTop sz="83821" autoAdjust="0"/>
  </p:normalViewPr>
  <p:slideViewPr>
    <p:cSldViewPr>
      <p:cViewPr varScale="1">
        <p:scale>
          <a:sx n="72" d="100"/>
          <a:sy n="72" d="100"/>
        </p:scale>
        <p:origin x="118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3B1CD-5038-4820-9047-38FEA532CBA0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2AEB-65AF-4FB4-9155-F1DE7D985B3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08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2AEB-65AF-4FB4-9155-F1DE7D985B3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5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8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51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22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20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31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5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2AEB-65AF-4FB4-9155-F1DE7D985B3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50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2AEB-65AF-4FB4-9155-F1DE7D985B31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50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2AEB-65AF-4FB4-9155-F1DE7D985B31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81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2AEB-65AF-4FB4-9155-F1DE7D985B31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38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2AEB-65AF-4FB4-9155-F1DE7D985B31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2AEB-65AF-4FB4-9155-F1DE7D985B31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73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7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B0FE1-19B6-4819-B26F-01A3A2E6F1E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3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25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929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14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36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36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6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93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46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33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74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FB72-8148-46C1-848D-1E53A9456D97}" type="datetimeFigureOut">
              <a:rPr lang="pt-BR" smtClean="0"/>
              <a:t>12/12/2022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B6B0-C789-4803-9DCD-C391DF277DA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4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432658"/>
            <a:ext cx="8640960" cy="1944216"/>
          </a:xfrm>
          <a:solidFill>
            <a:srgbClr val="0000CC"/>
          </a:solidFill>
        </p:spPr>
        <p:txBody>
          <a:bodyPr lIns="0" tIns="0" rIns="0" bIns="0">
            <a:normAutofit fontScale="90000"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Uso de modelos de Redes Neurais para Predição de Consumo de Energia em Sistema de Transmissão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2636912"/>
            <a:ext cx="8568952" cy="3816424"/>
          </a:xfrm>
        </p:spPr>
        <p:txBody>
          <a:bodyPr>
            <a:normAutofit fontScale="85000" lnSpcReduction="20000"/>
          </a:bodyPr>
          <a:lstStyle/>
          <a:p>
            <a:endParaRPr lang="pt-BR" sz="2800" b="1" dirty="0">
              <a:solidFill>
                <a:srgbClr val="0000CC"/>
              </a:solidFill>
            </a:endParaRPr>
          </a:p>
          <a:p>
            <a:r>
              <a:rPr lang="pt-BR" sz="2600" dirty="0">
                <a:solidFill>
                  <a:srgbClr val="0000CC"/>
                </a:solidFill>
              </a:rPr>
              <a:t>Apresentação - </a:t>
            </a:r>
            <a:r>
              <a:rPr lang="pt-BR" sz="2400" b="1" dirty="0">
                <a:solidFill>
                  <a:srgbClr val="0033CC"/>
                </a:solidFill>
              </a:rPr>
              <a:t>EC334E</a:t>
            </a:r>
            <a:endParaRPr lang="pt-BR" sz="2400" dirty="0">
              <a:solidFill>
                <a:srgbClr val="0033CC"/>
              </a:solidFill>
            </a:endParaRPr>
          </a:p>
          <a:p>
            <a:endParaRPr lang="pt-BR" sz="2400" dirty="0">
              <a:solidFill>
                <a:srgbClr val="0000CC"/>
              </a:solidFill>
            </a:endParaRPr>
          </a:p>
          <a:p>
            <a:r>
              <a:rPr lang="pt-BR" sz="2600" dirty="0">
                <a:solidFill>
                  <a:srgbClr val="0033CC"/>
                </a:solidFill>
              </a:rPr>
              <a:t>Mateus Raimundo da Cruz, Eduardo Henrique Teixeira,</a:t>
            </a:r>
          </a:p>
          <a:p>
            <a:r>
              <a:rPr lang="pt-BR" sz="2600" dirty="0">
                <a:solidFill>
                  <a:srgbClr val="0033CC"/>
                </a:solidFill>
              </a:rPr>
              <a:t>Danilo Machado Oliveira </a:t>
            </a:r>
          </a:p>
          <a:p>
            <a:endParaRPr lang="pt-BR" sz="2600" dirty="0">
              <a:solidFill>
                <a:srgbClr val="0033CC"/>
              </a:solidFill>
            </a:endParaRPr>
          </a:p>
          <a:p>
            <a:r>
              <a:rPr lang="pt-BR" sz="2600" dirty="0" err="1">
                <a:solidFill>
                  <a:srgbClr val="0000CC"/>
                </a:solidFill>
              </a:rPr>
              <a:t>Prof</a:t>
            </a:r>
            <a:r>
              <a:rPr lang="pt-BR" sz="2600" dirty="0">
                <a:solidFill>
                  <a:srgbClr val="0000CC"/>
                </a:solidFill>
              </a:rPr>
              <a:t> </a:t>
            </a:r>
            <a:r>
              <a:rPr lang="pt-BR" sz="2600" dirty="0" err="1">
                <a:solidFill>
                  <a:srgbClr val="0000CC"/>
                </a:solidFill>
              </a:rPr>
              <a:t>Dr</a:t>
            </a:r>
            <a:r>
              <a:rPr lang="pt-BR" sz="2600" dirty="0">
                <a:solidFill>
                  <a:srgbClr val="0000CC"/>
                </a:solidFill>
              </a:rPr>
              <a:t>: </a:t>
            </a:r>
            <a:r>
              <a:rPr lang="pt-BR" sz="2600" dirty="0">
                <a:solidFill>
                  <a:srgbClr val="0033CC"/>
                </a:solidFill>
              </a:rPr>
              <a:t>Benedito </a:t>
            </a:r>
            <a:r>
              <a:rPr lang="pt-BR" sz="2600" dirty="0" err="1">
                <a:solidFill>
                  <a:srgbClr val="0033CC"/>
                </a:solidFill>
              </a:rPr>
              <a:t>Donizeti</a:t>
            </a:r>
            <a:r>
              <a:rPr lang="pt-BR" sz="2600" dirty="0">
                <a:solidFill>
                  <a:srgbClr val="0033CC"/>
                </a:solidFill>
              </a:rPr>
              <a:t> Bonatto</a:t>
            </a:r>
          </a:p>
          <a:p>
            <a:endParaRPr lang="pt-BR" sz="2000" dirty="0">
              <a:solidFill>
                <a:srgbClr val="0000CC"/>
              </a:solidFill>
            </a:endParaRPr>
          </a:p>
          <a:p>
            <a:endParaRPr lang="pt-BR" sz="2000" dirty="0">
              <a:solidFill>
                <a:srgbClr val="0000CC"/>
              </a:solidFill>
              <a:latin typeface="Times" pitchFamily="18" charset="0"/>
            </a:endParaRPr>
          </a:p>
          <a:p>
            <a:r>
              <a:rPr lang="pt-BR" sz="2400" dirty="0">
                <a:solidFill>
                  <a:srgbClr val="0000CC"/>
                </a:solidFill>
              </a:rPr>
              <a:t>Universidade Federal de Itajubá – UNIFEI</a:t>
            </a:r>
          </a:p>
          <a:p>
            <a:r>
              <a:rPr lang="pt-BR" sz="2400" dirty="0">
                <a:solidFill>
                  <a:srgbClr val="0000CC"/>
                </a:solidFill>
                <a:cs typeface="Times New Roman" pitchFamily="18" charset="0"/>
              </a:rPr>
              <a:t>Dezembro de 2022</a:t>
            </a:r>
          </a:p>
        </p:txBody>
      </p:sp>
    </p:spTree>
    <p:extLst>
      <p:ext uri="{BB962C8B-B14F-4D97-AF65-F5344CB8AC3E}">
        <p14:creationId xmlns:p14="http://schemas.microsoft.com/office/powerpoint/2010/main" val="171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1233759"/>
            <a:ext cx="8227115" cy="1532983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z="2100" b="1" dirty="0">
                <a:solidFill>
                  <a:schemeClr val="accent1"/>
                </a:solidFill>
              </a:rPr>
              <a:t>Arquiteturas (RNN e LSTM):</a:t>
            </a:r>
            <a:endParaRPr lang="en-US" sz="1800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68580" tIns="34290" rIns="68580" bIns="34290" rtlCol="0" anchor="ctr"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C23E50-5BC1-073B-46F1-15E27D49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25" y="2782409"/>
            <a:ext cx="4171787" cy="19503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064680-5A86-7484-9290-37837A64E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2" y="2817221"/>
            <a:ext cx="4022863" cy="188070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6A7B09A-C322-ED88-7827-C4073626E6CE}"/>
              </a:ext>
            </a:extLst>
          </p:cNvPr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F53C8A-37ED-779F-5408-3ED72DB7B868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Arquitetura Proposta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F2A5ABF-57E5-1D8C-946A-B0328C27DC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2225137"/>
            <a:ext cx="8227115" cy="796310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1800" b="1" dirty="0"/>
            </a:br>
            <a:endParaRPr lang="en-US" sz="1800" dirty="0" err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4FC4F8-AB54-47A6-B628-AB578C3444FE}"/>
              </a:ext>
            </a:extLst>
          </p:cNvPr>
          <p:cNvSpPr/>
          <p:nvPr/>
        </p:nvSpPr>
        <p:spPr>
          <a:xfrm>
            <a:off x="538705" y="1662319"/>
            <a:ext cx="36257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Predições RNN: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C00132F-8321-43D9-8AFF-C6DD957AF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7" y="2549813"/>
            <a:ext cx="8440175" cy="248556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8CCB30B-6A79-6576-34A0-2240157DE366}"/>
              </a:ext>
            </a:extLst>
          </p:cNvPr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E5102-A5AA-8B6C-638E-3A48CC85A951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Arquitetura Proposta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DD2161CA-E21A-1F2F-F787-7CE6D65E5C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0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2225137"/>
            <a:ext cx="8227115" cy="796310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1800" b="1" dirty="0"/>
            </a:br>
            <a:endParaRPr lang="en-US" sz="1800" dirty="0" err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68580" tIns="34290" rIns="68580" bIns="34290" rtlCol="0" anchor="ctr"/>
          <a:lstStyle/>
          <a:p>
            <a:r>
              <a:rPr lang="en-US" dirty="0">
                <a:ea typeface="+mn-lt"/>
                <a:cs typeface="+mn-lt"/>
              </a:rPr>
              <a:t>Artificial Intelligence in the Electricity Grids of the Future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12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4FC4F8-AB54-47A6-B628-AB578C3444FE}"/>
              </a:ext>
            </a:extLst>
          </p:cNvPr>
          <p:cNvSpPr/>
          <p:nvPr/>
        </p:nvSpPr>
        <p:spPr>
          <a:xfrm>
            <a:off x="538705" y="1662319"/>
            <a:ext cx="36257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Predições LSTM: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215D41-2791-1829-1827-032CA4F1D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7" y="2493138"/>
            <a:ext cx="8238466" cy="242615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4C03353-724B-3AED-AD8C-ECC94A63113C}"/>
              </a:ext>
            </a:extLst>
          </p:cNvPr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3D1952-FA8D-F712-E078-18547041D4AA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Resultados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DE25432-2585-3E0E-964D-8F65D6A46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13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4FC4F8-AB54-47A6-B628-AB578C3444FE}"/>
              </a:ext>
            </a:extLst>
          </p:cNvPr>
          <p:cNvSpPr/>
          <p:nvPr/>
        </p:nvSpPr>
        <p:spPr>
          <a:xfrm>
            <a:off x="2465901" y="2199904"/>
            <a:ext cx="6834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9317A1-87B8-C65B-7204-044DB1F8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5" y="2502751"/>
            <a:ext cx="3915667" cy="26676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B76C48-A61D-EDB4-E3AE-496F5DAD9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71" y="2502751"/>
            <a:ext cx="3858504" cy="266760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C7BF19-456B-18F7-7FCE-EC80EE0105DC}"/>
              </a:ext>
            </a:extLst>
          </p:cNvPr>
          <p:cNvSpPr/>
          <p:nvPr/>
        </p:nvSpPr>
        <p:spPr>
          <a:xfrm>
            <a:off x="653005" y="1776619"/>
            <a:ext cx="36257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Métricas: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56EF9E-1D1B-21CA-43A3-87B01F227C3B}"/>
              </a:ext>
            </a:extLst>
          </p:cNvPr>
          <p:cNvSpPr/>
          <p:nvPr/>
        </p:nvSpPr>
        <p:spPr>
          <a:xfrm>
            <a:off x="6703793" y="2199904"/>
            <a:ext cx="8136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33C88EE-FD00-AFFE-5D59-E17802DB58E9}"/>
              </a:ext>
            </a:extLst>
          </p:cNvPr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5698B3-7DF3-0082-EFF9-32923748D893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Resultados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5E192E7-F51D-49A8-733A-0B77CF9C5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9645A6B-1801-03F9-58C8-876210CDE1FC}"/>
              </a:ext>
            </a:extLst>
          </p:cNvPr>
          <p:cNvSpPr/>
          <p:nvPr/>
        </p:nvSpPr>
        <p:spPr>
          <a:xfrm>
            <a:off x="-1" y="-12025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71207DF7-D18B-4AD8-BF7A-D87B9E93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spcBef>
                <a:spcPts val="0"/>
              </a:spcBef>
              <a:spcAft>
                <a:spcPts val="900"/>
              </a:spcAft>
              <a:defRPr/>
            </a:pPr>
            <a:r>
              <a:rPr lang="pt-BR" dirty="0"/>
              <a:t>Este artigo foi capaz de demonstrar o uso de duas técnicas baseadas em Redes Neurais Artificiais para predição de consumo de energia, são elas </a:t>
            </a:r>
            <a:r>
              <a:rPr lang="pt-BR" dirty="0" err="1"/>
              <a:t>Long</a:t>
            </a:r>
            <a:r>
              <a:rPr lang="pt-BR" dirty="0"/>
              <a:t> Short 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 (LSTM) e </a:t>
            </a:r>
            <a:r>
              <a:rPr lang="pt-BR" dirty="0" err="1"/>
              <a:t>Recurrent</a:t>
            </a:r>
            <a:r>
              <a:rPr lang="pt-BR" dirty="0"/>
              <a:t> Neural Network (RNN). </a:t>
            </a:r>
          </a:p>
          <a:p>
            <a:pPr algn="just">
              <a:spcBef>
                <a:spcPts val="0"/>
              </a:spcBef>
              <a:spcAft>
                <a:spcPts val="900"/>
              </a:spcAft>
              <a:defRPr/>
            </a:pPr>
            <a:r>
              <a:rPr lang="pt-BR" dirty="0"/>
              <a:t>Com isso, através de um </a:t>
            </a:r>
            <a:r>
              <a:rPr lang="pt-BR" dirty="0" err="1"/>
              <a:t>dataset</a:t>
            </a:r>
            <a:r>
              <a:rPr lang="pt-BR" dirty="0"/>
              <a:t> com dados históricos de 10 anos do consumo de energia em um sistema de transmissão elétrico, foram realizados o treinamento de modelos que conseguem predizer dados de consumo futuros e desconhecidos, com base no histórico utilizado para o treinamento. </a:t>
            </a:r>
          </a:p>
          <a:p>
            <a:pPr algn="just">
              <a:spcBef>
                <a:spcPts val="0"/>
              </a:spcBef>
              <a:spcAft>
                <a:spcPts val="900"/>
              </a:spcAft>
              <a:defRPr/>
            </a:pPr>
            <a:r>
              <a:rPr lang="pt-BR" dirty="0"/>
              <a:t>O resultado foi comparado com os dados futuros que a rede desconhecia e a precisão encontrada foi satisfatória.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14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8308A6-1567-4A0E-9644-E3DF1D81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218" y="258979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925B76-B36B-C291-4BE6-A3344F1E5327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Conclusão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161DC11-031E-1FEF-B505-C4D41711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9645A6B-1801-03F9-58C8-876210CDE1FC}"/>
              </a:ext>
            </a:extLst>
          </p:cNvPr>
          <p:cNvSpPr/>
          <p:nvPr/>
        </p:nvSpPr>
        <p:spPr>
          <a:xfrm>
            <a:off x="-1" y="-12025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spaço Reservado para Conteúdo 1">
            <a:extLst>
              <a:ext uri="{FF2B5EF4-FFF2-40B4-BE49-F238E27FC236}">
                <a16:creationId xmlns:a16="http://schemas.microsoft.com/office/drawing/2014/main" id="{71207DF7-D18B-4AD8-BF7A-D87B9E93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900"/>
              </a:spcAft>
              <a:defRPr/>
            </a:pPr>
            <a:r>
              <a:rPr lang="pt-BR" sz="2500" dirty="0"/>
              <a:t>O desempenho dos dois modelos foi satisfatório, apesar da pequena diferença nas métricas apresentadas quando comparados. Sendo assim, cabe ao usuário e suas capacidades computacionais determinar qual técnica será melhor aproveitada no cenário de implementação em questão.</a:t>
            </a:r>
          </a:p>
          <a:p>
            <a:pPr algn="just">
              <a:spcBef>
                <a:spcPts val="0"/>
              </a:spcBef>
              <a:spcAft>
                <a:spcPts val="900"/>
              </a:spcAft>
              <a:defRPr/>
            </a:pPr>
            <a:r>
              <a:rPr lang="pt-BR" sz="2500" dirty="0"/>
              <a:t>Para pesquisas e trabalhos futuros, propõe-se a análise de diferentes combinações de técnicas, que oferecem desempenhos interessantes para outras aplicações de análise de padrão temporal propostas na literatura.</a:t>
            </a:r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15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8308A6-1567-4A0E-9644-E3DF1D81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218" y="2589793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925B76-B36B-C291-4BE6-A3344F1E5327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Conclusão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161DC11-031E-1FEF-B505-C4D41711F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68580" tIns="34290" rIns="68580" bIns="34290" rtlCol="0" anchor="ctr"/>
          <a:lstStyle/>
          <a:p>
            <a:r>
              <a:rPr lang="en-US" dirty="0">
                <a:ea typeface="+mn-lt"/>
                <a:cs typeface="+mn-lt"/>
              </a:rPr>
              <a:t>Artificial Intelligence in the Electricity Grids of the Future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A73408-71DD-4D72-B862-37401C2E803A}"/>
              </a:ext>
            </a:extLst>
          </p:cNvPr>
          <p:cNvSpPr/>
          <p:nvPr/>
        </p:nvSpPr>
        <p:spPr>
          <a:xfrm>
            <a:off x="437322" y="2119520"/>
            <a:ext cx="85476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5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397F8A-5054-4349-90D5-A614BBB2A87C}"/>
              </a:ext>
            </a:extLst>
          </p:cNvPr>
          <p:cNvSpPr/>
          <p:nvPr/>
        </p:nvSpPr>
        <p:spPr>
          <a:xfrm>
            <a:off x="347852" y="1643162"/>
            <a:ext cx="87066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000000"/>
                </a:solidFill>
              </a:rPr>
              <a:t>[1] R. </a:t>
            </a:r>
            <a:r>
              <a:rPr lang="pt-BR" sz="1500" dirty="0" err="1">
                <a:solidFill>
                  <a:srgbClr val="000000"/>
                </a:solidFill>
              </a:rPr>
              <a:t>Zou</a:t>
            </a:r>
            <a:r>
              <a:rPr lang="pt-BR" sz="1500" dirty="0">
                <a:solidFill>
                  <a:srgbClr val="000000"/>
                </a:solidFill>
              </a:rPr>
              <a:t>, Q. Yang, J. Xing, Q. Zhou, W. Chen, </a:t>
            </a:r>
            <a:r>
              <a:rPr lang="pt-BR" sz="1500" dirty="0" err="1">
                <a:solidFill>
                  <a:srgbClr val="000000"/>
                </a:solidFill>
              </a:rPr>
              <a:t>and</a:t>
            </a:r>
            <a:r>
              <a:rPr lang="pt-BR" sz="1500" dirty="0">
                <a:solidFill>
                  <a:srgbClr val="000000"/>
                </a:solidFill>
              </a:rPr>
              <a:t> L. Kong, “</a:t>
            </a:r>
            <a:r>
              <a:rPr lang="pt-BR" sz="1500" dirty="0" err="1">
                <a:solidFill>
                  <a:srgbClr val="000000"/>
                </a:solidFill>
              </a:rPr>
              <a:t>Research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on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public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building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energy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consumption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prediction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method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based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on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hybrid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analysis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of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dynamic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and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static</a:t>
            </a:r>
            <a:r>
              <a:rPr lang="pt-BR" sz="1500" dirty="0">
                <a:solidFill>
                  <a:srgbClr val="000000"/>
                </a:solidFill>
              </a:rPr>
              <a:t> data,” pp. 7961–7966, 2021.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[2] M. K. </a:t>
            </a:r>
            <a:r>
              <a:rPr lang="pt-BR" sz="1500" dirty="0" err="1">
                <a:solidFill>
                  <a:srgbClr val="000000"/>
                </a:solidFill>
              </a:rPr>
              <a:t>Bhuyan</a:t>
            </a:r>
            <a:r>
              <a:rPr lang="pt-BR" sz="1500" dirty="0">
                <a:solidFill>
                  <a:srgbClr val="000000"/>
                </a:solidFill>
              </a:rPr>
              <a:t>, Computer Vision </a:t>
            </a:r>
            <a:r>
              <a:rPr lang="pt-BR" sz="1500" dirty="0" err="1">
                <a:solidFill>
                  <a:srgbClr val="000000"/>
                </a:solidFill>
              </a:rPr>
              <a:t>and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Image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Processing</a:t>
            </a:r>
            <a:r>
              <a:rPr lang="pt-BR" sz="1500" dirty="0">
                <a:solidFill>
                  <a:srgbClr val="000000"/>
                </a:solidFill>
              </a:rPr>
              <a:t> Fundamentals </a:t>
            </a:r>
            <a:r>
              <a:rPr lang="pt-BR" sz="1500" dirty="0" err="1">
                <a:solidFill>
                  <a:srgbClr val="000000"/>
                </a:solidFill>
              </a:rPr>
              <a:t>and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Applications</a:t>
            </a:r>
            <a:r>
              <a:rPr lang="pt-BR" sz="1500" dirty="0">
                <a:solidFill>
                  <a:srgbClr val="000000"/>
                </a:solidFill>
              </a:rPr>
              <a:t>. Boca Raton: CRC Press/Taylor &amp; Francis </a:t>
            </a:r>
            <a:r>
              <a:rPr lang="pt-BR" sz="1500" dirty="0" err="1">
                <a:solidFill>
                  <a:srgbClr val="000000"/>
                </a:solidFill>
              </a:rPr>
              <a:t>Group</a:t>
            </a:r>
            <a:r>
              <a:rPr lang="pt-BR" sz="1500" dirty="0">
                <a:solidFill>
                  <a:srgbClr val="000000"/>
                </a:solidFill>
              </a:rPr>
              <a:t>, 2019.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[3] S. </a:t>
            </a:r>
            <a:r>
              <a:rPr lang="pt-BR" sz="1500" dirty="0" err="1">
                <a:solidFill>
                  <a:srgbClr val="000000"/>
                </a:solidFill>
              </a:rPr>
              <a:t>Haykin</a:t>
            </a:r>
            <a:r>
              <a:rPr lang="pt-BR" sz="1500" dirty="0">
                <a:solidFill>
                  <a:srgbClr val="000000"/>
                </a:solidFill>
              </a:rPr>
              <a:t>, Redes neurais: princípios e prática, 2nd ed. Porto Alegre: Bookman, 2007.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[4] O. </a:t>
            </a:r>
            <a:r>
              <a:rPr lang="pt-BR" sz="1500" dirty="0" err="1">
                <a:solidFill>
                  <a:srgbClr val="000000"/>
                </a:solidFill>
              </a:rPr>
              <a:t>Russakovsky</a:t>
            </a:r>
            <a:r>
              <a:rPr lang="pt-BR" sz="1500" dirty="0">
                <a:solidFill>
                  <a:srgbClr val="000000"/>
                </a:solidFill>
              </a:rPr>
              <a:t> et al., “</a:t>
            </a:r>
            <a:r>
              <a:rPr lang="pt-BR" sz="1500" dirty="0" err="1">
                <a:solidFill>
                  <a:srgbClr val="000000"/>
                </a:solidFill>
              </a:rPr>
              <a:t>ImageNet</a:t>
            </a:r>
            <a:r>
              <a:rPr lang="pt-BR" sz="1500" dirty="0">
                <a:solidFill>
                  <a:srgbClr val="000000"/>
                </a:solidFill>
              </a:rPr>
              <a:t> Large </a:t>
            </a:r>
            <a:r>
              <a:rPr lang="pt-BR" sz="1500" dirty="0" err="1">
                <a:solidFill>
                  <a:srgbClr val="000000"/>
                </a:solidFill>
              </a:rPr>
              <a:t>Scale</a:t>
            </a:r>
            <a:r>
              <a:rPr lang="pt-BR" sz="1500" dirty="0">
                <a:solidFill>
                  <a:srgbClr val="000000"/>
                </a:solidFill>
              </a:rPr>
              <a:t> Visual </a:t>
            </a:r>
            <a:r>
              <a:rPr lang="pt-BR" sz="1500" dirty="0" err="1">
                <a:solidFill>
                  <a:srgbClr val="000000"/>
                </a:solidFill>
              </a:rPr>
              <a:t>Recognition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Challenge</a:t>
            </a:r>
            <a:r>
              <a:rPr lang="pt-BR" sz="1500" dirty="0">
                <a:solidFill>
                  <a:srgbClr val="000000"/>
                </a:solidFill>
              </a:rPr>
              <a:t>,” Int. J. Comput. Vis., vol. 115, no. 3, pp. 211–252, 2015.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[5] A. </a:t>
            </a:r>
            <a:r>
              <a:rPr lang="pt-BR" sz="1500" dirty="0" err="1">
                <a:solidFill>
                  <a:srgbClr val="000000"/>
                </a:solidFill>
              </a:rPr>
              <a:t>Krizhevsky</a:t>
            </a:r>
            <a:r>
              <a:rPr lang="pt-BR" sz="1500" dirty="0">
                <a:solidFill>
                  <a:srgbClr val="000000"/>
                </a:solidFill>
              </a:rPr>
              <a:t>, I. </a:t>
            </a:r>
            <a:r>
              <a:rPr lang="pt-BR" sz="1500" dirty="0" err="1">
                <a:solidFill>
                  <a:srgbClr val="000000"/>
                </a:solidFill>
              </a:rPr>
              <a:t>Sutskever</a:t>
            </a:r>
            <a:r>
              <a:rPr lang="pt-BR" sz="1500" dirty="0">
                <a:solidFill>
                  <a:srgbClr val="000000"/>
                </a:solidFill>
              </a:rPr>
              <a:t>, </a:t>
            </a:r>
            <a:r>
              <a:rPr lang="pt-BR" sz="1500" dirty="0" err="1">
                <a:solidFill>
                  <a:srgbClr val="000000"/>
                </a:solidFill>
              </a:rPr>
              <a:t>and</a:t>
            </a:r>
            <a:r>
              <a:rPr lang="pt-BR" sz="1500" dirty="0">
                <a:solidFill>
                  <a:srgbClr val="000000"/>
                </a:solidFill>
              </a:rPr>
              <a:t> G. E. </a:t>
            </a:r>
            <a:r>
              <a:rPr lang="pt-BR" sz="1500" dirty="0" err="1">
                <a:solidFill>
                  <a:srgbClr val="000000"/>
                </a:solidFill>
              </a:rPr>
              <a:t>Hinton</a:t>
            </a:r>
            <a:r>
              <a:rPr lang="pt-BR" sz="1500" dirty="0">
                <a:solidFill>
                  <a:srgbClr val="000000"/>
                </a:solidFill>
              </a:rPr>
              <a:t>, “</a:t>
            </a:r>
            <a:r>
              <a:rPr lang="pt-BR" sz="1500" dirty="0" err="1">
                <a:solidFill>
                  <a:srgbClr val="000000"/>
                </a:solidFill>
              </a:rPr>
              <a:t>ImageNet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classification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with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deep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convolutional</a:t>
            </a:r>
            <a:r>
              <a:rPr lang="pt-BR" sz="1500" dirty="0">
                <a:solidFill>
                  <a:srgbClr val="000000"/>
                </a:solidFill>
              </a:rPr>
              <a:t> neural networks,” </a:t>
            </a:r>
            <a:r>
              <a:rPr lang="pt-BR" sz="1500" dirty="0" err="1">
                <a:solidFill>
                  <a:srgbClr val="000000"/>
                </a:solidFill>
              </a:rPr>
              <a:t>Commun</a:t>
            </a:r>
            <a:r>
              <a:rPr lang="pt-BR" sz="1500" dirty="0">
                <a:solidFill>
                  <a:srgbClr val="000000"/>
                </a:solidFill>
              </a:rPr>
              <a:t>. ACM, 2017.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[6] M. H. Ferreira, “Redes Neurais Artificiais: Princípios Básicos,” Rev. Eletrônica Científica Inovação e Tecnol., vol. 1, no. 13, pp. 47–57, 2016.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[7] I. </a:t>
            </a:r>
            <a:r>
              <a:rPr lang="pt-BR" sz="1500" dirty="0" err="1">
                <a:solidFill>
                  <a:srgbClr val="000000"/>
                </a:solidFill>
              </a:rPr>
              <a:t>Goodfellow</a:t>
            </a:r>
            <a:r>
              <a:rPr lang="pt-BR" sz="1500" dirty="0">
                <a:solidFill>
                  <a:srgbClr val="000000"/>
                </a:solidFill>
              </a:rPr>
              <a:t>, B. </a:t>
            </a:r>
            <a:r>
              <a:rPr lang="pt-BR" sz="1500" dirty="0" err="1">
                <a:solidFill>
                  <a:srgbClr val="000000"/>
                </a:solidFill>
              </a:rPr>
              <a:t>Yoshua</a:t>
            </a:r>
            <a:r>
              <a:rPr lang="pt-BR" sz="1500" dirty="0">
                <a:solidFill>
                  <a:srgbClr val="000000"/>
                </a:solidFill>
              </a:rPr>
              <a:t>, </a:t>
            </a:r>
            <a:r>
              <a:rPr lang="pt-BR" sz="1500" dirty="0" err="1">
                <a:solidFill>
                  <a:srgbClr val="000000"/>
                </a:solidFill>
              </a:rPr>
              <a:t>and</a:t>
            </a:r>
            <a:r>
              <a:rPr lang="pt-BR" sz="1500" dirty="0">
                <a:solidFill>
                  <a:srgbClr val="000000"/>
                </a:solidFill>
              </a:rPr>
              <a:t> A. </a:t>
            </a:r>
            <a:r>
              <a:rPr lang="pt-BR" sz="1500" dirty="0" err="1">
                <a:solidFill>
                  <a:srgbClr val="000000"/>
                </a:solidFill>
              </a:rPr>
              <a:t>Courville</a:t>
            </a:r>
            <a:r>
              <a:rPr lang="pt-BR" sz="1500" dirty="0">
                <a:solidFill>
                  <a:srgbClr val="000000"/>
                </a:solidFill>
              </a:rPr>
              <a:t>, </a:t>
            </a:r>
            <a:r>
              <a:rPr lang="pt-BR" sz="1500" dirty="0" err="1">
                <a:solidFill>
                  <a:srgbClr val="000000"/>
                </a:solidFill>
              </a:rPr>
              <a:t>Deep</a:t>
            </a:r>
            <a:r>
              <a:rPr lang="pt-BR" sz="1500" dirty="0">
                <a:solidFill>
                  <a:srgbClr val="000000"/>
                </a:solidFill>
              </a:rPr>
              <a:t> Learning, 1st ed. Cambridge, MA, USA: The MIT Press, 2016.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[8] A. R. Bianchini, “Arquitetura de Redes Neurais para o Reconhecimento Facial Baseado no </a:t>
            </a:r>
            <a:r>
              <a:rPr lang="pt-BR" sz="1500" dirty="0" err="1">
                <a:solidFill>
                  <a:srgbClr val="000000"/>
                </a:solidFill>
              </a:rPr>
              <a:t>Neocognitron</a:t>
            </a:r>
            <a:r>
              <a:rPr lang="pt-BR" sz="1500" dirty="0">
                <a:solidFill>
                  <a:srgbClr val="000000"/>
                </a:solidFill>
              </a:rPr>
              <a:t>,” Universidade Federal de São Carlos, 2001.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[9] A. Khan, A. </a:t>
            </a:r>
            <a:r>
              <a:rPr lang="pt-BR" sz="1500" dirty="0" err="1">
                <a:solidFill>
                  <a:srgbClr val="000000"/>
                </a:solidFill>
              </a:rPr>
              <a:t>Sohail</a:t>
            </a:r>
            <a:r>
              <a:rPr lang="pt-BR" sz="1500" dirty="0">
                <a:solidFill>
                  <a:srgbClr val="000000"/>
                </a:solidFill>
              </a:rPr>
              <a:t>, U. </a:t>
            </a:r>
            <a:r>
              <a:rPr lang="pt-BR" sz="1500" dirty="0" err="1">
                <a:solidFill>
                  <a:srgbClr val="000000"/>
                </a:solidFill>
              </a:rPr>
              <a:t>Zahoora</a:t>
            </a:r>
            <a:r>
              <a:rPr lang="pt-BR" sz="1500" dirty="0">
                <a:solidFill>
                  <a:srgbClr val="000000"/>
                </a:solidFill>
              </a:rPr>
              <a:t>, </a:t>
            </a:r>
            <a:r>
              <a:rPr lang="pt-BR" sz="1500" dirty="0" err="1">
                <a:solidFill>
                  <a:srgbClr val="000000"/>
                </a:solidFill>
              </a:rPr>
              <a:t>and</a:t>
            </a:r>
            <a:r>
              <a:rPr lang="pt-BR" sz="1500" dirty="0">
                <a:solidFill>
                  <a:srgbClr val="000000"/>
                </a:solidFill>
              </a:rPr>
              <a:t> A. S. </a:t>
            </a:r>
            <a:r>
              <a:rPr lang="pt-BR" sz="1500" dirty="0" err="1">
                <a:solidFill>
                  <a:srgbClr val="000000"/>
                </a:solidFill>
              </a:rPr>
              <a:t>Qureshi</a:t>
            </a:r>
            <a:r>
              <a:rPr lang="pt-BR" sz="1500" dirty="0">
                <a:solidFill>
                  <a:srgbClr val="000000"/>
                </a:solidFill>
              </a:rPr>
              <a:t>, “A </a:t>
            </a:r>
            <a:r>
              <a:rPr lang="pt-BR" sz="1500" dirty="0" err="1">
                <a:solidFill>
                  <a:srgbClr val="000000"/>
                </a:solidFill>
              </a:rPr>
              <a:t>survey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of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the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recent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architectures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of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deep</a:t>
            </a:r>
            <a:r>
              <a:rPr lang="pt-BR" sz="1500" dirty="0">
                <a:solidFill>
                  <a:srgbClr val="000000"/>
                </a:solidFill>
              </a:rPr>
              <a:t> </a:t>
            </a:r>
            <a:r>
              <a:rPr lang="pt-BR" sz="1500" dirty="0" err="1">
                <a:solidFill>
                  <a:srgbClr val="000000"/>
                </a:solidFill>
              </a:rPr>
              <a:t>convolutional</a:t>
            </a:r>
            <a:r>
              <a:rPr lang="pt-BR" sz="1500" dirty="0">
                <a:solidFill>
                  <a:srgbClr val="000000"/>
                </a:solidFill>
              </a:rPr>
              <a:t> neural networks,” </a:t>
            </a:r>
            <a:r>
              <a:rPr lang="pt-BR" sz="1500" dirty="0" err="1">
                <a:solidFill>
                  <a:srgbClr val="000000"/>
                </a:solidFill>
              </a:rPr>
              <a:t>Artif</a:t>
            </a:r>
            <a:r>
              <a:rPr lang="pt-BR" sz="1500" dirty="0">
                <a:solidFill>
                  <a:srgbClr val="000000"/>
                </a:solidFill>
              </a:rPr>
              <a:t>. </a:t>
            </a:r>
            <a:r>
              <a:rPr lang="pt-BR" sz="1500" dirty="0" err="1">
                <a:solidFill>
                  <a:srgbClr val="000000"/>
                </a:solidFill>
              </a:rPr>
              <a:t>Intell</a:t>
            </a:r>
            <a:r>
              <a:rPr lang="pt-BR" sz="1500" dirty="0">
                <a:solidFill>
                  <a:srgbClr val="000000"/>
                </a:solidFill>
              </a:rPr>
              <a:t>. Rev., vol. 53, no. 8, pp. 5455–5516, Dec. 2020.</a:t>
            </a:r>
          </a:p>
          <a:p>
            <a:r>
              <a:rPr lang="pt-BR" sz="1500" dirty="0">
                <a:solidFill>
                  <a:srgbClr val="000000"/>
                </a:solidFill>
              </a:rPr>
              <a:t>[10] E. L. Faria, “Redes Neurais Convolucionais e Máquinas de Aprendizado Extremo Aplicadas ao Mercado Financeiro Brasileiro,” Universidade Federal do Rio de Janeiro, 2018.</a:t>
            </a:r>
          </a:p>
          <a:p>
            <a:endParaRPr lang="pt-BR" sz="1200" dirty="0">
              <a:solidFill>
                <a:srgbClr val="000000"/>
              </a:solidFill>
            </a:endParaRPr>
          </a:p>
          <a:p>
            <a:br>
              <a:rPr lang="pt-BR" sz="1350" dirty="0"/>
            </a:br>
            <a:endParaRPr lang="pt-BR" sz="135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B291214-F026-48C3-175A-BA15DF400A7D}"/>
              </a:ext>
            </a:extLst>
          </p:cNvPr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2BB4EA-8ABA-0F16-BDE6-030BCD42E9E3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Referências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5EFEF65-5165-75D0-10D6-15A9DDF956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000" y="1263600"/>
            <a:ext cx="8748440" cy="5189736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pt-BR" sz="2800" b="1" dirty="0">
                <a:solidFill>
                  <a:srgbClr val="0000FF"/>
                </a:solidFill>
                <a:latin typeface="Times New Roman" pitchFamily="18" charset="0"/>
                <a:ea typeface="ヒラギノ角ゴ Pro W3" pitchFamily="-65" charset="-128"/>
                <a:cs typeface="Times New Roman" pitchFamily="18" charset="0"/>
              </a:rPr>
              <a:t>   </a:t>
            </a:r>
            <a:r>
              <a:rPr lang="pt-BR" sz="2800" b="1" u="sng" dirty="0">
                <a:latin typeface="Times New Roman" pitchFamily="18" charset="0"/>
                <a:ea typeface="ヒラギノ角ゴ Pro W3" pitchFamily="-65" charset="-128"/>
                <a:cs typeface="Times New Roman" pitchFamily="18" charset="0"/>
              </a:rPr>
              <a:t>Sumário</a:t>
            </a:r>
          </a:p>
          <a:p>
            <a:pPr marL="0" indent="0" algn="just">
              <a:buClrTx/>
              <a:buNone/>
            </a:pPr>
            <a:endParaRPr lang="pt-BR" sz="2400" b="1" dirty="0">
              <a:latin typeface="Times New Roman" pitchFamily="18" charset="0"/>
              <a:ea typeface="ヒラギノ角ゴ Pro W3" pitchFamily="-65" charset="-128"/>
              <a:cs typeface="Times New Roman" pitchFamily="18" charset="0"/>
            </a:endParaRPr>
          </a:p>
          <a:p>
            <a:pPr marL="355600" indent="0" algn="just">
              <a:buClrTx/>
              <a:buNone/>
            </a:pPr>
            <a:endParaRPr lang="pt-BR" sz="2400" dirty="0">
              <a:latin typeface="Times New Roman" pitchFamily="18" charset="0"/>
              <a:ea typeface="ヒラギノ角ゴ Pro W3" pitchFamily="-65" charset="-128"/>
              <a:cs typeface="Times New Roman" pitchFamily="18" charset="0"/>
            </a:endParaRPr>
          </a:p>
          <a:p>
            <a:pPr marL="355600" indent="0" algn="just">
              <a:buClrTx/>
              <a:buNone/>
            </a:pPr>
            <a:endParaRPr lang="pt-BR" sz="2400" u="sng" dirty="0">
              <a:latin typeface="Times New Roman" pitchFamily="18" charset="0"/>
              <a:ea typeface="ヒラギノ角ゴ Pro W3" pitchFamily="-65" charset="-128"/>
              <a:cs typeface="Times New Roman" pitchFamily="18" charset="0"/>
            </a:endParaRPr>
          </a:p>
          <a:p>
            <a:pPr marL="355600" indent="0" algn="just">
              <a:buClrTx/>
              <a:buNone/>
            </a:pPr>
            <a:endParaRPr lang="pt-BR" sz="2400" dirty="0">
              <a:latin typeface="Times New Roman" pitchFamily="18" charset="0"/>
              <a:ea typeface="ヒラギノ角ゴ Pro W3" pitchFamily="-65" charset="-128"/>
              <a:cs typeface="Times New Roman" pitchFamily="18" charset="0"/>
            </a:endParaRPr>
          </a:p>
          <a:p>
            <a:pPr marL="355600" indent="0" algn="just">
              <a:buClrTx/>
              <a:buNone/>
            </a:pPr>
            <a:endParaRPr lang="pt-BR" sz="2400" dirty="0">
              <a:latin typeface="Times New Roman" pitchFamily="18" charset="0"/>
              <a:ea typeface="ヒラギノ角ゴ Pro W3" pitchFamily="-65" charset="-128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6597352"/>
            <a:ext cx="4680000" cy="26064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rgbClr val="3333CC"/>
              </a:buClr>
            </a:pPr>
            <a:r>
              <a:rPr lang="pt-B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Sumário</a:t>
            </a:r>
            <a:endParaRPr lang="pt-BR" alt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440" y="6597352"/>
            <a:ext cx="3960000" cy="260648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92684" y="6597352"/>
            <a:ext cx="648000" cy="26064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BC6B83-B83E-446F-B617-FF2A63A67434}" type="slidenum">
              <a:rPr lang="pt-BR" sz="1600" smtClean="0"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/61</a:t>
            </a:r>
          </a:p>
        </p:txBody>
      </p:sp>
      <p:sp>
        <p:nvSpPr>
          <p:cNvPr id="5" name="Retângulo 4">
            <a:hlinkClick r:id="rId3" action="ppaction://hlinksldjump"/>
          </p:cNvPr>
          <p:cNvSpPr/>
          <p:nvPr/>
        </p:nvSpPr>
        <p:spPr>
          <a:xfrm>
            <a:off x="539552" y="2132856"/>
            <a:ext cx="226825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1. 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hlinkClick r:id="rId3" action="ppaction://hlinksldjump"/>
          </p:cNvPr>
          <p:cNvSpPr/>
          <p:nvPr/>
        </p:nvSpPr>
        <p:spPr>
          <a:xfrm>
            <a:off x="539552" y="2924944"/>
            <a:ext cx="798261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2. Fundamentação Teórica</a:t>
            </a:r>
          </a:p>
        </p:txBody>
      </p:sp>
      <p:sp>
        <p:nvSpPr>
          <p:cNvPr id="15" name="Retângulo 14">
            <a:hlinkClick r:id="rId3" action="ppaction://hlinksldjump"/>
          </p:cNvPr>
          <p:cNvSpPr/>
          <p:nvPr/>
        </p:nvSpPr>
        <p:spPr>
          <a:xfrm>
            <a:off x="539552" y="3717032"/>
            <a:ext cx="860444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3. Arquitetura Proposta </a:t>
            </a:r>
          </a:p>
        </p:txBody>
      </p:sp>
      <p:sp>
        <p:nvSpPr>
          <p:cNvPr id="17" name="Retângulo 16">
            <a:hlinkClick r:id="rId3" action="ppaction://hlinksldjump"/>
          </p:cNvPr>
          <p:cNvSpPr/>
          <p:nvPr/>
        </p:nvSpPr>
        <p:spPr>
          <a:xfrm>
            <a:off x="539552" y="4581128"/>
            <a:ext cx="66967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4. Resultados de Simulações</a:t>
            </a:r>
          </a:p>
        </p:txBody>
      </p:sp>
      <p:sp>
        <p:nvSpPr>
          <p:cNvPr id="18" name="Retângulo 17">
            <a:hlinkClick r:id="rId3" action="ppaction://hlinksldjump"/>
          </p:cNvPr>
          <p:cNvSpPr/>
          <p:nvPr/>
        </p:nvSpPr>
        <p:spPr>
          <a:xfrm>
            <a:off x="539552" y="5445224"/>
            <a:ext cx="66967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5. Conclusão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3600"/>
            <a:ext cx="8928992" cy="5189736"/>
          </a:xfrm>
        </p:spPr>
        <p:txBody>
          <a:bodyPr>
            <a:normAutofit/>
          </a:bodyPr>
          <a:lstStyle/>
          <a:p>
            <a:pPr marL="723900" indent="-368300">
              <a:spcAft>
                <a:spcPts val="600"/>
              </a:spcAft>
              <a:buSzPct val="145000"/>
            </a:pPr>
            <a:r>
              <a:rPr lang="pt-BR" sz="2800" dirty="0"/>
              <a:t>Introdução</a:t>
            </a:r>
          </a:p>
          <a:p>
            <a:pPr marL="0" indent="0" algn="just">
              <a:buNone/>
              <a:defRPr/>
            </a:pPr>
            <a:r>
              <a:rPr lang="pt-BR" sz="2600" dirty="0">
                <a:ea typeface="+mn-lt"/>
                <a:cs typeface="+mn-lt"/>
              </a:rPr>
              <a:t>As redes elétricas foram criadas há mais de um século e evoluíram de acordo com os avanços da tecnologia. Prever com precisão o consumo de energia de um sistema é essencial para otimizar a geração e distribuição da mesma. </a:t>
            </a:r>
            <a:endParaRPr lang="pt-BR" sz="1000" dirty="0"/>
          </a:p>
          <a:p>
            <a:pPr marL="1123200" lvl="1" indent="-368300" algn="just">
              <a:buSzPct val="145000"/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1123950" lvl="1" indent="-368300" algn="just">
              <a:buSzPct val="145000"/>
              <a:buFont typeface="Wingdings" panose="05000000000000000000" pitchFamily="2" charset="2"/>
              <a:buChar char="Ø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6597352"/>
            <a:ext cx="4680000" cy="26064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rgbClr val="3333CC"/>
              </a:buClr>
            </a:pPr>
            <a:endParaRPr lang="pt-BR" alt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440" y="6597352"/>
            <a:ext cx="3960000" cy="260648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92684" y="6597352"/>
            <a:ext cx="648000" cy="26064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BC6B83-B83E-446F-B617-FF2A63A67434}" type="slidenum">
              <a:rPr lang="pt-BR" sz="1600" smtClean="0">
                <a:latin typeface="Times New Roman" pitchFamily="18" charset="0"/>
                <a:cs typeface="Times New Roman" pitchFamily="18" charset="0"/>
              </a:rPr>
              <a:t>3</a:t>
            </a:fld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/61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04" y="252438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</a:p>
          <a:p>
            <a:endParaRPr lang="pt-BR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0D4D4128-244E-B0BF-801F-169CB5E46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645024"/>
            <a:ext cx="5395649" cy="26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3600"/>
            <a:ext cx="8928992" cy="5189736"/>
          </a:xfrm>
        </p:spPr>
        <p:txBody>
          <a:bodyPr>
            <a:normAutofit/>
          </a:bodyPr>
          <a:lstStyle/>
          <a:p>
            <a:pPr marL="723900" indent="-368300">
              <a:spcAft>
                <a:spcPts val="600"/>
              </a:spcAft>
              <a:buSzPct val="145000"/>
            </a:pPr>
            <a:r>
              <a:rPr lang="pt-BR" sz="2800" dirty="0"/>
              <a:t>Sistemas de Previsão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pt-BR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sistema de geração/consumo de energia cada vez mais complexo trouxe enormes desafios para o equilíbrio entre oferta e demanda. Com isso o uso de preditores de consumo é cada vez mais necessário para que se tenha um acompanhamento mais próximo desse cenário. Baseando-se nisso, este artigo propõe um método de previsão de consumo de energia baseado em dois diferentes modelos de previsão que usam modelos de redes neurais, aplicados a um </a:t>
            </a:r>
            <a:r>
              <a:rPr lang="pt-BR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dataset</a:t>
            </a:r>
            <a:r>
              <a:rPr lang="pt-BR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 consumo histórico de energia.</a:t>
            </a:r>
            <a:endParaRPr lang="pt-BR" sz="1500" b="1" dirty="0">
              <a:latin typeface="Times New Roman" pitchFamily="18" charset="0"/>
              <a:cs typeface="Times New Roman" pitchFamily="18" charset="0"/>
            </a:endParaRPr>
          </a:p>
          <a:p>
            <a:pPr marL="914400" lvl="2" indent="0" algn="just">
              <a:buNone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914400" lvl="2" indent="0" algn="just">
              <a:buNone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1123950" lvl="1" indent="-368300" algn="just">
              <a:buSzPct val="145000"/>
              <a:buFont typeface="Wingdings" panose="05000000000000000000" pitchFamily="2" charset="2"/>
              <a:buChar char="Ø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6597352"/>
            <a:ext cx="4680000" cy="26064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rgbClr val="3333CC"/>
              </a:buClr>
            </a:pPr>
            <a:endParaRPr lang="pt-BR" alt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440" y="6597352"/>
            <a:ext cx="3960000" cy="260648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92684" y="6597352"/>
            <a:ext cx="648000" cy="26064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BC6B83-B83E-446F-B617-FF2A63A67434}" type="slidenum">
              <a:rPr lang="pt-BR" sz="1600" smtClean="0">
                <a:latin typeface="Times New Roman" pitchFamily="18" charset="0"/>
                <a:cs typeface="Times New Roman" pitchFamily="18" charset="0"/>
              </a:rPr>
              <a:t>4</a:t>
            </a:fld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/61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04" y="252438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6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3600"/>
            <a:ext cx="8928992" cy="5189736"/>
          </a:xfrm>
        </p:spPr>
        <p:txBody>
          <a:bodyPr>
            <a:normAutofit/>
          </a:bodyPr>
          <a:lstStyle/>
          <a:p>
            <a:pPr marL="723900" indent="-368300">
              <a:spcAft>
                <a:spcPts val="600"/>
              </a:spcAft>
              <a:buSzPct val="145000"/>
            </a:pPr>
            <a:r>
              <a:rPr lang="pt-BR" sz="2800" dirty="0"/>
              <a:t>Redes Neurais Artificiais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Uma Redes Neurais Artificiais (RNA) funciona de forma análoga às estruturas neurais biológicas, mas são modelos matemáticos com capacidade computacional adquirida através de centenas ou milhares de unidades de processamento. </a:t>
            </a:r>
          </a:p>
          <a:p>
            <a:pPr marL="914400" lvl="2" indent="0" algn="just">
              <a:buNone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914400" lvl="2" indent="0" algn="just">
              <a:buNone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1123950" lvl="1" indent="-368300" algn="just">
              <a:buSzPct val="145000"/>
              <a:buFont typeface="Wingdings" panose="05000000000000000000" pitchFamily="2" charset="2"/>
              <a:buChar char="Ø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6597352"/>
            <a:ext cx="4680000" cy="26064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rgbClr val="3333CC"/>
              </a:buClr>
            </a:pPr>
            <a:endParaRPr lang="pt-BR" alt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440" y="6597352"/>
            <a:ext cx="3960000" cy="260648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92684" y="6597352"/>
            <a:ext cx="648000" cy="26064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BC6B83-B83E-446F-B617-FF2A63A67434}" type="slidenum">
              <a:rPr lang="pt-BR" sz="1600" smtClean="0">
                <a:latin typeface="Times New Roman" pitchFamily="18" charset="0"/>
                <a:cs typeface="Times New Roman" pitchFamily="18" charset="0"/>
              </a:rPr>
              <a:t>5</a:t>
            </a:fld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/61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04" y="252438"/>
            <a:ext cx="397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Referencial Teórico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9FE53E-6065-915B-E6F8-5578D7E1D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44" t="10544" r="29927" b="8034"/>
          <a:stretch/>
        </p:blipFill>
        <p:spPr bwMode="auto">
          <a:xfrm>
            <a:off x="3491880" y="3858468"/>
            <a:ext cx="2160240" cy="2393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63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3600"/>
            <a:ext cx="8928992" cy="5189736"/>
          </a:xfrm>
        </p:spPr>
        <p:txBody>
          <a:bodyPr>
            <a:normAutofit/>
          </a:bodyPr>
          <a:lstStyle/>
          <a:p>
            <a:pPr marL="723900" indent="-368300">
              <a:spcAft>
                <a:spcPts val="600"/>
              </a:spcAft>
              <a:buSzPct val="145000"/>
            </a:pPr>
            <a:r>
              <a:rPr lang="pt-BR" sz="2800" dirty="0"/>
              <a:t>Redes Neurais Artificiais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Uma das principais razões para essa crescente atenção dessas redes deve-se à grande precisão que apresentarem nos últimos anos. Outro motivo é que o maior poder de processamento dos dispositivos hoje em dia facilita a viabilidade de aplicação dessa rede. Além disso, a RNA possui uma variedade de aplicações, como classificação de imagens, reconhecimento de padrões, processamento de dados temporalmente e/ou espacialmente correlacionados, entre outras.</a:t>
            </a: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914400" lvl="2" indent="0" algn="just">
              <a:buNone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1123950" lvl="1" indent="-368300" algn="just">
              <a:buSzPct val="145000"/>
              <a:buFont typeface="Wingdings" panose="05000000000000000000" pitchFamily="2" charset="2"/>
              <a:buChar char="Ø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6597352"/>
            <a:ext cx="4680000" cy="26064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rgbClr val="3333CC"/>
              </a:buClr>
            </a:pPr>
            <a:endParaRPr lang="pt-BR" alt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440" y="6597352"/>
            <a:ext cx="3960000" cy="260648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92684" y="6597352"/>
            <a:ext cx="648000" cy="26064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BC6B83-B83E-446F-B617-FF2A63A67434}" type="slidenum">
              <a:rPr lang="pt-BR" sz="1600" smtClean="0">
                <a:latin typeface="Times New Roman" pitchFamily="18" charset="0"/>
                <a:cs typeface="Times New Roman" pitchFamily="18" charset="0"/>
              </a:rPr>
              <a:t>6</a:t>
            </a:fld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/61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04" y="252438"/>
            <a:ext cx="397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Referencial Teórico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7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3600"/>
            <a:ext cx="8928992" cy="5189736"/>
          </a:xfrm>
        </p:spPr>
        <p:txBody>
          <a:bodyPr>
            <a:normAutofit/>
          </a:bodyPr>
          <a:lstStyle/>
          <a:p>
            <a:pPr marL="723900" indent="-368300">
              <a:spcAft>
                <a:spcPts val="600"/>
              </a:spcAft>
              <a:buSzPct val="145000"/>
            </a:pPr>
            <a:r>
              <a:rPr lang="pt-BR" sz="2800" dirty="0"/>
              <a:t>Redes Neurais Recorrentes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A vantagem desse tipo de rede é a capacidade de extração automática dos padrões. Com isso, nesse trabalho, foi utilizada uma RNN e uma LSTM, que são Redes Neurais Recorrentes. Elas foram aplicadas sobre um </a:t>
            </a:r>
            <a:r>
              <a:rPr lang="pt-BR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dataset</a:t>
            </a:r>
            <a:r>
              <a:rPr lang="pt-BR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 de histórico de consumo de energia e com isso foi possível realizar a predição de consumo futuro, com base nos dados passados utilizados no treinamento, sem a necessidade de modelar equações ou qualquer uso de técnicas clássicas de literatura. </a:t>
            </a: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914400" lvl="2" indent="0" algn="just">
              <a:buNone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lvl="2" algn="just">
              <a:buFont typeface="Wingdings" pitchFamily="2" charset="2"/>
              <a:buChar char="Ø"/>
            </a:pPr>
            <a:endParaRPr lang="pt-BR" sz="2000" dirty="0"/>
          </a:p>
          <a:p>
            <a:pPr marL="1123950" lvl="1" indent="-368300" algn="just">
              <a:buSzPct val="145000"/>
              <a:buFont typeface="Wingdings" panose="05000000000000000000" pitchFamily="2" charset="2"/>
              <a:buChar char="Ø"/>
            </a:pPr>
            <a:endParaRPr lang="pt-B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0" y="6597352"/>
            <a:ext cx="4680000" cy="26064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buClr>
                <a:srgbClr val="3333CC"/>
              </a:buClr>
            </a:pPr>
            <a:endParaRPr lang="pt-BR" altLang="pt-B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440" y="6597352"/>
            <a:ext cx="3960000" cy="260648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492684" y="6597352"/>
            <a:ext cx="648000" cy="26064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BC6B83-B83E-446F-B617-FF2A63A67434}" type="slidenum">
              <a:rPr lang="pt-BR" sz="1600" smtClean="0">
                <a:latin typeface="Times New Roman" pitchFamily="18" charset="0"/>
                <a:cs typeface="Times New Roman" pitchFamily="18" charset="0"/>
              </a:rPr>
              <a:t>7</a:t>
            </a:fld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/61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04" y="252438"/>
            <a:ext cx="397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Referencial Teórico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11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1233759"/>
            <a:ext cx="8227115" cy="1532983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z="2100" b="1" dirty="0" err="1">
                <a:solidFill>
                  <a:schemeClr val="accent1"/>
                </a:solidFill>
              </a:rPr>
              <a:t>Recorrent</a:t>
            </a:r>
            <a:r>
              <a:rPr lang="pt-BR" sz="2100" b="1" dirty="0">
                <a:solidFill>
                  <a:schemeClr val="accent1"/>
                </a:solidFill>
              </a:rPr>
              <a:t> Neural Networks (RNN):</a:t>
            </a:r>
            <a:endParaRPr lang="en-US" sz="1800" dirty="0" err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AD41E2-EE81-076E-1198-9F28FAE4F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766741"/>
            <a:ext cx="6787662" cy="177933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48D25CA-E76E-1D36-0420-D52C9EDF3AD6}"/>
              </a:ext>
            </a:extLst>
          </p:cNvPr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B7F9A0-DACF-6DE9-C082-0BF47359D940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Referencial Teórico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67A3473-3F50-A74A-6864-FA51C4EECA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C9778FF-C07E-49D2-9E1A-11296612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1233759"/>
            <a:ext cx="8227115" cy="1532983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z="2100" b="1" dirty="0" err="1">
                <a:solidFill>
                  <a:schemeClr val="accent1"/>
                </a:solidFill>
              </a:rPr>
              <a:t>Long</a:t>
            </a:r>
            <a:r>
              <a:rPr lang="pt-BR" sz="2100" b="1" dirty="0">
                <a:solidFill>
                  <a:schemeClr val="accent1"/>
                </a:solidFill>
              </a:rPr>
              <a:t> Short </a:t>
            </a:r>
            <a:r>
              <a:rPr lang="pt-BR" sz="2100" b="1" dirty="0" err="1">
                <a:solidFill>
                  <a:schemeClr val="accent1"/>
                </a:solidFill>
              </a:rPr>
              <a:t>Term</a:t>
            </a:r>
            <a:r>
              <a:rPr lang="pt-BR" sz="2100" b="1" dirty="0">
                <a:solidFill>
                  <a:schemeClr val="accent1"/>
                </a:solidFill>
              </a:rPr>
              <a:t> </a:t>
            </a:r>
            <a:r>
              <a:rPr lang="pt-BR" sz="2100" b="1" dirty="0" err="1">
                <a:solidFill>
                  <a:schemeClr val="accent1"/>
                </a:solidFill>
              </a:rPr>
              <a:t>Memory</a:t>
            </a:r>
            <a:r>
              <a:rPr lang="pt-BR" sz="2100" b="1" dirty="0">
                <a:solidFill>
                  <a:schemeClr val="accent1"/>
                </a:solidFill>
              </a:rPr>
              <a:t> (LSTM): </a:t>
            </a:r>
            <a:endParaRPr lang="en-US" sz="1800" dirty="0" err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11372-FCD3-47D8-81DB-9F51EF7C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76D1-89B1-4082-B835-53EC21989026}" type="slidenum">
              <a:rPr lang="en-US" sz="135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</a:t>
            </a:fld>
            <a:endParaRPr lang="en-US" sz="135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5D95E7-C052-38CD-6183-3FA5A6D213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8316"/>
          <a:stretch/>
        </p:blipFill>
        <p:spPr>
          <a:xfrm>
            <a:off x="2211889" y="2228850"/>
            <a:ext cx="4538831" cy="295421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9540F56-09DD-2E39-5A74-87100B40FC5A}"/>
              </a:ext>
            </a:extLst>
          </p:cNvPr>
          <p:cNvSpPr/>
          <p:nvPr/>
        </p:nvSpPr>
        <p:spPr>
          <a:xfrm>
            <a:off x="0" y="0"/>
            <a:ext cx="9144000" cy="1078433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581B7A-4BDE-7F80-CE57-590A5AB2858A}"/>
              </a:ext>
            </a:extLst>
          </p:cNvPr>
          <p:cNvSpPr txBox="1"/>
          <p:nvPr/>
        </p:nvSpPr>
        <p:spPr>
          <a:xfrm>
            <a:off x="223258" y="247437"/>
            <a:ext cx="4583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Referencial Teórico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8299C-7FA3-A423-2AB8-ECD424889E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41" y="-13978"/>
            <a:ext cx="1106388" cy="11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9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Personalizada 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40419</TotalTime>
  <Words>1059</Words>
  <Application>Microsoft Office PowerPoint</Application>
  <PresentationFormat>Apresentação na tela (4:3)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</vt:lpstr>
      <vt:lpstr>Times New Roman</vt:lpstr>
      <vt:lpstr>Wingdings</vt:lpstr>
      <vt:lpstr>Tema do Office</vt:lpstr>
      <vt:lpstr>Uso de modelos de Redes Neurais para Predição de Consumo de Energia em Sistema de Transmissão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Recorrent Neural Networks (RNN):</vt:lpstr>
      <vt:lpstr>Long Short Term Memory (LSTM): </vt:lpstr>
      <vt:lpstr>Arquiteturas (RNN e LSTM):</vt:lpstr>
      <vt:lpstr>    </vt:lpstr>
      <vt:lpstr>   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Antenas impressas de faixa larga utilizando a geometria multifractal do pente de Cantor</dc:title>
  <dc:creator>Maíra Santos</dc:creator>
  <cp:lastModifiedBy>Eduardo Henrique Teixeira</cp:lastModifiedBy>
  <cp:revision>1000</cp:revision>
  <dcterms:created xsi:type="dcterms:W3CDTF">2014-11-18T20:21:39Z</dcterms:created>
  <dcterms:modified xsi:type="dcterms:W3CDTF">2022-12-12T11:53:50Z</dcterms:modified>
</cp:coreProperties>
</file>