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notesMasterIdLst>
    <p:notesMasterId r:id="rId14"/>
  </p:notesMasterIdLst>
  <p:sldIdLst>
    <p:sldId id="256" r:id="rId2"/>
    <p:sldId id="261" r:id="rId3"/>
    <p:sldId id="262" r:id="rId4"/>
    <p:sldId id="257" r:id="rId5"/>
    <p:sldId id="258" r:id="rId6"/>
    <p:sldId id="263" r:id="rId7"/>
    <p:sldId id="265" r:id="rId8"/>
    <p:sldId id="260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A87CE-F84F-4AF2-818A-19E94485B6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B2F-F6AB-4B17-97B4-0DA336E10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06B2F-F6AB-4B17-97B4-0DA336E101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3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550429"/>
            <a:ext cx="2819399" cy="171046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328F6-806E-44E5-B961-49F1FBE8B988}"/>
              </a:ext>
            </a:extLst>
          </p:cNvPr>
          <p:cNvSpPr txBox="1"/>
          <p:nvPr userDrawn="1"/>
        </p:nvSpPr>
        <p:spPr>
          <a:xfrm>
            <a:off x="9875433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893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0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81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0C618-87D4-42DC-8E21-BD98288E6F65}"/>
              </a:ext>
            </a:extLst>
          </p:cNvPr>
          <p:cNvSpPr txBox="1"/>
          <p:nvPr userDrawn="1"/>
        </p:nvSpPr>
        <p:spPr>
          <a:xfrm>
            <a:off x="9947476" y="6594517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2337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7ACDC-AA76-4C68-86FF-E2AAB474C1EE}"/>
              </a:ext>
            </a:extLst>
          </p:cNvPr>
          <p:cNvSpPr txBox="1"/>
          <p:nvPr userDrawn="1"/>
        </p:nvSpPr>
        <p:spPr>
          <a:xfrm>
            <a:off x="9947476" y="6594517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603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0A5E7-EC3B-4B5D-BD85-D433FC22A6E0}"/>
              </a:ext>
            </a:extLst>
          </p:cNvPr>
          <p:cNvSpPr txBox="1"/>
          <p:nvPr userDrawn="1"/>
        </p:nvSpPr>
        <p:spPr>
          <a:xfrm>
            <a:off x="9642677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61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55DB-4C92-47D3-9796-BD93773B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guess which is an </a:t>
            </a:r>
            <a:r>
              <a:rPr lang="en-US" dirty="0" err="1"/>
              <a:t>ipa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0E0A-A54A-4858-82DC-0ABB91E442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Based on a beer’s IBU and ABV, we can predict if a beer will be an IPA or other type of ale with an overall accuracy of </a:t>
            </a:r>
            <a:r>
              <a:rPr lang="en-US" dirty="0">
                <a:solidFill>
                  <a:srgbClr val="00B050"/>
                </a:solidFill>
              </a:rPr>
              <a:t>89%</a:t>
            </a:r>
          </a:p>
          <a:p>
            <a:r>
              <a:rPr lang="en-US" dirty="0"/>
              <a:t>Our model correctly predicted 107 out of 116 as Ales (</a:t>
            </a:r>
            <a:r>
              <a:rPr lang="en-US" dirty="0">
                <a:solidFill>
                  <a:srgbClr val="00B050"/>
                </a:solidFill>
              </a:rPr>
              <a:t>92%</a:t>
            </a:r>
            <a:r>
              <a:rPr lang="en-US" dirty="0"/>
              <a:t>) and 117 out of 135 as IPAs (</a:t>
            </a:r>
            <a:r>
              <a:rPr lang="en-US" dirty="0">
                <a:solidFill>
                  <a:srgbClr val="00B050"/>
                </a:solidFill>
              </a:rPr>
              <a:t>87%</a:t>
            </a:r>
            <a:r>
              <a:rPr lang="en-US" dirty="0"/>
              <a:t>)</a:t>
            </a:r>
          </a:p>
          <a:p>
            <a:r>
              <a:rPr lang="en-US" dirty="0"/>
              <a:t>To further improve our predictions, we can research the true IBU and ABV values instead of using imputation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7F5F50-DBF3-459E-8FC9-43349DD993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3749854"/>
              </p:ext>
            </p:extLst>
          </p:nvPr>
        </p:nvGraphicFramePr>
        <p:xfrm>
          <a:off x="7455544" y="2898396"/>
          <a:ext cx="377731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2623">
                  <a:extLst>
                    <a:ext uri="{9D8B030D-6E8A-4147-A177-3AD203B41FA5}">
                      <a16:colId xmlns:a16="http://schemas.microsoft.com/office/drawing/2014/main" val="1788895646"/>
                    </a:ext>
                  </a:extLst>
                </a:gridCol>
                <a:gridCol w="981510">
                  <a:extLst>
                    <a:ext uri="{9D8B030D-6E8A-4147-A177-3AD203B41FA5}">
                      <a16:colId xmlns:a16="http://schemas.microsoft.com/office/drawing/2014/main" val="2240837180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3083942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9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IPA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3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2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C21E6-2E56-C642-B653-F014AFBD09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9" t="26067" r="3159" b="22997"/>
          <a:stretch/>
        </p:blipFill>
        <p:spPr>
          <a:xfrm>
            <a:off x="2140449" y="1609387"/>
            <a:ext cx="7911101" cy="4296766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883C88DB-409A-7A42-8CD4-E37DF76F1BF3}"/>
              </a:ext>
            </a:extLst>
          </p:cNvPr>
          <p:cNvSpPr txBox="1">
            <a:spLocks/>
          </p:cNvSpPr>
          <p:nvPr/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Middle America offers untapped potential for Ipa</a:t>
            </a:r>
            <a:r>
              <a:rPr lang="en-US" sz="2800" dirty="0"/>
              <a:t>s</a:t>
            </a:r>
            <a:endParaRPr lang="en-US" sz="40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2F618C9-0A43-594B-BA82-A92372DAE689}"/>
              </a:ext>
            </a:extLst>
          </p:cNvPr>
          <p:cNvSpPr/>
          <p:nvPr/>
        </p:nvSpPr>
        <p:spPr>
          <a:xfrm>
            <a:off x="1507788" y="2938409"/>
            <a:ext cx="3228599" cy="2866490"/>
          </a:xfrm>
          <a:custGeom>
            <a:avLst/>
            <a:gdLst>
              <a:gd name="connsiteX0" fmla="*/ 3228599 w 3228599"/>
              <a:gd name="connsiteY0" fmla="*/ 0 h 2506894"/>
              <a:gd name="connsiteX1" fmla="*/ 64158 w 3228599"/>
              <a:gd name="connsiteY1" fmla="*/ 647272 h 2506894"/>
              <a:gd name="connsiteX2" fmla="*/ 1410073 w 3228599"/>
              <a:gd name="connsiteY2" fmla="*/ 2506894 h 250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8599" h="2506894">
                <a:moveTo>
                  <a:pt x="3228599" y="0"/>
                </a:moveTo>
                <a:cubicBezTo>
                  <a:pt x="1797922" y="114728"/>
                  <a:pt x="367246" y="229456"/>
                  <a:pt x="64158" y="647272"/>
                </a:cubicBezTo>
                <a:cubicBezTo>
                  <a:pt x="-238930" y="1065088"/>
                  <a:pt x="585571" y="1785991"/>
                  <a:pt x="1410073" y="2506894"/>
                </a:cubicBezTo>
              </a:path>
            </a:pathLst>
          </a:custGeom>
          <a:noFill/>
          <a:ln w="57150">
            <a:solidFill>
              <a:srgbClr val="044389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3358F-04D6-9541-B201-B4E5F9FF5E5D}"/>
              </a:ext>
            </a:extLst>
          </p:cNvPr>
          <p:cNvSpPr txBox="1"/>
          <p:nvPr/>
        </p:nvSpPr>
        <p:spPr>
          <a:xfrm>
            <a:off x="1252728" y="5906153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states have fewer than 10 IPAs available to consumers!</a:t>
            </a:r>
          </a:p>
        </p:txBody>
      </p:sp>
    </p:spTree>
    <p:extLst>
      <p:ext uri="{BB962C8B-B14F-4D97-AF65-F5344CB8AC3E}">
        <p14:creationId xmlns:p14="http://schemas.microsoft.com/office/powerpoint/2010/main" val="25300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C693-689E-4E71-82D3-B7300243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Opportunity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CBE667-A361-44D8-861B-B5EE53488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Aside from distribution, there is also opportunity for new beer styles</a:t>
            </a:r>
          </a:p>
          <a:p>
            <a:r>
              <a:rPr lang="en-US" dirty="0"/>
              <a:t>These fifteen styles are the least popular canned beers and offer opportunity for new markets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507C87-71EA-4877-A589-897A98CD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22" y="192024"/>
            <a:ext cx="3469165" cy="6473952"/>
          </a:xfrm>
          <a:prstGeom prst="rect">
            <a:avLst/>
          </a:prstGeom>
          <a:ln w="127000" cap="sq">
            <a:solidFill>
              <a:schemeClr val="accent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3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4BCA-7119-E348-8710-899A90E30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(beer name)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Beer ID</a:t>
            </a:r>
          </a:p>
          <a:p>
            <a:r>
              <a:rPr lang="en-US" dirty="0"/>
              <a:t>ABV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(alcohol by volume)</a:t>
            </a:r>
            <a:endParaRPr lang="en-US" dirty="0"/>
          </a:p>
          <a:p>
            <a:r>
              <a:rPr lang="en-US" dirty="0"/>
              <a:t>IBU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(international bitterness units)</a:t>
            </a:r>
            <a:endParaRPr lang="en-US" dirty="0"/>
          </a:p>
          <a:p>
            <a:r>
              <a:rPr lang="en-US" dirty="0"/>
              <a:t>Brewery ID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Ounces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3D89-E04D-3744-AE63-12BE302BC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Brew ID</a:t>
            </a:r>
          </a:p>
          <a:p>
            <a:r>
              <a:rPr lang="en-US" dirty="0"/>
              <a:t>Name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(brewery name)</a:t>
            </a:r>
            <a:endParaRPr lang="en-US" dirty="0"/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C01CE-7F06-654C-90D4-2E55E3CAD3F8}"/>
              </a:ext>
            </a:extLst>
          </p:cNvPr>
          <p:cNvSpPr txBox="1"/>
          <p:nvPr/>
        </p:nvSpPr>
        <p:spPr>
          <a:xfrm>
            <a:off x="1251678" y="1688757"/>
            <a:ext cx="207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Beers (2,410)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4C26-9DDB-0D4D-A72D-4092B7D99EB5}"/>
              </a:ext>
            </a:extLst>
          </p:cNvPr>
          <p:cNvSpPr txBox="1"/>
          <p:nvPr/>
        </p:nvSpPr>
        <p:spPr>
          <a:xfrm>
            <a:off x="6647796" y="1688757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Breweries (558)</a:t>
            </a:r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2C23-529D-3A46-BC28-5E48CF7A408A}"/>
              </a:ext>
            </a:extLst>
          </p:cNvPr>
          <p:cNvSpPr txBox="1"/>
          <p:nvPr/>
        </p:nvSpPr>
        <p:spPr>
          <a:xfrm>
            <a:off x="1005243" y="136963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Many Missing IBU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C0642-7456-694E-90CD-DB7CB8A9BB2C}"/>
              </a:ext>
            </a:extLst>
          </p:cNvPr>
          <p:cNvSpPr txBox="1"/>
          <p:nvPr/>
        </p:nvSpPr>
        <p:spPr>
          <a:xfrm>
            <a:off x="4144878" y="2934995"/>
            <a:ext cx="44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Impute Mean by Beer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BFAF-8456-EC48-9858-5D4569227B60}"/>
              </a:ext>
            </a:extLst>
          </p:cNvPr>
          <p:cNvSpPr txBox="1"/>
          <p:nvPr/>
        </p:nvSpPr>
        <p:spPr>
          <a:xfrm>
            <a:off x="7540981" y="4493822"/>
            <a:ext cx="414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latin typeface="+mj-lt"/>
              </a:rPr>
              <a:t>Remove Remaining Rows</a:t>
            </a:r>
          </a:p>
          <a:p>
            <a:pPr algn="ctr"/>
            <a:r>
              <a:rPr lang="en-US" sz="2400" spc="300" dirty="0">
                <a:latin typeface="+mj-lt"/>
              </a:rPr>
              <a:t>Containing NAs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EA09A5-27CE-7846-B4C4-050FAB370C54}"/>
              </a:ext>
            </a:extLst>
          </p:cNvPr>
          <p:cNvSpPr/>
          <p:nvPr/>
        </p:nvSpPr>
        <p:spPr>
          <a:xfrm>
            <a:off x="1994121" y="2015330"/>
            <a:ext cx="1922236" cy="1150498"/>
          </a:xfrm>
          <a:custGeom>
            <a:avLst/>
            <a:gdLst>
              <a:gd name="connsiteX0" fmla="*/ 579469 w 1922236"/>
              <a:gd name="connsiteY0" fmla="*/ 0 h 1150498"/>
              <a:gd name="connsiteX1" fmla="*/ 35771 w 1922236"/>
              <a:gd name="connsiteY1" fmla="*/ 774356 h 1150498"/>
              <a:gd name="connsiteX2" fmla="*/ 1477393 w 1922236"/>
              <a:gd name="connsiteY2" fmla="*/ 337751 h 1150498"/>
              <a:gd name="connsiteX3" fmla="*/ 1230258 w 1922236"/>
              <a:gd name="connsiteY3" fmla="*/ 1079156 h 1150498"/>
              <a:gd name="connsiteX4" fmla="*/ 1922236 w 1922236"/>
              <a:gd name="connsiteY4" fmla="*/ 1079156 h 11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2236" h="1150498" extrusionOk="0">
                <a:moveTo>
                  <a:pt x="579469" y="0"/>
                </a:moveTo>
                <a:cubicBezTo>
                  <a:pt x="223334" y="391947"/>
                  <a:pt x="-102885" y="713089"/>
                  <a:pt x="35771" y="774356"/>
                </a:cubicBezTo>
                <a:cubicBezTo>
                  <a:pt x="204002" y="803439"/>
                  <a:pt x="1288522" y="283562"/>
                  <a:pt x="1477393" y="337751"/>
                </a:cubicBezTo>
                <a:cubicBezTo>
                  <a:pt x="1682198" y="399588"/>
                  <a:pt x="1175075" y="950808"/>
                  <a:pt x="1230258" y="1079156"/>
                </a:cubicBezTo>
                <a:cubicBezTo>
                  <a:pt x="1279123" y="1135058"/>
                  <a:pt x="1609104" y="1189343"/>
                  <a:pt x="1922236" y="107915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579469 w 1922236"/>
                      <a:gd name="connsiteY0" fmla="*/ 0 h 1150498"/>
                      <a:gd name="connsiteX1" fmla="*/ 35771 w 1922236"/>
                      <a:gd name="connsiteY1" fmla="*/ 774356 h 1150498"/>
                      <a:gd name="connsiteX2" fmla="*/ 1477393 w 1922236"/>
                      <a:gd name="connsiteY2" fmla="*/ 337751 h 1150498"/>
                      <a:gd name="connsiteX3" fmla="*/ 1230258 w 1922236"/>
                      <a:gd name="connsiteY3" fmla="*/ 1079156 h 1150498"/>
                      <a:gd name="connsiteX4" fmla="*/ 1922236 w 1922236"/>
                      <a:gd name="connsiteY4" fmla="*/ 1079156 h 115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236" h="1150498">
                        <a:moveTo>
                          <a:pt x="579469" y="0"/>
                        </a:moveTo>
                        <a:cubicBezTo>
                          <a:pt x="232793" y="359032"/>
                          <a:pt x="-113883" y="718064"/>
                          <a:pt x="35771" y="774356"/>
                        </a:cubicBezTo>
                        <a:cubicBezTo>
                          <a:pt x="185425" y="830648"/>
                          <a:pt x="1278312" y="286951"/>
                          <a:pt x="1477393" y="337751"/>
                        </a:cubicBezTo>
                        <a:cubicBezTo>
                          <a:pt x="1676474" y="388551"/>
                          <a:pt x="1156118" y="955589"/>
                          <a:pt x="1230258" y="1079156"/>
                        </a:cubicBezTo>
                        <a:cubicBezTo>
                          <a:pt x="1304399" y="1202724"/>
                          <a:pt x="1613317" y="1140940"/>
                          <a:pt x="1922236" y="107915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516A77B-726C-C142-910F-ACD607B7F8E4}"/>
              </a:ext>
            </a:extLst>
          </p:cNvPr>
          <p:cNvSpPr/>
          <p:nvPr/>
        </p:nvSpPr>
        <p:spPr>
          <a:xfrm>
            <a:off x="8861872" y="3051039"/>
            <a:ext cx="1690142" cy="1152908"/>
          </a:xfrm>
          <a:custGeom>
            <a:avLst/>
            <a:gdLst>
              <a:gd name="connsiteX0" fmla="*/ 0 w 1690142"/>
              <a:gd name="connsiteY0" fmla="*/ 213794 h 1152908"/>
              <a:gd name="connsiteX1" fmla="*/ 1688757 w 1690142"/>
              <a:gd name="connsiteY1" fmla="*/ 32562 h 1152908"/>
              <a:gd name="connsiteX2" fmla="*/ 288325 w 1690142"/>
              <a:gd name="connsiteY2" fmla="*/ 798681 h 1152908"/>
              <a:gd name="connsiteX3" fmla="*/ 296562 w 1690142"/>
              <a:gd name="connsiteY3" fmla="*/ 1152908 h 11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142" h="1152908" extrusionOk="0">
                <a:moveTo>
                  <a:pt x="0" y="213794"/>
                </a:moveTo>
                <a:cubicBezTo>
                  <a:pt x="798830" y="61162"/>
                  <a:pt x="1632752" y="-61935"/>
                  <a:pt x="1688757" y="32562"/>
                </a:cubicBezTo>
                <a:cubicBezTo>
                  <a:pt x="1789682" y="141174"/>
                  <a:pt x="478476" y="613289"/>
                  <a:pt x="288325" y="798681"/>
                </a:cubicBezTo>
                <a:cubicBezTo>
                  <a:pt x="52139" y="989460"/>
                  <a:pt x="175367" y="1075017"/>
                  <a:pt x="296562" y="11529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90142"/>
                      <a:gd name="connsiteY0" fmla="*/ 213794 h 1152908"/>
                      <a:gd name="connsiteX1" fmla="*/ 1688757 w 1690142"/>
                      <a:gd name="connsiteY1" fmla="*/ 32562 h 1152908"/>
                      <a:gd name="connsiteX2" fmla="*/ 288325 w 1690142"/>
                      <a:gd name="connsiteY2" fmla="*/ 798681 h 1152908"/>
                      <a:gd name="connsiteX3" fmla="*/ 296562 w 1690142"/>
                      <a:gd name="connsiteY3" fmla="*/ 1152908 h 1152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0142" h="1152908">
                        <a:moveTo>
                          <a:pt x="0" y="213794"/>
                        </a:moveTo>
                        <a:cubicBezTo>
                          <a:pt x="820351" y="74437"/>
                          <a:pt x="1640703" y="-64919"/>
                          <a:pt x="1688757" y="32562"/>
                        </a:cubicBezTo>
                        <a:cubicBezTo>
                          <a:pt x="1736811" y="130043"/>
                          <a:pt x="520358" y="611957"/>
                          <a:pt x="288325" y="798681"/>
                        </a:cubicBezTo>
                        <a:cubicBezTo>
                          <a:pt x="56292" y="985405"/>
                          <a:pt x="176427" y="1069156"/>
                          <a:pt x="296562" y="115290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219069"/>
            <a:ext cx="6338337" cy="243853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/>
              <a:t>Colorado is a clear outlier with 47 breweries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dirty="0"/>
              <a:t>North Dakota, South Dakota, and West Virginia all tie with only one brewery per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219B6-27E8-A741-AC1B-D5CB72BA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018" y="985635"/>
            <a:ext cx="3796263" cy="5489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7746F5-CD45-A840-8B27-0ED4D4D2BA1E}"/>
              </a:ext>
            </a:extLst>
          </p:cNvPr>
          <p:cNvSpPr/>
          <p:nvPr/>
        </p:nvSpPr>
        <p:spPr>
          <a:xfrm>
            <a:off x="10181968" y="6170141"/>
            <a:ext cx="1248032" cy="21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9F4736-89C2-1445-89D0-1FFCB365B6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3" t="29189" r="10841" b="24445"/>
          <a:stretch/>
        </p:blipFill>
        <p:spPr>
          <a:xfrm>
            <a:off x="1147117" y="2990335"/>
            <a:ext cx="5931243" cy="3179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2AE178-CBB1-914A-8229-CF80D43F26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23" t="44324" b="37418"/>
          <a:stretch/>
        </p:blipFill>
        <p:spPr>
          <a:xfrm>
            <a:off x="6842552" y="4773420"/>
            <a:ext cx="471616" cy="12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199"/>
            <a:ext cx="3090672" cy="1197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+mj-lt"/>
              </a:rPr>
              <a:t>ABV for each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2112263"/>
            <a:ext cx="3090672" cy="37673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Bef>
                <a:spcPts val="1800"/>
              </a:spcBef>
            </a:pPr>
            <a:r>
              <a:rPr lang="en-US" dirty="0">
                <a:solidFill>
                  <a:srgbClr val="FFFFFF"/>
                </a:solidFill>
              </a:rPr>
              <a:t>Overall, most states have similar median values for ABV… except for Utah</a:t>
            </a:r>
          </a:p>
          <a:p>
            <a:pPr indent="-228600">
              <a:lnSpc>
                <a:spcPct val="130000"/>
              </a:lnSpc>
              <a:spcBef>
                <a:spcPts val="1800"/>
              </a:spcBef>
            </a:pPr>
            <a:r>
              <a:rPr lang="en-US" dirty="0">
                <a:solidFill>
                  <a:srgbClr val="FFFFFF"/>
                </a:solidFill>
              </a:rPr>
              <a:t>The median ABV tends to be largely between 5% and 6% across the 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F9C33-428F-BB41-B052-9AAF4AA23BF0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Confidential — For Internal Use Only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6833C3-BC55-2F4E-B3E8-77BB4BE2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51" y="4390767"/>
            <a:ext cx="6569677" cy="19709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488DA7-4AFE-2947-AA46-2101B12323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775" b="19700"/>
          <a:stretch/>
        </p:blipFill>
        <p:spPr>
          <a:xfrm>
            <a:off x="500963" y="120004"/>
            <a:ext cx="6858000" cy="41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68528-6371-4DA9-B123-ECC4DA5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spc="800" dirty="0">
                <a:solidFill>
                  <a:schemeClr val="tx2"/>
                </a:solidFill>
                <a:latin typeface="+mj-lt"/>
              </a:rPr>
              <a:t>IBU for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F6DB-596E-46B3-A78C-8D584572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54" y="4931596"/>
            <a:ext cx="3437290" cy="1482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cap="all" spc="400" dirty="0"/>
              <a:t>Wide range of bitterness in beers across </a:t>
            </a:r>
            <a:r>
              <a:rPr lang="en-US" cap="all" spc="400" dirty="0" err="1"/>
              <a:t>america</a:t>
            </a:r>
            <a:endParaRPr lang="en-US" cap="all" spc="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E3640-FDE7-6C44-8A69-792CD471C28B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22E33-3216-974A-83ED-1CC634E4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28" y="4332832"/>
            <a:ext cx="6938785" cy="208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6994C-24B6-654B-BA38-BA365224DE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75" b="20450"/>
          <a:stretch/>
        </p:blipFill>
        <p:spPr>
          <a:xfrm>
            <a:off x="5056834" y="49874"/>
            <a:ext cx="6858000" cy="4058294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6530005-75D0-4636-A47B-B79724FA1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93494"/>
              </p:ext>
            </p:extLst>
          </p:nvPr>
        </p:nvGraphicFramePr>
        <p:xfrm>
          <a:off x="6880644" y="1392797"/>
          <a:ext cx="2624083" cy="112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04">
                  <a:extLst>
                    <a:ext uri="{9D8B030D-6E8A-4147-A177-3AD203B41FA5}">
                      <a16:colId xmlns:a16="http://schemas.microsoft.com/office/drawing/2014/main" val="523023496"/>
                    </a:ext>
                  </a:extLst>
                </a:gridCol>
                <a:gridCol w="1182847">
                  <a:extLst>
                    <a:ext uri="{9D8B030D-6E8A-4147-A177-3AD203B41FA5}">
                      <a16:colId xmlns:a16="http://schemas.microsoft.com/office/drawing/2014/main" val="4032791898"/>
                    </a:ext>
                  </a:extLst>
                </a:gridCol>
                <a:gridCol w="537132">
                  <a:extLst>
                    <a:ext uri="{9D8B030D-6E8A-4147-A177-3AD203B41FA5}">
                      <a16:colId xmlns:a16="http://schemas.microsoft.com/office/drawing/2014/main" val="2558428076"/>
                    </a:ext>
                  </a:extLst>
                </a:gridCol>
              </a:tblGrid>
              <a:tr h="270235">
                <a:tc>
                  <a:txBody>
                    <a:bodyPr/>
                    <a:lstStyle/>
                    <a:p>
                      <a:r>
                        <a:rPr lang="en-US" sz="1100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2043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Greenbrier Valley Brewing Company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 Trail Pale Ale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504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Mothman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 IPA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147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0F12D8-2054-43BE-A36E-E59E3CC10628}"/>
              </a:ext>
            </a:extLst>
          </p:cNvPr>
          <p:cNvCxnSpPr>
            <a:cxnSpLocks/>
          </p:cNvCxnSpPr>
          <p:nvPr/>
        </p:nvCxnSpPr>
        <p:spPr>
          <a:xfrm>
            <a:off x="9504728" y="1954635"/>
            <a:ext cx="511727" cy="21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BEAC7FCF-5C49-4C34-A86A-44590E40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8348"/>
              </p:ext>
            </p:extLst>
          </p:nvPr>
        </p:nvGraphicFramePr>
        <p:xfrm>
          <a:off x="9153981" y="2984493"/>
          <a:ext cx="2624083" cy="145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04">
                  <a:extLst>
                    <a:ext uri="{9D8B030D-6E8A-4147-A177-3AD203B41FA5}">
                      <a16:colId xmlns:a16="http://schemas.microsoft.com/office/drawing/2014/main" val="523023496"/>
                    </a:ext>
                  </a:extLst>
                </a:gridCol>
                <a:gridCol w="1182847">
                  <a:extLst>
                    <a:ext uri="{9D8B030D-6E8A-4147-A177-3AD203B41FA5}">
                      <a16:colId xmlns:a16="http://schemas.microsoft.com/office/drawing/2014/main" val="4032791898"/>
                    </a:ext>
                  </a:extLst>
                </a:gridCol>
                <a:gridCol w="537132">
                  <a:extLst>
                    <a:ext uri="{9D8B030D-6E8A-4147-A177-3AD203B41FA5}">
                      <a16:colId xmlns:a16="http://schemas.microsoft.com/office/drawing/2014/main" val="2558428076"/>
                    </a:ext>
                  </a:extLst>
                </a:gridCol>
              </a:tblGrid>
              <a:tr h="270235">
                <a:tc>
                  <a:txBody>
                    <a:bodyPr/>
                    <a:lstStyle/>
                    <a:p>
                      <a:r>
                        <a:rPr lang="en-US" sz="1100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2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Iron Hill Brewery &amp; Restaurant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Appreciation Ale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68*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5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Twin Lakes Brewing Company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Greenville Pale Ale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1479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E4BFB7-2022-4DC2-A109-451CE9E2D3CC}"/>
              </a:ext>
            </a:extLst>
          </p:cNvPr>
          <p:cNvCxnSpPr>
            <a:cxnSpLocks/>
          </p:cNvCxnSpPr>
          <p:nvPr/>
        </p:nvCxnSpPr>
        <p:spPr>
          <a:xfrm flipH="1" flipV="1">
            <a:off x="10757504" y="2170736"/>
            <a:ext cx="176169" cy="813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6274B8E1-7DC4-4B53-A201-CFCBEBA3C6FB}"/>
              </a:ext>
            </a:extLst>
          </p:cNvPr>
          <p:cNvSpPr/>
          <p:nvPr/>
        </p:nvSpPr>
        <p:spPr>
          <a:xfrm>
            <a:off x="7779493" y="0"/>
            <a:ext cx="1761688" cy="2281805"/>
          </a:xfrm>
          <a:prstGeom prst="irregularSeal1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946991"/>
            <a:ext cx="4800600" cy="432025"/>
          </a:xfrm>
        </p:spPr>
        <p:txBody>
          <a:bodyPr/>
          <a:lstStyle/>
          <a:p>
            <a:pPr algn="ctr"/>
            <a:r>
              <a:rPr lang="en-US" dirty="0"/>
              <a:t>Most alcoholic – </a:t>
            </a:r>
            <a:r>
              <a:rPr lang="en-US" dirty="0">
                <a:solidFill>
                  <a:srgbClr val="C00000"/>
                </a:solidFill>
              </a:rPr>
              <a:t>12.8%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4162" y="1946991"/>
            <a:ext cx="4800600" cy="432025"/>
          </a:xfrm>
        </p:spPr>
        <p:txBody>
          <a:bodyPr/>
          <a:lstStyle/>
          <a:p>
            <a:pPr algn="ctr"/>
            <a:r>
              <a:rPr lang="en-US" dirty="0"/>
              <a:t>Most bitter – </a:t>
            </a:r>
            <a:r>
              <a:rPr lang="en-US" dirty="0">
                <a:solidFill>
                  <a:srgbClr val="C00000"/>
                </a:solidFill>
              </a:rPr>
              <a:t>138 IBU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2316705" y="5835562"/>
            <a:ext cx="2670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Lee Hill Series Vol. 5</a:t>
            </a:r>
          </a:p>
          <a:p>
            <a:pPr algn="ctr"/>
            <a:r>
              <a:rPr lang="en-US" sz="1400" dirty="0"/>
              <a:t>Belgian Style </a:t>
            </a:r>
            <a:r>
              <a:rPr lang="en-US" sz="1400" dirty="0" err="1"/>
              <a:t>Quadrupel</a:t>
            </a:r>
            <a:r>
              <a:rPr lang="en-US" sz="1400" dirty="0"/>
              <a:t> Ale</a:t>
            </a:r>
          </a:p>
          <a:p>
            <a:pPr algn="ctr"/>
            <a:r>
              <a:rPr lang="en-US" sz="1400" dirty="0"/>
              <a:t>Upslope Brewing Co.</a:t>
            </a:r>
          </a:p>
          <a:p>
            <a:pPr algn="ctr"/>
            <a:r>
              <a:rPr lang="en-US" sz="1400" dirty="0"/>
              <a:t>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7874171" y="5835562"/>
            <a:ext cx="2320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Bitter Bitch Imperial IPA</a:t>
            </a:r>
          </a:p>
          <a:p>
            <a:pPr algn="ctr"/>
            <a:r>
              <a:rPr lang="en-US" sz="1400" dirty="0"/>
              <a:t>Astoria Brewing Co.</a:t>
            </a:r>
          </a:p>
          <a:p>
            <a:pPr algn="ctr"/>
            <a:r>
              <a:rPr lang="en-US" sz="1400" dirty="0"/>
              <a:t>Astoria, 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1660E4-92D6-CD41-9C09-2E840367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938" y="2336553"/>
            <a:ext cx="1516081" cy="3546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1FCD68-1007-5841-8F32-3FD67731C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360" y="2676645"/>
            <a:ext cx="2866204" cy="28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Abv overall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AD996-60B2-4FFA-ABC1-121B31C67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88" y="120211"/>
            <a:ext cx="5235576" cy="3597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8FEE2-1F96-4133-93C1-7A87FCD97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071" y="3837493"/>
            <a:ext cx="3578150" cy="2458347"/>
          </a:xfrm>
          <a:prstGeom prst="rect">
            <a:avLst/>
          </a:prstGeom>
        </p:spPr>
      </p:pic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EE565A33-1AD2-4D91-9C42-57A76E31DA4C}"/>
              </a:ext>
            </a:extLst>
          </p:cNvPr>
          <p:cNvSpPr/>
          <p:nvPr/>
        </p:nvSpPr>
        <p:spPr>
          <a:xfrm>
            <a:off x="7968996" y="4688263"/>
            <a:ext cx="940315" cy="660102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97270-7279-4C5A-B0E0-CF2BE18F1EB8}"/>
              </a:ext>
            </a:extLst>
          </p:cNvPr>
          <p:cNvSpPr/>
          <p:nvPr/>
        </p:nvSpPr>
        <p:spPr>
          <a:xfrm>
            <a:off x="9132848" y="5018314"/>
            <a:ext cx="2988411" cy="1121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44389"/>
                </a:solidFill>
              </a:rPr>
              <a:t>Belgian Style </a:t>
            </a:r>
            <a:r>
              <a:rPr lang="en-US" sz="1600" dirty="0" err="1">
                <a:solidFill>
                  <a:srgbClr val="044389"/>
                </a:solidFill>
              </a:rPr>
              <a:t>Quadrupel</a:t>
            </a:r>
            <a:r>
              <a:rPr lang="en-US" sz="1600" dirty="0">
                <a:solidFill>
                  <a:srgbClr val="044389"/>
                </a:solidFill>
              </a:rPr>
              <a:t> Ale </a:t>
            </a:r>
            <a:r>
              <a:rPr lang="en-US" sz="1200" dirty="0">
                <a:solidFill>
                  <a:srgbClr val="044389"/>
                </a:solidFill>
              </a:rPr>
              <a:t>(12.8%)</a:t>
            </a:r>
            <a:endParaRPr lang="en-US" sz="1600" dirty="0">
              <a:solidFill>
                <a:srgbClr val="04438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44389"/>
                </a:solidFill>
              </a:rPr>
              <a:t>London Balling </a:t>
            </a:r>
            <a:r>
              <a:rPr lang="en-US" sz="1200" dirty="0">
                <a:solidFill>
                  <a:srgbClr val="044389"/>
                </a:solidFill>
              </a:rPr>
              <a:t>(12.5%)</a:t>
            </a:r>
            <a:endParaRPr lang="en-US" sz="1600" dirty="0">
              <a:solidFill>
                <a:srgbClr val="04438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44389"/>
                </a:solidFill>
              </a:rPr>
              <a:t>Csar</a:t>
            </a:r>
            <a:r>
              <a:rPr lang="en-US" sz="1600" dirty="0">
                <a:solidFill>
                  <a:srgbClr val="044389"/>
                </a:solidFill>
              </a:rPr>
              <a:t> </a:t>
            </a:r>
            <a:r>
              <a:rPr lang="en-US" sz="1200" dirty="0">
                <a:solidFill>
                  <a:srgbClr val="044389"/>
                </a:solidFill>
              </a:rPr>
              <a:t>(12%)</a:t>
            </a:r>
            <a:endParaRPr lang="en-US" sz="1600" dirty="0">
              <a:solidFill>
                <a:srgbClr val="044389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7DD14E2-5F52-4EFA-BA91-1DF9F34E580F}"/>
              </a:ext>
            </a:extLst>
          </p:cNvPr>
          <p:cNvCxnSpPr>
            <a:cxnSpLocks/>
          </p:cNvCxnSpPr>
          <p:nvPr/>
        </p:nvCxnSpPr>
        <p:spPr>
          <a:xfrm>
            <a:off x="8543109" y="5259977"/>
            <a:ext cx="487681" cy="3570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666200-FAF1-524F-8C43-2AF6D2E83554}"/>
              </a:ext>
            </a:extLst>
          </p:cNvPr>
          <p:cNvSpPr txBox="1"/>
          <p:nvPr/>
        </p:nvSpPr>
        <p:spPr>
          <a:xfrm>
            <a:off x="9667389" y="6604084"/>
            <a:ext cx="2244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Confidential —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B158-C9D6-47C5-AABF-BA03D72D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 &amp; boozy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3C278C-10AC-41C2-9073-4DE0E3C1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there appears to be a relationship between IBU and ABV.</a:t>
            </a:r>
          </a:p>
          <a:p>
            <a:endParaRPr lang="en-US" dirty="0"/>
          </a:p>
          <a:p>
            <a:r>
              <a:rPr lang="en-US" dirty="0"/>
              <a:t>Based on our assessment, we may be able to predict ABV based on IBU along with style and other variables of interest in future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66A1D-45C4-F74F-B243-84CBD704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8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17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460</Words>
  <Application>Microsoft Office PowerPoint</Application>
  <PresentationFormat>Widescreen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Badge</vt:lpstr>
      <vt:lpstr>America’s beers – boozy or just bitter?</vt:lpstr>
      <vt:lpstr>Data Dictionary</vt:lpstr>
      <vt:lpstr>Handling Missing Values</vt:lpstr>
      <vt:lpstr>Breweries by state</vt:lpstr>
      <vt:lpstr>ABV for each state</vt:lpstr>
      <vt:lpstr>IBU for each state</vt:lpstr>
      <vt:lpstr>Which state has the beer with highest abv? Ibu?</vt:lpstr>
      <vt:lpstr>Abv overall</vt:lpstr>
      <vt:lpstr>Relationship between bitter &amp; boozy</vt:lpstr>
      <vt:lpstr>Can we guess which is an ipa?</vt:lpstr>
      <vt:lpstr>PowerPoint Presentation</vt:lpstr>
      <vt:lpstr>More Opportunity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Megan Ball</cp:lastModifiedBy>
  <cp:revision>48</cp:revision>
  <dcterms:created xsi:type="dcterms:W3CDTF">2020-10-13T00:27:59Z</dcterms:created>
  <dcterms:modified xsi:type="dcterms:W3CDTF">2020-10-23T00:00:34Z</dcterms:modified>
</cp:coreProperties>
</file>