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6" r:id="rId1"/>
  </p:sldMasterIdLst>
  <p:sldIdLst>
    <p:sldId id="256" r:id="rId2"/>
    <p:sldId id="261" r:id="rId3"/>
    <p:sldId id="262" r:id="rId4"/>
    <p:sldId id="257" r:id="rId5"/>
    <p:sldId id="258" r:id="rId6"/>
    <p:sldId id="263" r:id="rId7"/>
    <p:sldId id="259" r:id="rId8"/>
    <p:sldId id="265" r:id="rId9"/>
    <p:sldId id="260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7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636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5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7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89365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70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1818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4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8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1BE4249-C0D0-4B06-8692-E8BB871AF643}" type="datetimeFigureOut">
              <a:rPr lang="en-US" smtClean="0"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3379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42B0DB6-F5C7-45FB-8CF3-31B45F9C2DAC}" type="datetimeFigureOut">
              <a:rPr lang="en-US" smtClean="0"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3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12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7822-9298-4B70-9A91-256822502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America’s beers – boozy or just bitter?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EE6C9-0505-4309-8BA0-2A67AC71D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Matt Farrow, Megan Ball</a:t>
            </a:r>
          </a:p>
          <a:p>
            <a:r>
              <a:rPr lang="en-US" dirty="0"/>
              <a:t>DS6306</a:t>
            </a:r>
          </a:p>
        </p:txBody>
      </p:sp>
    </p:spTree>
    <p:extLst>
      <p:ext uri="{BB962C8B-B14F-4D97-AF65-F5344CB8AC3E}">
        <p14:creationId xmlns:p14="http://schemas.microsoft.com/office/powerpoint/2010/main" val="1592232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B158-C9D6-47C5-AABF-BA03D72D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bitter &amp; boozy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C3C278C-10AC-41C2-9073-4DE0E3C14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 general, there appears to be a relationship between IBU and ABV.</a:t>
            </a:r>
          </a:p>
          <a:p>
            <a:endParaRPr lang="en-US" dirty="0"/>
          </a:p>
          <a:p>
            <a:r>
              <a:rPr lang="en-US" dirty="0"/>
              <a:t>Based on our assessment, we may be able to predict ABV based on IBU along with style and other variables of interest.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618A4E-9FF7-1C41-92F5-1C0E9DE85F28}"/>
              </a:ext>
            </a:extLst>
          </p:cNvPr>
          <p:cNvSpPr txBox="1"/>
          <p:nvPr/>
        </p:nvSpPr>
        <p:spPr>
          <a:xfrm>
            <a:off x="9667389" y="6604084"/>
            <a:ext cx="2244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Confidential — For Internal Use Only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66A1D-45C4-F74F-B243-84CBD7043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87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1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3C21E6-2E56-C642-B653-F014AFBD0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9" t="26067" r="3159" b="22997"/>
          <a:stretch/>
        </p:blipFill>
        <p:spPr>
          <a:xfrm>
            <a:off x="2140449" y="1609387"/>
            <a:ext cx="7911101" cy="4296766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883C88DB-409A-7A42-8CD4-E37DF76F1BF3}"/>
              </a:ext>
            </a:extLst>
          </p:cNvPr>
          <p:cNvSpPr txBox="1">
            <a:spLocks/>
          </p:cNvSpPr>
          <p:nvPr/>
        </p:nvSpPr>
        <p:spPr>
          <a:xfrm>
            <a:off x="1252728" y="381000"/>
            <a:ext cx="10172700" cy="1493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Middle America offers untapped potential for Ipa</a:t>
            </a:r>
            <a:r>
              <a:rPr lang="en-US" sz="2800" dirty="0"/>
              <a:t>s</a:t>
            </a:r>
            <a:endParaRPr lang="en-US" sz="4000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2F618C9-0A43-594B-BA82-A92372DAE689}"/>
              </a:ext>
            </a:extLst>
          </p:cNvPr>
          <p:cNvSpPr/>
          <p:nvPr/>
        </p:nvSpPr>
        <p:spPr>
          <a:xfrm>
            <a:off x="1507788" y="2938409"/>
            <a:ext cx="3228599" cy="2866490"/>
          </a:xfrm>
          <a:custGeom>
            <a:avLst/>
            <a:gdLst>
              <a:gd name="connsiteX0" fmla="*/ 3228599 w 3228599"/>
              <a:gd name="connsiteY0" fmla="*/ 0 h 2506894"/>
              <a:gd name="connsiteX1" fmla="*/ 64158 w 3228599"/>
              <a:gd name="connsiteY1" fmla="*/ 647272 h 2506894"/>
              <a:gd name="connsiteX2" fmla="*/ 1410073 w 3228599"/>
              <a:gd name="connsiteY2" fmla="*/ 2506894 h 250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8599" h="2506894">
                <a:moveTo>
                  <a:pt x="3228599" y="0"/>
                </a:moveTo>
                <a:cubicBezTo>
                  <a:pt x="1797922" y="114728"/>
                  <a:pt x="367246" y="229456"/>
                  <a:pt x="64158" y="647272"/>
                </a:cubicBezTo>
                <a:cubicBezTo>
                  <a:pt x="-238930" y="1065088"/>
                  <a:pt x="585571" y="1785991"/>
                  <a:pt x="1410073" y="2506894"/>
                </a:cubicBezTo>
              </a:path>
            </a:pathLst>
          </a:custGeom>
          <a:noFill/>
          <a:ln w="57150">
            <a:solidFill>
              <a:srgbClr val="044389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03358F-04D6-9541-B201-B4E5F9FF5E5D}"/>
              </a:ext>
            </a:extLst>
          </p:cNvPr>
          <p:cNvSpPr txBox="1"/>
          <p:nvPr/>
        </p:nvSpPr>
        <p:spPr>
          <a:xfrm>
            <a:off x="1335640" y="5951912"/>
            <a:ext cx="562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states have fewer than 10 IPAs available to consumers</a:t>
            </a:r>
          </a:p>
        </p:txBody>
      </p:sp>
    </p:spTree>
    <p:extLst>
      <p:ext uri="{BB962C8B-B14F-4D97-AF65-F5344CB8AC3E}">
        <p14:creationId xmlns:p14="http://schemas.microsoft.com/office/powerpoint/2010/main" val="25300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225C-F2E3-7244-B66C-495FB35B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64BCA-7119-E348-8710-899A90E305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Name 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(beer name)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/>
              <a:t>Beer ID</a:t>
            </a:r>
          </a:p>
          <a:p>
            <a:r>
              <a:rPr lang="en-US" dirty="0"/>
              <a:t>ABV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(alcohol by volume)</a:t>
            </a:r>
            <a:endParaRPr lang="en-US" dirty="0"/>
          </a:p>
          <a:p>
            <a:r>
              <a:rPr lang="en-US" dirty="0"/>
              <a:t>IBU 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(international bitterness units)</a:t>
            </a:r>
            <a:endParaRPr lang="en-US" dirty="0"/>
          </a:p>
          <a:p>
            <a:r>
              <a:rPr lang="en-US" dirty="0"/>
              <a:t>Brewery ID</a:t>
            </a:r>
          </a:p>
          <a:p>
            <a:r>
              <a:rPr lang="en-US" dirty="0"/>
              <a:t>Style</a:t>
            </a:r>
          </a:p>
          <a:p>
            <a:r>
              <a:rPr lang="en-US" dirty="0"/>
              <a:t>Ounces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243D89-E04D-3744-AE63-12BE302BC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Brew ID</a:t>
            </a:r>
          </a:p>
          <a:p>
            <a:r>
              <a:rPr lang="en-US" dirty="0"/>
              <a:t>Name</a:t>
            </a:r>
            <a:r>
              <a:rPr lang="en-US" sz="1400" dirty="0"/>
              <a:t> 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(brewery name)</a:t>
            </a:r>
            <a:endParaRPr lang="en-US" dirty="0"/>
          </a:p>
          <a:p>
            <a:r>
              <a:rPr lang="en-US" dirty="0"/>
              <a:t>City</a:t>
            </a:r>
          </a:p>
          <a:p>
            <a:r>
              <a:rPr lang="en-US" dirty="0"/>
              <a:t>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BC01CE-7F06-654C-90D4-2E55E3CAD3F8}"/>
              </a:ext>
            </a:extLst>
          </p:cNvPr>
          <p:cNvSpPr txBox="1"/>
          <p:nvPr/>
        </p:nvSpPr>
        <p:spPr>
          <a:xfrm>
            <a:off x="1251678" y="1688757"/>
            <a:ext cx="207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Beers (2,410)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94C26-9DDB-0D4D-A72D-4092B7D99EB5}"/>
              </a:ext>
            </a:extLst>
          </p:cNvPr>
          <p:cNvSpPr txBox="1"/>
          <p:nvPr/>
        </p:nvSpPr>
        <p:spPr>
          <a:xfrm>
            <a:off x="6647796" y="1688757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Breweries (558)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657664-8B3E-AD48-AF81-B2BF46313340}"/>
              </a:ext>
            </a:extLst>
          </p:cNvPr>
          <p:cNvSpPr txBox="1"/>
          <p:nvPr/>
        </p:nvSpPr>
        <p:spPr>
          <a:xfrm>
            <a:off x="9667389" y="6604084"/>
            <a:ext cx="2244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Confidential —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1114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DDF1-2AA6-444D-9D15-0448526A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E2C23-529D-3A46-BC28-5E48CF7A408A}"/>
              </a:ext>
            </a:extLst>
          </p:cNvPr>
          <p:cNvSpPr txBox="1"/>
          <p:nvPr/>
        </p:nvSpPr>
        <p:spPr>
          <a:xfrm>
            <a:off x="1449859" y="1771136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>
                <a:latin typeface="+mj-lt"/>
              </a:rPr>
              <a:t>Many Missing IBU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C0642-7456-694E-90CD-DB7CB8A9BB2C}"/>
              </a:ext>
            </a:extLst>
          </p:cNvPr>
          <p:cNvSpPr txBox="1"/>
          <p:nvPr/>
        </p:nvSpPr>
        <p:spPr>
          <a:xfrm>
            <a:off x="3991232" y="3059668"/>
            <a:ext cx="448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>
                <a:latin typeface="+mj-lt"/>
              </a:rPr>
              <a:t>Impute Mean by Beer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7BFAF-8456-EC48-9858-5D4569227B60}"/>
              </a:ext>
            </a:extLst>
          </p:cNvPr>
          <p:cNvSpPr txBox="1"/>
          <p:nvPr/>
        </p:nvSpPr>
        <p:spPr>
          <a:xfrm>
            <a:off x="7046031" y="4290985"/>
            <a:ext cx="4148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latin typeface="+mj-lt"/>
              </a:rPr>
              <a:t>Remove Remaining Rows</a:t>
            </a:r>
          </a:p>
          <a:p>
            <a:pPr algn="ctr"/>
            <a:r>
              <a:rPr lang="en-US" sz="2400" spc="300" dirty="0">
                <a:latin typeface="+mj-lt"/>
              </a:rPr>
              <a:t>Containing NAs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DEA09A5-27CE-7846-B4C4-050FAB370C54}"/>
              </a:ext>
            </a:extLst>
          </p:cNvPr>
          <p:cNvSpPr/>
          <p:nvPr/>
        </p:nvSpPr>
        <p:spPr>
          <a:xfrm>
            <a:off x="2031926" y="2248930"/>
            <a:ext cx="1922236" cy="1150498"/>
          </a:xfrm>
          <a:custGeom>
            <a:avLst/>
            <a:gdLst>
              <a:gd name="connsiteX0" fmla="*/ 579469 w 1922236"/>
              <a:gd name="connsiteY0" fmla="*/ 0 h 1150498"/>
              <a:gd name="connsiteX1" fmla="*/ 35771 w 1922236"/>
              <a:gd name="connsiteY1" fmla="*/ 774356 h 1150498"/>
              <a:gd name="connsiteX2" fmla="*/ 1477393 w 1922236"/>
              <a:gd name="connsiteY2" fmla="*/ 337751 h 1150498"/>
              <a:gd name="connsiteX3" fmla="*/ 1230258 w 1922236"/>
              <a:gd name="connsiteY3" fmla="*/ 1079156 h 1150498"/>
              <a:gd name="connsiteX4" fmla="*/ 1922236 w 1922236"/>
              <a:gd name="connsiteY4" fmla="*/ 1079156 h 115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2236" h="1150498" extrusionOk="0">
                <a:moveTo>
                  <a:pt x="579469" y="0"/>
                </a:moveTo>
                <a:cubicBezTo>
                  <a:pt x="223334" y="391947"/>
                  <a:pt x="-102885" y="713089"/>
                  <a:pt x="35771" y="774356"/>
                </a:cubicBezTo>
                <a:cubicBezTo>
                  <a:pt x="204002" y="803439"/>
                  <a:pt x="1288522" y="283562"/>
                  <a:pt x="1477393" y="337751"/>
                </a:cubicBezTo>
                <a:cubicBezTo>
                  <a:pt x="1682198" y="399588"/>
                  <a:pt x="1175075" y="950808"/>
                  <a:pt x="1230258" y="1079156"/>
                </a:cubicBezTo>
                <a:cubicBezTo>
                  <a:pt x="1279123" y="1135058"/>
                  <a:pt x="1609104" y="1189343"/>
                  <a:pt x="1922236" y="1079156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435683001">
                  <a:custGeom>
                    <a:avLst/>
                    <a:gdLst>
                      <a:gd name="connsiteX0" fmla="*/ 579469 w 1922236"/>
                      <a:gd name="connsiteY0" fmla="*/ 0 h 1150498"/>
                      <a:gd name="connsiteX1" fmla="*/ 35771 w 1922236"/>
                      <a:gd name="connsiteY1" fmla="*/ 774356 h 1150498"/>
                      <a:gd name="connsiteX2" fmla="*/ 1477393 w 1922236"/>
                      <a:gd name="connsiteY2" fmla="*/ 337751 h 1150498"/>
                      <a:gd name="connsiteX3" fmla="*/ 1230258 w 1922236"/>
                      <a:gd name="connsiteY3" fmla="*/ 1079156 h 1150498"/>
                      <a:gd name="connsiteX4" fmla="*/ 1922236 w 1922236"/>
                      <a:gd name="connsiteY4" fmla="*/ 1079156 h 11504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236" h="1150498">
                        <a:moveTo>
                          <a:pt x="579469" y="0"/>
                        </a:moveTo>
                        <a:cubicBezTo>
                          <a:pt x="232793" y="359032"/>
                          <a:pt x="-113883" y="718064"/>
                          <a:pt x="35771" y="774356"/>
                        </a:cubicBezTo>
                        <a:cubicBezTo>
                          <a:pt x="185425" y="830648"/>
                          <a:pt x="1278312" y="286951"/>
                          <a:pt x="1477393" y="337751"/>
                        </a:cubicBezTo>
                        <a:cubicBezTo>
                          <a:pt x="1676474" y="388551"/>
                          <a:pt x="1156118" y="955589"/>
                          <a:pt x="1230258" y="1079156"/>
                        </a:cubicBezTo>
                        <a:cubicBezTo>
                          <a:pt x="1304399" y="1202724"/>
                          <a:pt x="1613317" y="1140940"/>
                          <a:pt x="1922236" y="1079156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516A77B-726C-C142-910F-ACD607B7F8E4}"/>
              </a:ext>
            </a:extLst>
          </p:cNvPr>
          <p:cNvSpPr/>
          <p:nvPr/>
        </p:nvSpPr>
        <p:spPr>
          <a:xfrm>
            <a:off x="8517924" y="3081341"/>
            <a:ext cx="1690142" cy="1152908"/>
          </a:xfrm>
          <a:custGeom>
            <a:avLst/>
            <a:gdLst>
              <a:gd name="connsiteX0" fmla="*/ 0 w 1690142"/>
              <a:gd name="connsiteY0" fmla="*/ 213794 h 1152908"/>
              <a:gd name="connsiteX1" fmla="*/ 1688757 w 1690142"/>
              <a:gd name="connsiteY1" fmla="*/ 32562 h 1152908"/>
              <a:gd name="connsiteX2" fmla="*/ 288325 w 1690142"/>
              <a:gd name="connsiteY2" fmla="*/ 798681 h 1152908"/>
              <a:gd name="connsiteX3" fmla="*/ 296562 w 1690142"/>
              <a:gd name="connsiteY3" fmla="*/ 1152908 h 11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142" h="1152908" extrusionOk="0">
                <a:moveTo>
                  <a:pt x="0" y="213794"/>
                </a:moveTo>
                <a:cubicBezTo>
                  <a:pt x="798830" y="61162"/>
                  <a:pt x="1632752" y="-61935"/>
                  <a:pt x="1688757" y="32562"/>
                </a:cubicBezTo>
                <a:cubicBezTo>
                  <a:pt x="1789682" y="141174"/>
                  <a:pt x="478476" y="613289"/>
                  <a:pt x="288325" y="798681"/>
                </a:cubicBezTo>
                <a:cubicBezTo>
                  <a:pt x="52139" y="989460"/>
                  <a:pt x="175367" y="1075017"/>
                  <a:pt x="296562" y="1152908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90142"/>
                      <a:gd name="connsiteY0" fmla="*/ 213794 h 1152908"/>
                      <a:gd name="connsiteX1" fmla="*/ 1688757 w 1690142"/>
                      <a:gd name="connsiteY1" fmla="*/ 32562 h 1152908"/>
                      <a:gd name="connsiteX2" fmla="*/ 288325 w 1690142"/>
                      <a:gd name="connsiteY2" fmla="*/ 798681 h 1152908"/>
                      <a:gd name="connsiteX3" fmla="*/ 296562 w 1690142"/>
                      <a:gd name="connsiteY3" fmla="*/ 1152908 h 11529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90142" h="1152908">
                        <a:moveTo>
                          <a:pt x="0" y="213794"/>
                        </a:moveTo>
                        <a:cubicBezTo>
                          <a:pt x="820351" y="74437"/>
                          <a:pt x="1640703" y="-64919"/>
                          <a:pt x="1688757" y="32562"/>
                        </a:cubicBezTo>
                        <a:cubicBezTo>
                          <a:pt x="1736811" y="130043"/>
                          <a:pt x="520358" y="611957"/>
                          <a:pt x="288325" y="798681"/>
                        </a:cubicBezTo>
                        <a:cubicBezTo>
                          <a:pt x="56292" y="985405"/>
                          <a:pt x="176427" y="1069156"/>
                          <a:pt x="296562" y="1152908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1E038-E48F-854A-9A54-3EA5F0FFB3F7}"/>
              </a:ext>
            </a:extLst>
          </p:cNvPr>
          <p:cNvSpPr txBox="1"/>
          <p:nvPr/>
        </p:nvSpPr>
        <p:spPr>
          <a:xfrm>
            <a:off x="9667389" y="6604084"/>
            <a:ext cx="2244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Confidential —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06435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3134FF-79B4-42CA-A2F5-91CC95A9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by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ACF7BF-27A0-4D9E-B849-059E32A7D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399" y="1219069"/>
            <a:ext cx="6338337" cy="243853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en-US" dirty="0"/>
              <a:t>Colorado is a clear outlier with 47 breweries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en-US" dirty="0"/>
              <a:t>North Dakota, South Dakota, and West Virginia all tie with only one brewery per state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1219B6-27E8-A741-AC1B-D5CB72BAC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018" y="985635"/>
            <a:ext cx="3796263" cy="54899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C7746F5-CD45-A840-8B27-0ED4D4D2BA1E}"/>
              </a:ext>
            </a:extLst>
          </p:cNvPr>
          <p:cNvSpPr/>
          <p:nvPr/>
        </p:nvSpPr>
        <p:spPr>
          <a:xfrm>
            <a:off x="10181968" y="6170141"/>
            <a:ext cx="1248032" cy="214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018CE-C344-E242-8897-09330AC29E0E}"/>
              </a:ext>
            </a:extLst>
          </p:cNvPr>
          <p:cNvSpPr txBox="1"/>
          <p:nvPr/>
        </p:nvSpPr>
        <p:spPr>
          <a:xfrm>
            <a:off x="9667389" y="6604084"/>
            <a:ext cx="2244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Confidential — For Internal Use Only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9F4736-89C2-1445-89D0-1FFCB365B6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3" t="29189" r="10841" b="24445"/>
          <a:stretch/>
        </p:blipFill>
        <p:spPr>
          <a:xfrm>
            <a:off x="1147117" y="2990335"/>
            <a:ext cx="5931243" cy="31798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12AE178-CBB1-914A-8229-CF80D43F2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123" t="44324" b="37418"/>
          <a:stretch/>
        </p:blipFill>
        <p:spPr>
          <a:xfrm>
            <a:off x="6842552" y="4773420"/>
            <a:ext cx="471616" cy="12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5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3408ACDA-FBD2-4415-9EE4-4D1BBDF17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30595D-127E-4DC3-8E40-9374B113D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C032F75-F5AC-4D84-98D0-DD0FB8A2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21D3B4-EB95-40D8-ADD4-C28637F87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EC402CCD-3D73-4427-910D-80A619EAD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8ACA7-936D-410D-90FB-62EF258F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199"/>
            <a:ext cx="3090672" cy="119786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latin typeface="+mj-lt"/>
              </a:rPr>
              <a:t>ABV for each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361D-1FB2-457B-8A3D-00144BDBE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9328" y="2112263"/>
            <a:ext cx="3090672" cy="376733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30000"/>
              </a:lnSpc>
              <a:spcBef>
                <a:spcPts val="1800"/>
              </a:spcBef>
            </a:pPr>
            <a:r>
              <a:rPr lang="en-US" dirty="0">
                <a:solidFill>
                  <a:srgbClr val="FFFFFF"/>
                </a:solidFill>
              </a:rPr>
              <a:t>Overall, most states have similar median values for ABV… except for Utah</a:t>
            </a:r>
          </a:p>
          <a:p>
            <a:pPr indent="-228600">
              <a:lnSpc>
                <a:spcPct val="130000"/>
              </a:lnSpc>
              <a:spcBef>
                <a:spcPts val="1800"/>
              </a:spcBef>
            </a:pPr>
            <a:r>
              <a:rPr lang="en-US" dirty="0">
                <a:solidFill>
                  <a:srgbClr val="FFFFFF"/>
                </a:solidFill>
              </a:rPr>
              <a:t>The median ABV tends to be largely between 5% and 6% across the 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F9C33-428F-BB41-B052-9AAF4AA23BF0}"/>
              </a:ext>
            </a:extLst>
          </p:cNvPr>
          <p:cNvSpPr txBox="1"/>
          <p:nvPr/>
        </p:nvSpPr>
        <p:spPr>
          <a:xfrm>
            <a:off x="9667389" y="6604084"/>
            <a:ext cx="2244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Confidential — For Internal Use Only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6833C3-BC55-2F4E-B3E8-77BB4BE21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51" y="4390767"/>
            <a:ext cx="6569677" cy="19709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488DA7-4AFE-2947-AA46-2101B12323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775" b="19700"/>
          <a:stretch/>
        </p:blipFill>
        <p:spPr>
          <a:xfrm>
            <a:off x="500963" y="120004"/>
            <a:ext cx="6858000" cy="41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0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26ADEF2-2BA7-419F-A580-9C6541A73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146248-6675-4D3A-B34A-7363E28C9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52EA45-4231-40F0-A5F9-509764441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E26580E3-C3E7-4C81-9BC7-D725DBB74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868528-6371-4DA9-B123-ECC4DA52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spc="800" dirty="0">
                <a:solidFill>
                  <a:schemeClr val="tx2"/>
                </a:solidFill>
                <a:latin typeface="+mj-lt"/>
              </a:rPr>
              <a:t>IBU for each state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DF6DB-596E-46B3-A78C-8D5845729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4854" y="4931596"/>
            <a:ext cx="3437290" cy="14828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cap="all" spc="400" dirty="0"/>
              <a:t>West </a:t>
            </a:r>
            <a:r>
              <a:rPr lang="en-US" cap="all" spc="400" dirty="0" err="1"/>
              <a:t>virginia</a:t>
            </a:r>
            <a:r>
              <a:rPr lang="en-US" cap="all" spc="400" dirty="0"/>
              <a:t> likes their beer very bitter, with the highest </a:t>
            </a:r>
            <a:r>
              <a:rPr lang="en-US" cap="all" spc="400" dirty="0" err="1"/>
              <a:t>ibu</a:t>
            </a:r>
            <a:r>
              <a:rPr lang="en-US" cap="all" spc="400" dirty="0"/>
              <a:t> at 57.5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EE3640-FDE7-6C44-8A69-792CD471C28B}"/>
              </a:ext>
            </a:extLst>
          </p:cNvPr>
          <p:cNvSpPr txBox="1"/>
          <p:nvPr/>
        </p:nvSpPr>
        <p:spPr>
          <a:xfrm>
            <a:off x="9667389" y="6604084"/>
            <a:ext cx="2244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Confidential — For Internal Use Only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22E33-3216-974A-83ED-1CC634E4A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128" y="4332832"/>
            <a:ext cx="6938785" cy="2081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96994C-24B6-654B-BA38-BA365224DE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75" b="20450"/>
          <a:stretch/>
        </p:blipFill>
        <p:spPr>
          <a:xfrm>
            <a:off x="5056834" y="49874"/>
            <a:ext cx="6858000" cy="405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6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132E9D-BFE1-46A0-9A17-5C94C189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state has the beer with highest abv? </a:t>
            </a:r>
            <a:r>
              <a:rPr lang="en-US" dirty="0" err="1"/>
              <a:t>Ibu</a:t>
            </a:r>
            <a:r>
              <a:rPr lang="en-US" dirty="0"/>
              <a:t>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304EE2-5635-49E0-A79C-FA4AF1EB8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alcoholic – 12.8%</a:t>
            </a:r>
          </a:p>
        </p:txBody>
      </p:sp>
      <p:pic>
        <p:nvPicPr>
          <p:cNvPr id="13" name="Content Placeholder 12" descr="A close up of a bottle and a glass of wine&#10;&#10;Description automatically generated">
            <a:extLst>
              <a:ext uri="{FF2B5EF4-FFF2-40B4-BE49-F238E27FC236}">
                <a16:creationId xmlns:a16="http://schemas.microsoft.com/office/drawing/2014/main" id="{AF68A6ED-61F6-407F-B850-B5B0F7D84C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60525" y="2909888"/>
            <a:ext cx="3994149" cy="299561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775982-443D-4D42-B9FC-C878058CA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Most bitter – 138 IBU</a:t>
            </a:r>
          </a:p>
        </p:txBody>
      </p:sp>
      <p:pic>
        <p:nvPicPr>
          <p:cNvPr id="11" name="Content Placeholder 10" descr="A bottle of beer&#10;&#10;Description automatically generated">
            <a:extLst>
              <a:ext uri="{FF2B5EF4-FFF2-40B4-BE49-F238E27FC236}">
                <a16:creationId xmlns:a16="http://schemas.microsoft.com/office/drawing/2014/main" id="{58BFCF83-C4B3-4A90-829F-5ACD65DB294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911108" y="2909888"/>
            <a:ext cx="2246709" cy="2995612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AB9A6E-7374-44DB-88F6-0FAA28381BC2}"/>
              </a:ext>
            </a:extLst>
          </p:cNvPr>
          <p:cNvSpPr txBox="1"/>
          <p:nvPr/>
        </p:nvSpPr>
        <p:spPr>
          <a:xfrm>
            <a:off x="1110343" y="6092890"/>
            <a:ext cx="498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Lee Hill Series Vol. 5 - Belgian Style </a:t>
            </a:r>
            <a:r>
              <a:rPr lang="en-US" dirty="0" err="1"/>
              <a:t>Quadrupel</a:t>
            </a:r>
            <a:r>
              <a:rPr lang="en-US" dirty="0"/>
              <a:t> Ale</a:t>
            </a:r>
          </a:p>
          <a:p>
            <a:r>
              <a:rPr lang="en-US" dirty="0"/>
              <a:t>Upslope Brewing Co., Boulder, CO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E7F0ED-8977-4206-B68E-3DF0B363820E}"/>
              </a:ext>
            </a:extLst>
          </p:cNvPr>
          <p:cNvSpPr txBox="1"/>
          <p:nvPr/>
        </p:nvSpPr>
        <p:spPr>
          <a:xfrm>
            <a:off x="6881097" y="6092890"/>
            <a:ext cx="4544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Bitter Bitch Imperial IPA</a:t>
            </a:r>
          </a:p>
          <a:p>
            <a:r>
              <a:rPr lang="en-US" dirty="0"/>
              <a:t>Astoria Brewing Co., Astoria, 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080B4-9544-2B4D-9F00-6D8EBB37C802}"/>
              </a:ext>
            </a:extLst>
          </p:cNvPr>
          <p:cNvSpPr txBox="1"/>
          <p:nvPr/>
        </p:nvSpPr>
        <p:spPr>
          <a:xfrm>
            <a:off x="9667389" y="6604084"/>
            <a:ext cx="2244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Confidential —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26968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132E9D-BFE1-46A0-9A17-5C94C189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state has the beer with highest abv? </a:t>
            </a:r>
            <a:r>
              <a:rPr lang="en-US" dirty="0" err="1"/>
              <a:t>Ibu</a:t>
            </a:r>
            <a:r>
              <a:rPr lang="en-US" dirty="0"/>
              <a:t>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304EE2-5635-49E0-A79C-FA4AF1EB8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78" y="1946991"/>
            <a:ext cx="4800600" cy="432025"/>
          </a:xfrm>
        </p:spPr>
        <p:txBody>
          <a:bodyPr/>
          <a:lstStyle/>
          <a:p>
            <a:pPr algn="ctr"/>
            <a:r>
              <a:rPr lang="en-US" dirty="0"/>
              <a:t>Most alcoholic – </a:t>
            </a:r>
            <a:r>
              <a:rPr lang="en-US" dirty="0">
                <a:solidFill>
                  <a:srgbClr val="C00000"/>
                </a:solidFill>
              </a:rPr>
              <a:t>12.8%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775982-443D-4D42-B9FC-C878058CA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4162" y="1946991"/>
            <a:ext cx="4800600" cy="432025"/>
          </a:xfrm>
        </p:spPr>
        <p:txBody>
          <a:bodyPr/>
          <a:lstStyle/>
          <a:p>
            <a:pPr algn="ctr"/>
            <a:r>
              <a:rPr lang="en-US" dirty="0"/>
              <a:t>Most bitter – </a:t>
            </a:r>
            <a:r>
              <a:rPr lang="en-US" dirty="0">
                <a:solidFill>
                  <a:srgbClr val="C00000"/>
                </a:solidFill>
              </a:rPr>
              <a:t>138 IBU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AB9A6E-7374-44DB-88F6-0FAA28381BC2}"/>
              </a:ext>
            </a:extLst>
          </p:cNvPr>
          <p:cNvSpPr txBox="1"/>
          <p:nvPr/>
        </p:nvSpPr>
        <p:spPr>
          <a:xfrm>
            <a:off x="2316705" y="5835562"/>
            <a:ext cx="2670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Lee Hill Series Vol. 5</a:t>
            </a:r>
          </a:p>
          <a:p>
            <a:pPr algn="ctr"/>
            <a:r>
              <a:rPr lang="en-US" sz="1400" dirty="0"/>
              <a:t>Belgian Style </a:t>
            </a:r>
            <a:r>
              <a:rPr lang="en-US" sz="1400" dirty="0" err="1"/>
              <a:t>Quadrupel</a:t>
            </a:r>
            <a:r>
              <a:rPr lang="en-US" sz="1400" dirty="0"/>
              <a:t> Ale</a:t>
            </a:r>
          </a:p>
          <a:p>
            <a:pPr algn="ctr"/>
            <a:r>
              <a:rPr lang="en-US" sz="1400" dirty="0"/>
              <a:t>Upslope Brewing Co.</a:t>
            </a:r>
          </a:p>
          <a:p>
            <a:pPr algn="ctr"/>
            <a:r>
              <a:rPr lang="en-US" sz="1400" dirty="0"/>
              <a:t>Boulder, CO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E7F0ED-8977-4206-B68E-3DF0B363820E}"/>
              </a:ext>
            </a:extLst>
          </p:cNvPr>
          <p:cNvSpPr txBox="1"/>
          <p:nvPr/>
        </p:nvSpPr>
        <p:spPr>
          <a:xfrm>
            <a:off x="7874171" y="5835562"/>
            <a:ext cx="23205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Bitter Bitch Imperial IPA</a:t>
            </a:r>
          </a:p>
          <a:p>
            <a:pPr algn="ctr"/>
            <a:r>
              <a:rPr lang="en-US" sz="1400" dirty="0"/>
              <a:t>Astoria Brewing Co.</a:t>
            </a:r>
          </a:p>
          <a:p>
            <a:pPr algn="ctr"/>
            <a:r>
              <a:rPr lang="en-US" sz="1400" dirty="0"/>
              <a:t>Astoria, 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080B4-9544-2B4D-9F00-6D8EBB37C802}"/>
              </a:ext>
            </a:extLst>
          </p:cNvPr>
          <p:cNvSpPr txBox="1"/>
          <p:nvPr/>
        </p:nvSpPr>
        <p:spPr>
          <a:xfrm>
            <a:off x="9667389" y="6604084"/>
            <a:ext cx="2244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Confidential — For Internal Use Only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1660E4-92D6-CD41-9C09-2E8403674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938" y="2336553"/>
            <a:ext cx="1516081" cy="35463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1FCD68-1007-5841-8F32-3FD67731C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360" y="2676645"/>
            <a:ext cx="2866204" cy="286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0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126ADEF2-2BA7-419F-A580-9C6541A73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146248-6675-4D3A-B34A-7363E28C9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E52EA45-4231-40F0-A5F9-509764441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Freeform 22">
            <a:extLst>
              <a:ext uri="{FF2B5EF4-FFF2-40B4-BE49-F238E27FC236}">
                <a16:creationId xmlns:a16="http://schemas.microsoft.com/office/drawing/2014/main" id="{E26580E3-C3E7-4C81-9BC7-D725DBB74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312B6-589C-4558-BE79-C7EF8860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spc="800"/>
              <a:t>Abv overall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7AD996-60B2-4FFA-ABC1-121B31C67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988" y="120211"/>
            <a:ext cx="5235576" cy="35970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F8FEE2-1F96-4133-93C1-7A87FCD97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071" y="3837493"/>
            <a:ext cx="3578150" cy="2458347"/>
          </a:xfrm>
          <a:prstGeom prst="rect">
            <a:avLst/>
          </a:prstGeom>
        </p:spPr>
      </p:pic>
      <p:sp>
        <p:nvSpPr>
          <p:cNvPr id="14" name="Explosion: 14 Points 13">
            <a:extLst>
              <a:ext uri="{FF2B5EF4-FFF2-40B4-BE49-F238E27FC236}">
                <a16:creationId xmlns:a16="http://schemas.microsoft.com/office/drawing/2014/main" id="{EE565A33-1AD2-4D91-9C42-57A76E31DA4C}"/>
              </a:ext>
            </a:extLst>
          </p:cNvPr>
          <p:cNvSpPr/>
          <p:nvPr/>
        </p:nvSpPr>
        <p:spPr>
          <a:xfrm>
            <a:off x="7968996" y="4688263"/>
            <a:ext cx="940315" cy="660102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397270-7279-4C5A-B0E0-CF2BE18F1EB8}"/>
              </a:ext>
            </a:extLst>
          </p:cNvPr>
          <p:cNvSpPr/>
          <p:nvPr/>
        </p:nvSpPr>
        <p:spPr>
          <a:xfrm>
            <a:off x="9132848" y="5018314"/>
            <a:ext cx="2988411" cy="1121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44389"/>
                </a:solidFill>
              </a:rPr>
              <a:t>Belgian Style </a:t>
            </a:r>
            <a:r>
              <a:rPr lang="en-US" sz="1600" dirty="0" err="1">
                <a:solidFill>
                  <a:srgbClr val="044389"/>
                </a:solidFill>
              </a:rPr>
              <a:t>Quadrupel</a:t>
            </a:r>
            <a:r>
              <a:rPr lang="en-US" sz="1600" dirty="0">
                <a:solidFill>
                  <a:srgbClr val="044389"/>
                </a:solidFill>
              </a:rPr>
              <a:t> Ale </a:t>
            </a:r>
            <a:r>
              <a:rPr lang="en-US" sz="1200" dirty="0">
                <a:solidFill>
                  <a:srgbClr val="044389"/>
                </a:solidFill>
              </a:rPr>
              <a:t>(12.8%)</a:t>
            </a:r>
            <a:endParaRPr lang="en-US" sz="1600" dirty="0">
              <a:solidFill>
                <a:srgbClr val="044389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44389"/>
                </a:solidFill>
              </a:rPr>
              <a:t>London Balling </a:t>
            </a:r>
            <a:r>
              <a:rPr lang="en-US" sz="1200" dirty="0">
                <a:solidFill>
                  <a:srgbClr val="044389"/>
                </a:solidFill>
              </a:rPr>
              <a:t>(12.5%)</a:t>
            </a:r>
            <a:endParaRPr lang="en-US" sz="1600" dirty="0">
              <a:solidFill>
                <a:srgbClr val="044389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44389"/>
                </a:solidFill>
              </a:rPr>
              <a:t>Csar</a:t>
            </a:r>
            <a:r>
              <a:rPr lang="en-US" sz="1600" dirty="0">
                <a:solidFill>
                  <a:srgbClr val="044389"/>
                </a:solidFill>
              </a:rPr>
              <a:t> </a:t>
            </a:r>
            <a:r>
              <a:rPr lang="en-US" sz="1200" dirty="0">
                <a:solidFill>
                  <a:srgbClr val="044389"/>
                </a:solidFill>
              </a:rPr>
              <a:t>(12%)</a:t>
            </a:r>
            <a:endParaRPr lang="en-US" sz="1600" dirty="0">
              <a:solidFill>
                <a:srgbClr val="044389"/>
              </a:solidFill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7DD14E2-5F52-4EFA-BA91-1DF9F34E580F}"/>
              </a:ext>
            </a:extLst>
          </p:cNvPr>
          <p:cNvCxnSpPr>
            <a:cxnSpLocks/>
          </p:cNvCxnSpPr>
          <p:nvPr/>
        </p:nvCxnSpPr>
        <p:spPr>
          <a:xfrm>
            <a:off x="8543109" y="5259977"/>
            <a:ext cx="487681" cy="35705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666200-FAF1-524F-8C43-2AF6D2E83554}"/>
              </a:ext>
            </a:extLst>
          </p:cNvPr>
          <p:cNvSpPr txBox="1"/>
          <p:nvPr/>
        </p:nvSpPr>
        <p:spPr>
          <a:xfrm>
            <a:off x="9667389" y="6604084"/>
            <a:ext cx="2244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Confidential —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75474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383</Words>
  <Application>Microsoft Macintosh PowerPoint</Application>
  <PresentationFormat>Widescreen</PresentationFormat>
  <Paragraphs>68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Badge</vt:lpstr>
      <vt:lpstr>America’s beers – boozy or just bitter?</vt:lpstr>
      <vt:lpstr>Data Dictionary</vt:lpstr>
      <vt:lpstr>Handling Missing Values</vt:lpstr>
      <vt:lpstr>Breweries by state</vt:lpstr>
      <vt:lpstr>ABV for each state</vt:lpstr>
      <vt:lpstr>IBU for each state</vt:lpstr>
      <vt:lpstr>Which state has the beer with highest abv? Ibu?</vt:lpstr>
      <vt:lpstr>Which state has the beer with highest abv? Ibu?</vt:lpstr>
      <vt:lpstr>Abv overall</vt:lpstr>
      <vt:lpstr>Relationship between bitter &amp; boozy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America’s beers – boozy or just bitter?</dc:title>
  <dc:creator>Megan Ball</dc:creator>
  <cp:lastModifiedBy>Farrow, Matt</cp:lastModifiedBy>
  <cp:revision>27</cp:revision>
  <dcterms:created xsi:type="dcterms:W3CDTF">2020-10-13T00:27:59Z</dcterms:created>
  <dcterms:modified xsi:type="dcterms:W3CDTF">2020-10-20T03:47:27Z</dcterms:modified>
</cp:coreProperties>
</file>