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6" r:id="rId1"/>
  </p:sldMasterIdLst>
  <p:sldIdLst>
    <p:sldId id="256" r:id="rId2"/>
    <p:sldId id="261" r:id="rId3"/>
    <p:sldId id="262" r:id="rId4"/>
    <p:sldId id="257" r:id="rId5"/>
    <p:sldId id="258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6365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27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05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37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89365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1705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41818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10/12/2020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14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10/12/2020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789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1BE4249-C0D0-4B06-8692-E8BB871AF643}" type="datetimeFigureOut">
              <a:rPr lang="en-US" smtClean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33793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042B0DB6-F5C7-45FB-8CF3-31B45F9C2DAC}" type="datetimeFigureOut">
              <a:rPr lang="en-US" smtClean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33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128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thedoodlelibrary.com/lines-shapes-and-arrows/squiggly-arrow" TargetMode="Externa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87822-9298-4B70-9A91-2568225023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America’s beers – boozy or just bitter?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5EE6C9-0505-4309-8BA0-2A67AC71DC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Matt Farrow, Megan Ball</a:t>
            </a:r>
          </a:p>
          <a:p>
            <a:r>
              <a:rPr lang="en-US" dirty="0"/>
              <a:t>DS6306</a:t>
            </a:r>
          </a:p>
        </p:txBody>
      </p:sp>
    </p:spTree>
    <p:extLst>
      <p:ext uri="{BB962C8B-B14F-4D97-AF65-F5344CB8AC3E}">
        <p14:creationId xmlns:p14="http://schemas.microsoft.com/office/powerpoint/2010/main" val="1592232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225C-F2E3-7244-B66C-495FB35B4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64BCA-7119-E348-8710-899A90E305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Name </a:t>
            </a: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(beer name)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/>
              <a:t>Beer ID</a:t>
            </a:r>
          </a:p>
          <a:p>
            <a:r>
              <a:rPr lang="en-US" dirty="0"/>
              <a:t>ABV</a:t>
            </a: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(alcohol by volume)</a:t>
            </a:r>
            <a:endParaRPr lang="en-US" dirty="0"/>
          </a:p>
          <a:p>
            <a:r>
              <a:rPr lang="en-US" dirty="0"/>
              <a:t>IBU </a:t>
            </a: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(international bitterness units)</a:t>
            </a:r>
            <a:endParaRPr lang="en-US" dirty="0"/>
          </a:p>
          <a:p>
            <a:r>
              <a:rPr lang="en-US" dirty="0"/>
              <a:t>Brewery ID</a:t>
            </a:r>
          </a:p>
          <a:p>
            <a:r>
              <a:rPr lang="en-US" dirty="0"/>
              <a:t>Style</a:t>
            </a:r>
          </a:p>
          <a:p>
            <a:r>
              <a:rPr lang="en-US" dirty="0"/>
              <a:t>Ounces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243D89-E04D-3744-AE63-12BE302BC9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Brew ID</a:t>
            </a:r>
          </a:p>
          <a:p>
            <a:r>
              <a:rPr lang="en-US" dirty="0"/>
              <a:t>Name</a:t>
            </a:r>
            <a:r>
              <a:rPr lang="en-US" sz="1400" dirty="0"/>
              <a:t> </a:t>
            </a: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(brewery name)</a:t>
            </a:r>
            <a:endParaRPr lang="en-US" dirty="0"/>
          </a:p>
          <a:p>
            <a:r>
              <a:rPr lang="en-US" dirty="0"/>
              <a:t>City</a:t>
            </a:r>
          </a:p>
          <a:p>
            <a:r>
              <a:rPr lang="en-US" dirty="0"/>
              <a:t>State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BC01CE-7F06-654C-90D4-2E55E3CAD3F8}"/>
              </a:ext>
            </a:extLst>
          </p:cNvPr>
          <p:cNvSpPr txBox="1"/>
          <p:nvPr/>
        </p:nvSpPr>
        <p:spPr>
          <a:xfrm>
            <a:off x="1251678" y="1688757"/>
            <a:ext cx="1048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Beers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094C26-9DDB-0D4D-A72D-4092B7D99EB5}"/>
              </a:ext>
            </a:extLst>
          </p:cNvPr>
          <p:cNvSpPr txBox="1"/>
          <p:nvPr/>
        </p:nvSpPr>
        <p:spPr>
          <a:xfrm>
            <a:off x="6647796" y="1688757"/>
            <a:ext cx="1699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Breweries</a:t>
            </a:r>
          </a:p>
        </p:txBody>
      </p:sp>
    </p:spTree>
    <p:extLst>
      <p:ext uri="{BB962C8B-B14F-4D97-AF65-F5344CB8AC3E}">
        <p14:creationId xmlns:p14="http://schemas.microsoft.com/office/powerpoint/2010/main" val="411140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FDDF1-2AA6-444D-9D15-0448526A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Missing Values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BE2C23-529D-3A46-BC28-5E48CF7A408A}"/>
              </a:ext>
            </a:extLst>
          </p:cNvPr>
          <p:cNvSpPr txBox="1"/>
          <p:nvPr/>
        </p:nvSpPr>
        <p:spPr>
          <a:xfrm>
            <a:off x="1449859" y="1771136"/>
            <a:ext cx="3010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pc="300" dirty="0">
                <a:latin typeface="+mj-lt"/>
              </a:rPr>
              <a:t>Many Missing IBU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6C0642-7456-694E-90CD-DB7CB8A9BB2C}"/>
              </a:ext>
            </a:extLst>
          </p:cNvPr>
          <p:cNvSpPr txBox="1"/>
          <p:nvPr/>
        </p:nvSpPr>
        <p:spPr>
          <a:xfrm>
            <a:off x="3991232" y="3059668"/>
            <a:ext cx="448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pc="300" dirty="0">
                <a:latin typeface="+mj-lt"/>
              </a:rPr>
              <a:t>Impute Mean by Beer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27BFAF-8456-EC48-9858-5D4569227B60}"/>
              </a:ext>
            </a:extLst>
          </p:cNvPr>
          <p:cNvSpPr txBox="1"/>
          <p:nvPr/>
        </p:nvSpPr>
        <p:spPr>
          <a:xfrm>
            <a:off x="7046031" y="4290985"/>
            <a:ext cx="4148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latin typeface="+mj-lt"/>
              </a:rPr>
              <a:t>Remove Remaining Rows</a:t>
            </a:r>
          </a:p>
          <a:p>
            <a:pPr algn="ctr"/>
            <a:r>
              <a:rPr lang="en-US" sz="2400" spc="300" dirty="0">
                <a:latin typeface="+mj-lt"/>
              </a:rPr>
              <a:t>Containing NAs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9DEA09A5-27CE-7846-B4C4-050FAB370C54}"/>
              </a:ext>
            </a:extLst>
          </p:cNvPr>
          <p:cNvSpPr/>
          <p:nvPr/>
        </p:nvSpPr>
        <p:spPr>
          <a:xfrm>
            <a:off x="2031926" y="2248930"/>
            <a:ext cx="1922236" cy="1150498"/>
          </a:xfrm>
          <a:custGeom>
            <a:avLst/>
            <a:gdLst>
              <a:gd name="connsiteX0" fmla="*/ 579469 w 1922236"/>
              <a:gd name="connsiteY0" fmla="*/ 0 h 1150498"/>
              <a:gd name="connsiteX1" fmla="*/ 35771 w 1922236"/>
              <a:gd name="connsiteY1" fmla="*/ 774356 h 1150498"/>
              <a:gd name="connsiteX2" fmla="*/ 1477393 w 1922236"/>
              <a:gd name="connsiteY2" fmla="*/ 337751 h 1150498"/>
              <a:gd name="connsiteX3" fmla="*/ 1230258 w 1922236"/>
              <a:gd name="connsiteY3" fmla="*/ 1079156 h 1150498"/>
              <a:gd name="connsiteX4" fmla="*/ 1922236 w 1922236"/>
              <a:gd name="connsiteY4" fmla="*/ 1079156 h 1150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2236" h="1150498" extrusionOk="0">
                <a:moveTo>
                  <a:pt x="579469" y="0"/>
                </a:moveTo>
                <a:cubicBezTo>
                  <a:pt x="223334" y="391947"/>
                  <a:pt x="-102885" y="713089"/>
                  <a:pt x="35771" y="774356"/>
                </a:cubicBezTo>
                <a:cubicBezTo>
                  <a:pt x="204002" y="803439"/>
                  <a:pt x="1288522" y="283562"/>
                  <a:pt x="1477393" y="337751"/>
                </a:cubicBezTo>
                <a:cubicBezTo>
                  <a:pt x="1682198" y="399588"/>
                  <a:pt x="1175075" y="950808"/>
                  <a:pt x="1230258" y="1079156"/>
                </a:cubicBezTo>
                <a:cubicBezTo>
                  <a:pt x="1279123" y="1135058"/>
                  <a:pt x="1609104" y="1189343"/>
                  <a:pt x="1922236" y="1079156"/>
                </a:cubicBezTo>
              </a:path>
            </a:pathLst>
          </a:custGeom>
          <a:noFill/>
          <a:ln w="38100"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1435683001">
                  <a:custGeom>
                    <a:avLst/>
                    <a:gdLst>
                      <a:gd name="connsiteX0" fmla="*/ 579469 w 1922236"/>
                      <a:gd name="connsiteY0" fmla="*/ 0 h 1150498"/>
                      <a:gd name="connsiteX1" fmla="*/ 35771 w 1922236"/>
                      <a:gd name="connsiteY1" fmla="*/ 774356 h 1150498"/>
                      <a:gd name="connsiteX2" fmla="*/ 1477393 w 1922236"/>
                      <a:gd name="connsiteY2" fmla="*/ 337751 h 1150498"/>
                      <a:gd name="connsiteX3" fmla="*/ 1230258 w 1922236"/>
                      <a:gd name="connsiteY3" fmla="*/ 1079156 h 1150498"/>
                      <a:gd name="connsiteX4" fmla="*/ 1922236 w 1922236"/>
                      <a:gd name="connsiteY4" fmla="*/ 1079156 h 11504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2236" h="1150498">
                        <a:moveTo>
                          <a:pt x="579469" y="0"/>
                        </a:moveTo>
                        <a:cubicBezTo>
                          <a:pt x="232793" y="359032"/>
                          <a:pt x="-113883" y="718064"/>
                          <a:pt x="35771" y="774356"/>
                        </a:cubicBezTo>
                        <a:cubicBezTo>
                          <a:pt x="185425" y="830648"/>
                          <a:pt x="1278312" y="286951"/>
                          <a:pt x="1477393" y="337751"/>
                        </a:cubicBezTo>
                        <a:cubicBezTo>
                          <a:pt x="1676474" y="388551"/>
                          <a:pt x="1156118" y="955589"/>
                          <a:pt x="1230258" y="1079156"/>
                        </a:cubicBezTo>
                        <a:cubicBezTo>
                          <a:pt x="1304399" y="1202724"/>
                          <a:pt x="1613317" y="1140940"/>
                          <a:pt x="1922236" y="1079156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516A77B-726C-C142-910F-ACD607B7F8E4}"/>
              </a:ext>
            </a:extLst>
          </p:cNvPr>
          <p:cNvSpPr/>
          <p:nvPr/>
        </p:nvSpPr>
        <p:spPr>
          <a:xfrm>
            <a:off x="8517924" y="3081341"/>
            <a:ext cx="1690142" cy="1152908"/>
          </a:xfrm>
          <a:custGeom>
            <a:avLst/>
            <a:gdLst>
              <a:gd name="connsiteX0" fmla="*/ 0 w 1690142"/>
              <a:gd name="connsiteY0" fmla="*/ 213794 h 1152908"/>
              <a:gd name="connsiteX1" fmla="*/ 1688757 w 1690142"/>
              <a:gd name="connsiteY1" fmla="*/ 32562 h 1152908"/>
              <a:gd name="connsiteX2" fmla="*/ 288325 w 1690142"/>
              <a:gd name="connsiteY2" fmla="*/ 798681 h 1152908"/>
              <a:gd name="connsiteX3" fmla="*/ 296562 w 1690142"/>
              <a:gd name="connsiteY3" fmla="*/ 1152908 h 11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0142" h="1152908" extrusionOk="0">
                <a:moveTo>
                  <a:pt x="0" y="213794"/>
                </a:moveTo>
                <a:cubicBezTo>
                  <a:pt x="798830" y="61162"/>
                  <a:pt x="1632752" y="-61935"/>
                  <a:pt x="1688757" y="32562"/>
                </a:cubicBezTo>
                <a:cubicBezTo>
                  <a:pt x="1789682" y="141174"/>
                  <a:pt x="478476" y="613289"/>
                  <a:pt x="288325" y="798681"/>
                </a:cubicBezTo>
                <a:cubicBezTo>
                  <a:pt x="52139" y="989460"/>
                  <a:pt x="175367" y="1075017"/>
                  <a:pt x="296562" y="1152908"/>
                </a:cubicBezTo>
              </a:path>
            </a:pathLst>
          </a:custGeom>
          <a:noFill/>
          <a:ln w="38100"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90142"/>
                      <a:gd name="connsiteY0" fmla="*/ 213794 h 1152908"/>
                      <a:gd name="connsiteX1" fmla="*/ 1688757 w 1690142"/>
                      <a:gd name="connsiteY1" fmla="*/ 32562 h 1152908"/>
                      <a:gd name="connsiteX2" fmla="*/ 288325 w 1690142"/>
                      <a:gd name="connsiteY2" fmla="*/ 798681 h 1152908"/>
                      <a:gd name="connsiteX3" fmla="*/ 296562 w 1690142"/>
                      <a:gd name="connsiteY3" fmla="*/ 1152908 h 11529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90142" h="1152908">
                        <a:moveTo>
                          <a:pt x="0" y="213794"/>
                        </a:moveTo>
                        <a:cubicBezTo>
                          <a:pt x="820351" y="74437"/>
                          <a:pt x="1640703" y="-64919"/>
                          <a:pt x="1688757" y="32562"/>
                        </a:cubicBezTo>
                        <a:cubicBezTo>
                          <a:pt x="1736811" y="130043"/>
                          <a:pt x="520358" y="611957"/>
                          <a:pt x="288325" y="798681"/>
                        </a:cubicBezTo>
                        <a:cubicBezTo>
                          <a:pt x="56292" y="985405"/>
                          <a:pt x="176427" y="1069156"/>
                          <a:pt x="296562" y="1152908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5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3134FF-79B4-42CA-A2F5-91CC95A96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Breweries by state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ACF7BF-27A0-4D9E-B849-059E32A7DA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399" y="1219069"/>
            <a:ext cx="6338337" cy="2438533"/>
          </a:xfrm>
        </p:spPr>
        <p:txBody>
          <a:bodyPr>
            <a:normAutofit/>
          </a:bodyPr>
          <a:lstStyle/>
          <a:p>
            <a:r>
              <a:rPr lang="en-US" dirty="0"/>
              <a:t>First – let’s take a look at which states have the highest concentration of breweries</a:t>
            </a:r>
          </a:p>
          <a:p>
            <a:r>
              <a:rPr lang="en-US" dirty="0"/>
              <a:t>We have a clear outlier in Colorado with a total of 47 breweries!</a:t>
            </a:r>
          </a:p>
          <a:p>
            <a:r>
              <a:rPr lang="en-US" dirty="0"/>
              <a:t>North Dakota, South Dakota, West Virginia, and Washington, D.C. all tie with only one brewery per ‘state’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2D24557-9DBB-4A4D-9596-11EB6148AB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63465" y="3730625"/>
            <a:ext cx="5602203" cy="29751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1219B6-27E8-A741-AC1B-D5CB72BAC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2018" y="985635"/>
            <a:ext cx="3796263" cy="548998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C7746F5-CD45-A840-8B27-0ED4D4D2BA1E}"/>
              </a:ext>
            </a:extLst>
          </p:cNvPr>
          <p:cNvSpPr/>
          <p:nvPr/>
        </p:nvSpPr>
        <p:spPr>
          <a:xfrm>
            <a:off x="10181968" y="6170141"/>
            <a:ext cx="1248032" cy="2141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52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3408ACDA-FBD2-4415-9EE4-4D1BBDF17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30595D-127E-4DC3-8E40-9374B113D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C032F75-F5AC-4D84-98D0-DD0FB8A25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A21D3B4-EB95-40D8-ADD4-C28637F87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Freeform 11">
            <a:extLst>
              <a:ext uri="{FF2B5EF4-FFF2-40B4-BE49-F238E27FC236}">
                <a16:creationId xmlns:a16="http://schemas.microsoft.com/office/drawing/2014/main" id="{EC402CCD-3D73-4427-910D-80A619EAD5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68ACA7-936D-410D-90FB-62EF258F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9328" y="457200"/>
            <a:ext cx="3090672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pc="200">
                <a:latin typeface="+mj-lt"/>
              </a:rPr>
              <a:t>Alcohol by 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361D-1FB2-457B-8A3D-00144BDBE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9328" y="1655065"/>
            <a:ext cx="3090672" cy="422452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Bef>
                <a:spcPts val="700"/>
              </a:spcBef>
            </a:pPr>
            <a:r>
              <a:rPr lang="en-US" dirty="0">
                <a:solidFill>
                  <a:srgbClr val="FFFFFF"/>
                </a:solidFill>
              </a:rPr>
              <a:t>Overall, most states have similar median values for ABV… except for Utah</a:t>
            </a:r>
          </a:p>
          <a:p>
            <a:pPr indent="-228600">
              <a:lnSpc>
                <a:spcPct val="110000"/>
              </a:lnSpc>
              <a:spcBef>
                <a:spcPts val="700"/>
              </a:spcBef>
            </a:pPr>
            <a:r>
              <a:rPr lang="en-US" dirty="0">
                <a:solidFill>
                  <a:srgbClr val="FFFFFF"/>
                </a:solidFill>
              </a:rPr>
              <a:t>The median ABV tends to be largely between 5% and 6% across the 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43013F-02F8-4273-989B-531F1EAD2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708" y="3467213"/>
            <a:ext cx="4512688" cy="33907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BCB77C-2454-4577-8FB7-9E58DDCC16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57" b="8556"/>
          <a:stretch/>
        </p:blipFill>
        <p:spPr>
          <a:xfrm>
            <a:off x="522732" y="96396"/>
            <a:ext cx="6456784" cy="329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902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126ADEF2-2BA7-419F-A580-9C6541A73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146248-6675-4D3A-B34A-7363E28C9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E52EA45-4231-40F0-A5F9-509764441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Freeform 22">
            <a:extLst>
              <a:ext uri="{FF2B5EF4-FFF2-40B4-BE49-F238E27FC236}">
                <a16:creationId xmlns:a16="http://schemas.microsoft.com/office/drawing/2014/main" id="{E26580E3-C3E7-4C81-9BC7-D725DBB74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868528-6371-4DA9-B123-ECC4DA527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54" y="643464"/>
            <a:ext cx="3437290" cy="4374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000" spc="800">
                <a:solidFill>
                  <a:schemeClr val="tx2"/>
                </a:solidFill>
                <a:latin typeface="+mj-lt"/>
              </a:rPr>
              <a:t>IBU for each state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DF6DB-596E-46B3-A78C-8D5845729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4854" y="5338354"/>
            <a:ext cx="3437290" cy="107611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285750" indent="-285750" algn="ctr">
              <a:lnSpc>
                <a:spcPct val="1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b="1" cap="all" spc="400" dirty="0"/>
              <a:t>West </a:t>
            </a:r>
            <a:r>
              <a:rPr lang="en-US" b="1" cap="all" spc="400" dirty="0" err="1"/>
              <a:t>virginia</a:t>
            </a:r>
            <a:r>
              <a:rPr lang="en-US" b="1" cap="all" spc="400" dirty="0"/>
              <a:t> likes their beer very bitter, with the highest </a:t>
            </a:r>
            <a:r>
              <a:rPr lang="en-US" b="1" cap="all" spc="400" dirty="0" err="1"/>
              <a:t>ibu</a:t>
            </a:r>
            <a:r>
              <a:rPr lang="en-US" b="1" cap="all" spc="400" dirty="0"/>
              <a:t> at 57.5</a:t>
            </a:r>
          </a:p>
        </p:txBody>
      </p:sp>
      <p:sp>
        <p:nvSpPr>
          <p:cNvPr id="6" name="Explosion: 14 Points 5">
            <a:extLst>
              <a:ext uri="{FF2B5EF4-FFF2-40B4-BE49-F238E27FC236}">
                <a16:creationId xmlns:a16="http://schemas.microsoft.com/office/drawing/2014/main" id="{A75D0681-743C-4489-8EC5-50F386A22BE7}"/>
              </a:ext>
            </a:extLst>
          </p:cNvPr>
          <p:cNvSpPr/>
          <p:nvPr/>
        </p:nvSpPr>
        <p:spPr>
          <a:xfrm>
            <a:off x="9531414" y="482696"/>
            <a:ext cx="858416" cy="895739"/>
          </a:xfrm>
          <a:prstGeom prst="irregularSeal2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01020C-1A03-44DE-AD90-9D4B7A7D1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5689" y="3691356"/>
            <a:ext cx="4191450" cy="31494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622044-B815-4036-ABDF-8ACFE78519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679"/>
          <a:stretch/>
        </p:blipFill>
        <p:spPr>
          <a:xfrm>
            <a:off x="4885119" y="76630"/>
            <a:ext cx="7117205" cy="3450342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836F8608-9A78-4C36-9A85-D3436AF70A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rot="9194426">
            <a:off x="7515935" y="2332389"/>
            <a:ext cx="2677672" cy="134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26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8132E9D-BFE1-46A0-9A17-5C94C1892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Which state has the beer with highest abv? </a:t>
            </a:r>
            <a:r>
              <a:rPr lang="en-US" dirty="0" err="1"/>
              <a:t>Ibu</a:t>
            </a:r>
            <a:r>
              <a:rPr lang="en-US" dirty="0"/>
              <a:t>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304EE2-5635-49E0-A79C-FA4AF1EB80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alcoholic</a:t>
            </a:r>
          </a:p>
        </p:txBody>
      </p:sp>
      <p:pic>
        <p:nvPicPr>
          <p:cNvPr id="13" name="Content Placeholder 12" descr="A close up of a bottle and a glass of wine&#10;&#10;Description automatically generated">
            <a:extLst>
              <a:ext uri="{FF2B5EF4-FFF2-40B4-BE49-F238E27FC236}">
                <a16:creationId xmlns:a16="http://schemas.microsoft.com/office/drawing/2014/main" id="{AF68A6ED-61F6-407F-B850-B5B0F7D84C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60525" y="2909888"/>
            <a:ext cx="3994149" cy="2995612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1775982-443D-4D42-B9FC-C878058CA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Most bitter</a:t>
            </a:r>
          </a:p>
        </p:txBody>
      </p:sp>
      <p:pic>
        <p:nvPicPr>
          <p:cNvPr id="11" name="Content Placeholder 10" descr="A bottle of beer&#10;&#10;Description automatically generated">
            <a:extLst>
              <a:ext uri="{FF2B5EF4-FFF2-40B4-BE49-F238E27FC236}">
                <a16:creationId xmlns:a16="http://schemas.microsoft.com/office/drawing/2014/main" id="{58BFCF83-C4B3-4A90-829F-5ACD65DB294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911108" y="2909888"/>
            <a:ext cx="2246709" cy="2995612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AB9A6E-7374-44DB-88F6-0FAA28381BC2}"/>
              </a:ext>
            </a:extLst>
          </p:cNvPr>
          <p:cNvSpPr txBox="1"/>
          <p:nvPr/>
        </p:nvSpPr>
        <p:spPr>
          <a:xfrm>
            <a:off x="1110343" y="6092890"/>
            <a:ext cx="498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Lee Hill Series Vol. 5 - Belgian Style </a:t>
            </a:r>
            <a:r>
              <a:rPr lang="en-US" dirty="0" err="1"/>
              <a:t>Quadrupel</a:t>
            </a:r>
            <a:r>
              <a:rPr lang="en-US" dirty="0"/>
              <a:t> Ale</a:t>
            </a:r>
          </a:p>
          <a:p>
            <a:r>
              <a:rPr lang="en-US" dirty="0"/>
              <a:t>Upslope Brewing Co., Boulder, CO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E7F0ED-8977-4206-B68E-3DF0B363820E}"/>
              </a:ext>
            </a:extLst>
          </p:cNvPr>
          <p:cNvSpPr txBox="1"/>
          <p:nvPr/>
        </p:nvSpPr>
        <p:spPr>
          <a:xfrm>
            <a:off x="6881097" y="6092890"/>
            <a:ext cx="4544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Bitter Bitch Imperial IPA</a:t>
            </a:r>
          </a:p>
          <a:p>
            <a:r>
              <a:rPr lang="en-US" dirty="0"/>
              <a:t>Astoria Brewing Co., Astoria, OR</a:t>
            </a:r>
          </a:p>
        </p:txBody>
      </p:sp>
    </p:spTree>
    <p:extLst>
      <p:ext uri="{BB962C8B-B14F-4D97-AF65-F5344CB8AC3E}">
        <p14:creationId xmlns:p14="http://schemas.microsoft.com/office/powerpoint/2010/main" val="326968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312B6-589C-4558-BE79-C7EF88600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Abv overall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D2D9551-36F9-4BE9-A664-C3076E4166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Blurb about ABV distribution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FB31A20-BAFA-42E1-B6C7-074F46433B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Include histogram/box plot</a:t>
            </a:r>
          </a:p>
        </p:txBody>
      </p:sp>
    </p:spTree>
    <p:extLst>
      <p:ext uri="{BB962C8B-B14F-4D97-AF65-F5344CB8AC3E}">
        <p14:creationId xmlns:p14="http://schemas.microsoft.com/office/powerpoint/2010/main" val="75474196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230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Impact</vt:lpstr>
      <vt:lpstr>Badge</vt:lpstr>
      <vt:lpstr>America’s beers – boozy or just bitter?</vt:lpstr>
      <vt:lpstr>Data Dictionary</vt:lpstr>
      <vt:lpstr>Handling Missing Values</vt:lpstr>
      <vt:lpstr>Breweries by state</vt:lpstr>
      <vt:lpstr>Alcohol by volume</vt:lpstr>
      <vt:lpstr>IBU for each state</vt:lpstr>
      <vt:lpstr>Which state has the beer with highest abv? Ibu?</vt:lpstr>
      <vt:lpstr>Abv overall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America’s beers – boozy or just bitter?</dc:title>
  <dc:creator>Megan Ball</dc:creator>
  <cp:lastModifiedBy>Megan Ball</cp:lastModifiedBy>
  <cp:revision>16</cp:revision>
  <dcterms:created xsi:type="dcterms:W3CDTF">2020-10-12T00:50:25Z</dcterms:created>
  <dcterms:modified xsi:type="dcterms:W3CDTF">2020-10-12T23:17:54Z</dcterms:modified>
</cp:coreProperties>
</file>