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5" r:id="rId8"/>
    <p:sldId id="260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550429"/>
            <a:ext cx="2819399" cy="17104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328F6-806E-44E5-B961-49F1FBE8B988}"/>
              </a:ext>
            </a:extLst>
          </p:cNvPr>
          <p:cNvSpPr txBox="1"/>
          <p:nvPr userDrawn="1"/>
        </p:nvSpPr>
        <p:spPr>
          <a:xfrm>
            <a:off x="9875433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0C618-87D4-42DC-8E21-BD98288E6F65}"/>
              </a:ext>
            </a:extLst>
          </p:cNvPr>
          <p:cNvSpPr txBox="1"/>
          <p:nvPr userDrawn="1"/>
        </p:nvSpPr>
        <p:spPr>
          <a:xfrm>
            <a:off x="9947476" y="6594517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ACDC-AA76-4C68-86FF-E2AAB474C1EE}"/>
              </a:ext>
            </a:extLst>
          </p:cNvPr>
          <p:cNvSpPr txBox="1"/>
          <p:nvPr userDrawn="1"/>
        </p:nvSpPr>
        <p:spPr>
          <a:xfrm>
            <a:off x="9947476" y="6594517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0A5E7-EC3B-4B5D-BD85-D433FC22A6E0}"/>
              </a:ext>
            </a:extLst>
          </p:cNvPr>
          <p:cNvSpPr txBox="1"/>
          <p:nvPr userDrawn="1"/>
        </p:nvSpPr>
        <p:spPr>
          <a:xfrm>
            <a:off x="9642677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55DB-4C92-47D3-9796-BD93773B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guess which is an </a:t>
            </a:r>
            <a:r>
              <a:rPr lang="en-US" dirty="0" err="1"/>
              <a:t>ipa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E0A-A54A-4858-82DC-0ABB91E44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a beer’s IBU and ABV, we can predict if a beer will be an IPA or other type of ale with an overall accuracy of </a:t>
            </a:r>
            <a:r>
              <a:rPr lang="en-US" dirty="0">
                <a:solidFill>
                  <a:srgbClr val="00B050"/>
                </a:solidFill>
              </a:rPr>
              <a:t>89%</a:t>
            </a:r>
          </a:p>
          <a:p>
            <a:r>
              <a:rPr lang="en-US" dirty="0"/>
              <a:t>Our model correctly predicted 107 out of 116 as Ales (</a:t>
            </a:r>
            <a:r>
              <a:rPr lang="en-US" dirty="0">
                <a:solidFill>
                  <a:srgbClr val="00B050"/>
                </a:solidFill>
              </a:rPr>
              <a:t>92%</a:t>
            </a:r>
            <a:r>
              <a:rPr lang="en-US" dirty="0"/>
              <a:t>) and 117 out of 135 as IPAs (</a:t>
            </a:r>
            <a:r>
              <a:rPr lang="en-US" dirty="0">
                <a:solidFill>
                  <a:srgbClr val="00B050"/>
                </a:solidFill>
              </a:rPr>
              <a:t>87%</a:t>
            </a:r>
            <a:r>
              <a:rPr lang="en-US" dirty="0"/>
              <a:t>)</a:t>
            </a:r>
          </a:p>
          <a:p>
            <a:r>
              <a:rPr lang="en-US" dirty="0"/>
              <a:t>To further improve our predictions, we can research the true IBU and ABV values instead of using imputation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7F5F50-DBF3-459E-8FC9-43349DD993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749854"/>
              </p:ext>
            </p:extLst>
          </p:nvPr>
        </p:nvGraphicFramePr>
        <p:xfrm>
          <a:off x="7455544" y="2898396"/>
          <a:ext cx="377731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2623">
                  <a:extLst>
                    <a:ext uri="{9D8B030D-6E8A-4147-A177-3AD203B41FA5}">
                      <a16:colId xmlns:a16="http://schemas.microsoft.com/office/drawing/2014/main" val="1788895646"/>
                    </a:ext>
                  </a:extLst>
                </a:gridCol>
                <a:gridCol w="981510">
                  <a:extLst>
                    <a:ext uri="{9D8B030D-6E8A-4147-A177-3AD203B41FA5}">
                      <a16:colId xmlns:a16="http://schemas.microsoft.com/office/drawing/2014/main" val="2240837180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083942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9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2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C21E6-2E56-C642-B653-F014AFBD0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t="26067" r="3159" b="22997"/>
          <a:stretch/>
        </p:blipFill>
        <p:spPr>
          <a:xfrm>
            <a:off x="2140449" y="1609387"/>
            <a:ext cx="7911101" cy="4296766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883C88DB-409A-7A42-8CD4-E37DF76F1BF3}"/>
              </a:ext>
            </a:extLst>
          </p:cNvPr>
          <p:cNvSpPr txBox="1">
            <a:spLocks/>
          </p:cNvSpPr>
          <p:nvPr/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Middle America offers untapped potential for Ipa</a:t>
            </a:r>
            <a:r>
              <a:rPr lang="en-US" sz="2800" dirty="0"/>
              <a:t>s</a:t>
            </a:r>
            <a:endParaRPr lang="en-US" sz="40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F618C9-0A43-594B-BA82-A92372DAE689}"/>
              </a:ext>
            </a:extLst>
          </p:cNvPr>
          <p:cNvSpPr/>
          <p:nvPr/>
        </p:nvSpPr>
        <p:spPr>
          <a:xfrm>
            <a:off x="1507788" y="2938409"/>
            <a:ext cx="3228599" cy="2866490"/>
          </a:xfrm>
          <a:custGeom>
            <a:avLst/>
            <a:gdLst>
              <a:gd name="connsiteX0" fmla="*/ 3228599 w 3228599"/>
              <a:gd name="connsiteY0" fmla="*/ 0 h 2506894"/>
              <a:gd name="connsiteX1" fmla="*/ 64158 w 3228599"/>
              <a:gd name="connsiteY1" fmla="*/ 647272 h 2506894"/>
              <a:gd name="connsiteX2" fmla="*/ 1410073 w 3228599"/>
              <a:gd name="connsiteY2" fmla="*/ 2506894 h 250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599" h="2506894">
                <a:moveTo>
                  <a:pt x="3228599" y="0"/>
                </a:moveTo>
                <a:cubicBezTo>
                  <a:pt x="1797922" y="114728"/>
                  <a:pt x="367246" y="229456"/>
                  <a:pt x="64158" y="647272"/>
                </a:cubicBezTo>
                <a:cubicBezTo>
                  <a:pt x="-238930" y="1065088"/>
                  <a:pt x="585571" y="1785991"/>
                  <a:pt x="1410073" y="2506894"/>
                </a:cubicBezTo>
              </a:path>
            </a:pathLst>
          </a:custGeom>
          <a:noFill/>
          <a:ln w="57150">
            <a:solidFill>
              <a:srgbClr val="044389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358F-04D6-9541-B201-B4E5F9FF5E5D}"/>
              </a:ext>
            </a:extLst>
          </p:cNvPr>
          <p:cNvSpPr txBox="1"/>
          <p:nvPr/>
        </p:nvSpPr>
        <p:spPr>
          <a:xfrm>
            <a:off x="1252728" y="590615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states have fewer than 10 IPAs available to consumers!</a:t>
            </a:r>
          </a:p>
        </p:txBody>
      </p:sp>
    </p:spTree>
    <p:extLst>
      <p:ext uri="{BB962C8B-B14F-4D97-AF65-F5344CB8AC3E}">
        <p14:creationId xmlns:p14="http://schemas.microsoft.com/office/powerpoint/2010/main" val="2530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207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 (2,410)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 (558)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005243" y="13696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4144878" y="2934995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540981" y="4493822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1994121" y="20153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861872" y="3051039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Colorado is a clear outlier with 47 breweries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North Dakota, South Dakota, and West Virginia all tie with only one brewery per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F4736-89C2-1445-89D0-1FFCB365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" t="29189" r="10841" b="24445"/>
          <a:stretch/>
        </p:blipFill>
        <p:spPr>
          <a:xfrm>
            <a:off x="1147117" y="2990335"/>
            <a:ext cx="5931243" cy="317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2AE178-CBB1-914A-8229-CF80D43F2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23" t="44324" b="37418"/>
          <a:stretch/>
        </p:blipFill>
        <p:spPr>
          <a:xfrm>
            <a:off x="6842552" y="4773420"/>
            <a:ext cx="471616" cy="12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199"/>
            <a:ext cx="3090672" cy="1197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+mj-lt"/>
              </a:rPr>
              <a:t>ABV for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2112263"/>
            <a:ext cx="3090672" cy="37673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F9C33-428F-BB41-B052-9AAF4AA23BF0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833C3-BC55-2F4E-B3E8-77BB4BE2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1" y="4390767"/>
            <a:ext cx="6569677" cy="1970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488DA7-4AFE-2947-AA46-2101B1232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75" b="19700"/>
          <a:stretch/>
        </p:blipFill>
        <p:spPr>
          <a:xfrm>
            <a:off x="500963" y="120004"/>
            <a:ext cx="6858000" cy="41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 dirty="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4931596"/>
            <a:ext cx="3437290" cy="1482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cap="all" spc="400" dirty="0"/>
              <a:t>Wide range of bitterness in beers across </a:t>
            </a:r>
            <a:r>
              <a:rPr lang="en-US" cap="all" spc="400" dirty="0" err="1"/>
              <a:t>america</a:t>
            </a:r>
            <a:endParaRPr lang="en-US" cap="all" spc="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E3640-FDE7-6C44-8A69-792CD471C28B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22E33-3216-974A-83ED-1CC634E4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28" y="4332832"/>
            <a:ext cx="6938785" cy="208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6994C-24B6-654B-BA38-BA365224D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5" b="20450"/>
          <a:stretch/>
        </p:blipFill>
        <p:spPr>
          <a:xfrm>
            <a:off x="5056834" y="49874"/>
            <a:ext cx="6858000" cy="4058294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6530005-75D0-4636-A47B-B79724FA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93494"/>
              </p:ext>
            </p:extLst>
          </p:nvPr>
        </p:nvGraphicFramePr>
        <p:xfrm>
          <a:off x="6880644" y="1392797"/>
          <a:ext cx="2624083" cy="112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4">
                  <a:extLst>
                    <a:ext uri="{9D8B030D-6E8A-4147-A177-3AD203B41FA5}">
                      <a16:colId xmlns:a16="http://schemas.microsoft.com/office/drawing/2014/main" val="523023496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4032791898"/>
                    </a:ext>
                  </a:extLst>
                </a:gridCol>
                <a:gridCol w="537132">
                  <a:extLst>
                    <a:ext uri="{9D8B030D-6E8A-4147-A177-3AD203B41FA5}">
                      <a16:colId xmlns:a16="http://schemas.microsoft.com/office/drawing/2014/main" val="2558428076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r>
                        <a:rPr lang="en-US" sz="1100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204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Greenbrier Valley Brewing 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 Trail Pale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50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Mothman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 IPA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147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F12D8-2054-43BE-A36E-E59E3CC10628}"/>
              </a:ext>
            </a:extLst>
          </p:cNvPr>
          <p:cNvCxnSpPr>
            <a:cxnSpLocks/>
          </p:cNvCxnSpPr>
          <p:nvPr/>
        </p:nvCxnSpPr>
        <p:spPr>
          <a:xfrm>
            <a:off x="9504728" y="1954635"/>
            <a:ext cx="511727" cy="21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EAC7FCF-5C49-4C34-A86A-44590E40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348"/>
              </p:ext>
            </p:extLst>
          </p:nvPr>
        </p:nvGraphicFramePr>
        <p:xfrm>
          <a:off x="9153981" y="2984493"/>
          <a:ext cx="2624083" cy="145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4">
                  <a:extLst>
                    <a:ext uri="{9D8B030D-6E8A-4147-A177-3AD203B41FA5}">
                      <a16:colId xmlns:a16="http://schemas.microsoft.com/office/drawing/2014/main" val="523023496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4032791898"/>
                    </a:ext>
                  </a:extLst>
                </a:gridCol>
                <a:gridCol w="537132">
                  <a:extLst>
                    <a:ext uri="{9D8B030D-6E8A-4147-A177-3AD203B41FA5}">
                      <a16:colId xmlns:a16="http://schemas.microsoft.com/office/drawing/2014/main" val="2558428076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r>
                        <a:rPr lang="en-US" sz="1100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 Hill Brewery &amp; Restaurant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Appreciation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5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 Lakes Brewing 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Greenville Pale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1479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E4BFB7-2022-4DC2-A109-451CE9E2D3CC}"/>
              </a:ext>
            </a:extLst>
          </p:cNvPr>
          <p:cNvCxnSpPr>
            <a:cxnSpLocks/>
          </p:cNvCxnSpPr>
          <p:nvPr/>
        </p:nvCxnSpPr>
        <p:spPr>
          <a:xfrm flipH="1" flipV="1">
            <a:off x="10757504" y="2170736"/>
            <a:ext cx="176169" cy="813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6274B8E1-7DC4-4B53-A201-CFCBEBA3C6FB}"/>
              </a:ext>
            </a:extLst>
          </p:cNvPr>
          <p:cNvSpPr/>
          <p:nvPr/>
        </p:nvSpPr>
        <p:spPr>
          <a:xfrm>
            <a:off x="7779493" y="0"/>
            <a:ext cx="1761688" cy="2281805"/>
          </a:xfrm>
          <a:prstGeom prst="irregularSeal1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alcoholic – </a:t>
            </a:r>
            <a:r>
              <a:rPr lang="en-US" dirty="0">
                <a:solidFill>
                  <a:srgbClr val="C00000"/>
                </a:solidFill>
              </a:rPr>
              <a:t>12.8%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4162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bitter – </a:t>
            </a:r>
            <a:r>
              <a:rPr lang="en-US" dirty="0">
                <a:solidFill>
                  <a:srgbClr val="C00000"/>
                </a:solidFill>
              </a:rPr>
              <a:t>138 IBU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2316705" y="5835562"/>
            <a:ext cx="267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Lee Hill Series Vol. 5</a:t>
            </a:r>
          </a:p>
          <a:p>
            <a:pPr algn="ctr"/>
            <a:r>
              <a:rPr lang="en-US" sz="1400" dirty="0"/>
              <a:t>Belgian Style </a:t>
            </a:r>
            <a:r>
              <a:rPr lang="en-US" sz="1400" dirty="0" err="1"/>
              <a:t>Quadrupel</a:t>
            </a:r>
            <a:r>
              <a:rPr lang="en-US" sz="1400" dirty="0"/>
              <a:t> Ale</a:t>
            </a:r>
          </a:p>
          <a:p>
            <a:pPr algn="ctr"/>
            <a:r>
              <a:rPr lang="en-US" sz="1400" dirty="0"/>
              <a:t>Upslope Brewing Co.</a:t>
            </a:r>
          </a:p>
          <a:p>
            <a:pPr algn="ctr"/>
            <a:r>
              <a:rPr lang="en-US" sz="1400" dirty="0"/>
              <a:t>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7874171" y="5835562"/>
            <a:ext cx="2320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Bitter Bitch Imperial IPA</a:t>
            </a:r>
          </a:p>
          <a:p>
            <a:pPr algn="ctr"/>
            <a:r>
              <a:rPr lang="en-US" sz="1400" dirty="0"/>
              <a:t>Astoria Brewing Co.</a:t>
            </a:r>
          </a:p>
          <a:p>
            <a:pPr algn="ctr"/>
            <a:r>
              <a:rPr lang="en-US" sz="1400" dirty="0"/>
              <a:t>Astoria, 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660E4-92D6-CD41-9C09-2E840367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38" y="2336553"/>
            <a:ext cx="1516081" cy="3546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1FCD68-1007-5841-8F32-3FD67731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60" y="2676645"/>
            <a:ext cx="2866204" cy="28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5018314"/>
            <a:ext cx="2988411" cy="112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Belgian Style </a:t>
            </a:r>
            <a:r>
              <a:rPr lang="en-US" sz="1600" dirty="0" err="1">
                <a:solidFill>
                  <a:srgbClr val="044389"/>
                </a:solidFill>
              </a:rPr>
              <a:t>Quadrupel</a:t>
            </a:r>
            <a:r>
              <a:rPr lang="en-US" sz="1600" dirty="0">
                <a:solidFill>
                  <a:srgbClr val="044389"/>
                </a:solidFill>
              </a:rPr>
              <a:t> Ale </a:t>
            </a:r>
            <a:r>
              <a:rPr lang="en-US" sz="1200" dirty="0">
                <a:solidFill>
                  <a:srgbClr val="044389"/>
                </a:solidFill>
              </a:rPr>
              <a:t>(12.8%)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London Balling </a:t>
            </a:r>
            <a:r>
              <a:rPr lang="en-US" sz="1200" dirty="0">
                <a:solidFill>
                  <a:srgbClr val="044389"/>
                </a:solidFill>
              </a:rPr>
              <a:t>(12.5%)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44389"/>
                </a:solidFill>
              </a:rPr>
              <a:t>Csar</a:t>
            </a:r>
            <a:r>
              <a:rPr lang="en-US" sz="1600" dirty="0">
                <a:solidFill>
                  <a:srgbClr val="044389"/>
                </a:solidFill>
              </a:rPr>
              <a:t> </a:t>
            </a:r>
            <a:r>
              <a:rPr lang="en-US" sz="1200" dirty="0">
                <a:solidFill>
                  <a:srgbClr val="044389"/>
                </a:solidFill>
              </a:rPr>
              <a:t>(12%)</a:t>
            </a:r>
            <a:endParaRPr lang="en-US" sz="1600" dirty="0">
              <a:solidFill>
                <a:srgbClr val="044389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666200-FAF1-524F-8C43-2AF6D2E83554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 in future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66A1D-45C4-F74F-B243-84CBD70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420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ABV for each state</vt:lpstr>
      <vt:lpstr>IBU for each state</vt:lpstr>
      <vt:lpstr>Which state has the beer with highest abv? Ibu?</vt:lpstr>
      <vt:lpstr>Abv overall</vt:lpstr>
      <vt:lpstr>Relationship between bitter &amp; boozy</vt:lpstr>
      <vt:lpstr>Can we guess which is an ipa?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44</cp:revision>
  <dcterms:created xsi:type="dcterms:W3CDTF">2020-10-13T00:27:59Z</dcterms:created>
  <dcterms:modified xsi:type="dcterms:W3CDTF">2020-10-21T00:46:10Z</dcterms:modified>
</cp:coreProperties>
</file>