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3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93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0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81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37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1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hedoodlelibrary.com/lines-shapes-and-arrows/squiggly-arrow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4BCA-7119-E348-8710-899A90E30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(beer name)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Beer ID</a:t>
            </a:r>
          </a:p>
          <a:p>
            <a:r>
              <a:rPr lang="en-US" dirty="0"/>
              <a:t>ABV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(alcohol by volume)</a:t>
            </a:r>
            <a:endParaRPr lang="en-US" dirty="0"/>
          </a:p>
          <a:p>
            <a:r>
              <a:rPr lang="en-US" dirty="0"/>
              <a:t>IBU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(international bitterness units)</a:t>
            </a:r>
            <a:endParaRPr lang="en-US" dirty="0"/>
          </a:p>
          <a:p>
            <a:r>
              <a:rPr lang="en-US" dirty="0"/>
              <a:t>Brewery ID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Ounces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3D89-E04D-3744-AE63-12BE302BC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Brew ID</a:t>
            </a:r>
          </a:p>
          <a:p>
            <a:r>
              <a:rPr lang="en-US" dirty="0"/>
              <a:t>Name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(brewery name)</a:t>
            </a:r>
            <a:endParaRPr lang="en-US" dirty="0"/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C01CE-7F06-654C-90D4-2E55E3CAD3F8}"/>
              </a:ext>
            </a:extLst>
          </p:cNvPr>
          <p:cNvSpPr txBox="1"/>
          <p:nvPr/>
        </p:nvSpPr>
        <p:spPr>
          <a:xfrm>
            <a:off x="1251678" y="1688757"/>
            <a:ext cx="207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Beers (2,410)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4C26-9DDB-0D4D-A72D-4092B7D99EB5}"/>
              </a:ext>
            </a:extLst>
          </p:cNvPr>
          <p:cNvSpPr txBox="1"/>
          <p:nvPr/>
        </p:nvSpPr>
        <p:spPr>
          <a:xfrm>
            <a:off x="6647796" y="1688757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Breweries (558)</a:t>
            </a:r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2C23-529D-3A46-BC28-5E48CF7A408A}"/>
              </a:ext>
            </a:extLst>
          </p:cNvPr>
          <p:cNvSpPr txBox="1"/>
          <p:nvPr/>
        </p:nvSpPr>
        <p:spPr>
          <a:xfrm>
            <a:off x="1449859" y="177113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Many Missing IBU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C0642-7456-694E-90CD-DB7CB8A9BB2C}"/>
              </a:ext>
            </a:extLst>
          </p:cNvPr>
          <p:cNvSpPr txBox="1"/>
          <p:nvPr/>
        </p:nvSpPr>
        <p:spPr>
          <a:xfrm>
            <a:off x="3991232" y="3059668"/>
            <a:ext cx="44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Impute Mean by Beer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BFAF-8456-EC48-9858-5D4569227B60}"/>
              </a:ext>
            </a:extLst>
          </p:cNvPr>
          <p:cNvSpPr txBox="1"/>
          <p:nvPr/>
        </p:nvSpPr>
        <p:spPr>
          <a:xfrm>
            <a:off x="7046031" y="4290985"/>
            <a:ext cx="414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latin typeface="+mj-lt"/>
              </a:rPr>
              <a:t>Remove Remaining Rows</a:t>
            </a:r>
          </a:p>
          <a:p>
            <a:pPr algn="ctr"/>
            <a:r>
              <a:rPr lang="en-US" sz="2400" spc="300" dirty="0">
                <a:latin typeface="+mj-lt"/>
              </a:rPr>
              <a:t>Containing NAs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EA09A5-27CE-7846-B4C4-050FAB370C54}"/>
              </a:ext>
            </a:extLst>
          </p:cNvPr>
          <p:cNvSpPr/>
          <p:nvPr/>
        </p:nvSpPr>
        <p:spPr>
          <a:xfrm>
            <a:off x="2031926" y="2248930"/>
            <a:ext cx="1922236" cy="1150498"/>
          </a:xfrm>
          <a:custGeom>
            <a:avLst/>
            <a:gdLst>
              <a:gd name="connsiteX0" fmla="*/ 579469 w 1922236"/>
              <a:gd name="connsiteY0" fmla="*/ 0 h 1150498"/>
              <a:gd name="connsiteX1" fmla="*/ 35771 w 1922236"/>
              <a:gd name="connsiteY1" fmla="*/ 774356 h 1150498"/>
              <a:gd name="connsiteX2" fmla="*/ 1477393 w 1922236"/>
              <a:gd name="connsiteY2" fmla="*/ 337751 h 1150498"/>
              <a:gd name="connsiteX3" fmla="*/ 1230258 w 1922236"/>
              <a:gd name="connsiteY3" fmla="*/ 1079156 h 1150498"/>
              <a:gd name="connsiteX4" fmla="*/ 1922236 w 1922236"/>
              <a:gd name="connsiteY4" fmla="*/ 1079156 h 11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2236" h="1150498" extrusionOk="0">
                <a:moveTo>
                  <a:pt x="579469" y="0"/>
                </a:moveTo>
                <a:cubicBezTo>
                  <a:pt x="223334" y="391947"/>
                  <a:pt x="-102885" y="713089"/>
                  <a:pt x="35771" y="774356"/>
                </a:cubicBezTo>
                <a:cubicBezTo>
                  <a:pt x="204002" y="803439"/>
                  <a:pt x="1288522" y="283562"/>
                  <a:pt x="1477393" y="337751"/>
                </a:cubicBezTo>
                <a:cubicBezTo>
                  <a:pt x="1682198" y="399588"/>
                  <a:pt x="1175075" y="950808"/>
                  <a:pt x="1230258" y="1079156"/>
                </a:cubicBezTo>
                <a:cubicBezTo>
                  <a:pt x="1279123" y="1135058"/>
                  <a:pt x="1609104" y="1189343"/>
                  <a:pt x="1922236" y="107915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579469 w 1922236"/>
                      <a:gd name="connsiteY0" fmla="*/ 0 h 1150498"/>
                      <a:gd name="connsiteX1" fmla="*/ 35771 w 1922236"/>
                      <a:gd name="connsiteY1" fmla="*/ 774356 h 1150498"/>
                      <a:gd name="connsiteX2" fmla="*/ 1477393 w 1922236"/>
                      <a:gd name="connsiteY2" fmla="*/ 337751 h 1150498"/>
                      <a:gd name="connsiteX3" fmla="*/ 1230258 w 1922236"/>
                      <a:gd name="connsiteY3" fmla="*/ 1079156 h 1150498"/>
                      <a:gd name="connsiteX4" fmla="*/ 1922236 w 1922236"/>
                      <a:gd name="connsiteY4" fmla="*/ 1079156 h 115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236" h="1150498">
                        <a:moveTo>
                          <a:pt x="579469" y="0"/>
                        </a:moveTo>
                        <a:cubicBezTo>
                          <a:pt x="232793" y="359032"/>
                          <a:pt x="-113883" y="718064"/>
                          <a:pt x="35771" y="774356"/>
                        </a:cubicBezTo>
                        <a:cubicBezTo>
                          <a:pt x="185425" y="830648"/>
                          <a:pt x="1278312" y="286951"/>
                          <a:pt x="1477393" y="337751"/>
                        </a:cubicBezTo>
                        <a:cubicBezTo>
                          <a:pt x="1676474" y="388551"/>
                          <a:pt x="1156118" y="955589"/>
                          <a:pt x="1230258" y="1079156"/>
                        </a:cubicBezTo>
                        <a:cubicBezTo>
                          <a:pt x="1304399" y="1202724"/>
                          <a:pt x="1613317" y="1140940"/>
                          <a:pt x="1922236" y="107915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516A77B-726C-C142-910F-ACD607B7F8E4}"/>
              </a:ext>
            </a:extLst>
          </p:cNvPr>
          <p:cNvSpPr/>
          <p:nvPr/>
        </p:nvSpPr>
        <p:spPr>
          <a:xfrm>
            <a:off x="8517924" y="3081341"/>
            <a:ext cx="1690142" cy="1152908"/>
          </a:xfrm>
          <a:custGeom>
            <a:avLst/>
            <a:gdLst>
              <a:gd name="connsiteX0" fmla="*/ 0 w 1690142"/>
              <a:gd name="connsiteY0" fmla="*/ 213794 h 1152908"/>
              <a:gd name="connsiteX1" fmla="*/ 1688757 w 1690142"/>
              <a:gd name="connsiteY1" fmla="*/ 32562 h 1152908"/>
              <a:gd name="connsiteX2" fmla="*/ 288325 w 1690142"/>
              <a:gd name="connsiteY2" fmla="*/ 798681 h 1152908"/>
              <a:gd name="connsiteX3" fmla="*/ 296562 w 1690142"/>
              <a:gd name="connsiteY3" fmla="*/ 1152908 h 11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142" h="1152908" extrusionOk="0">
                <a:moveTo>
                  <a:pt x="0" y="213794"/>
                </a:moveTo>
                <a:cubicBezTo>
                  <a:pt x="798830" y="61162"/>
                  <a:pt x="1632752" y="-61935"/>
                  <a:pt x="1688757" y="32562"/>
                </a:cubicBezTo>
                <a:cubicBezTo>
                  <a:pt x="1789682" y="141174"/>
                  <a:pt x="478476" y="613289"/>
                  <a:pt x="288325" y="798681"/>
                </a:cubicBezTo>
                <a:cubicBezTo>
                  <a:pt x="52139" y="989460"/>
                  <a:pt x="175367" y="1075017"/>
                  <a:pt x="296562" y="11529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90142"/>
                      <a:gd name="connsiteY0" fmla="*/ 213794 h 1152908"/>
                      <a:gd name="connsiteX1" fmla="*/ 1688757 w 1690142"/>
                      <a:gd name="connsiteY1" fmla="*/ 32562 h 1152908"/>
                      <a:gd name="connsiteX2" fmla="*/ 288325 w 1690142"/>
                      <a:gd name="connsiteY2" fmla="*/ 798681 h 1152908"/>
                      <a:gd name="connsiteX3" fmla="*/ 296562 w 1690142"/>
                      <a:gd name="connsiteY3" fmla="*/ 1152908 h 1152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0142" h="1152908">
                        <a:moveTo>
                          <a:pt x="0" y="213794"/>
                        </a:moveTo>
                        <a:cubicBezTo>
                          <a:pt x="820351" y="74437"/>
                          <a:pt x="1640703" y="-64919"/>
                          <a:pt x="1688757" y="32562"/>
                        </a:cubicBezTo>
                        <a:cubicBezTo>
                          <a:pt x="1736811" y="130043"/>
                          <a:pt x="520358" y="611957"/>
                          <a:pt x="288325" y="798681"/>
                        </a:cubicBezTo>
                        <a:cubicBezTo>
                          <a:pt x="56292" y="985405"/>
                          <a:pt x="176427" y="1069156"/>
                          <a:pt x="296562" y="115290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219069"/>
            <a:ext cx="6338337" cy="2438533"/>
          </a:xfrm>
        </p:spPr>
        <p:txBody>
          <a:bodyPr>
            <a:normAutofit/>
          </a:bodyPr>
          <a:lstStyle/>
          <a:p>
            <a:r>
              <a:rPr lang="en-US" dirty="0"/>
              <a:t>First – let’s take a look at which states have the highest concentration of breweries</a:t>
            </a:r>
          </a:p>
          <a:p>
            <a:r>
              <a:rPr lang="en-US" dirty="0"/>
              <a:t>We have a clear outlier in Colorado with a total of 47 breweries!</a:t>
            </a:r>
          </a:p>
          <a:p>
            <a:r>
              <a:rPr lang="en-US" dirty="0"/>
              <a:t>North Dakota, South Dakota, and West Virginia all tie with only one brewery per ‘state’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D24557-9DBB-4A4D-9596-11EB6148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3465" y="3730625"/>
            <a:ext cx="5602203" cy="2975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219B6-27E8-A741-AC1B-D5CB72BA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018" y="985635"/>
            <a:ext cx="3796263" cy="5489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7746F5-CD45-A840-8B27-0ED4D4D2BA1E}"/>
              </a:ext>
            </a:extLst>
          </p:cNvPr>
          <p:cNvSpPr/>
          <p:nvPr/>
        </p:nvSpPr>
        <p:spPr>
          <a:xfrm>
            <a:off x="10181968" y="6170141"/>
            <a:ext cx="1248032" cy="21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200">
                <a:latin typeface="+mj-lt"/>
              </a:rPr>
              <a:t>Alcohol by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Overall, most states have similar median values for ABV… except for Utah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The median ABV tends to be largely between 5% and 6% across the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3013F-02F8-4273-989B-531F1EAD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8" y="3467213"/>
            <a:ext cx="4512688" cy="339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783B7-6C98-4414-ACC6-18792F1D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5" y="89903"/>
            <a:ext cx="6113158" cy="34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68528-6371-4DA9-B123-ECC4DA5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spc="800">
                <a:solidFill>
                  <a:schemeClr val="tx2"/>
                </a:solidFill>
                <a:latin typeface="+mj-lt"/>
              </a:rPr>
              <a:t>IBU for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F6DB-596E-46B3-A78C-8D584572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54" y="5338354"/>
            <a:ext cx="3437290" cy="10761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ct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cap="all" spc="400" dirty="0"/>
              <a:t>West </a:t>
            </a:r>
            <a:r>
              <a:rPr lang="en-US" b="1" cap="all" spc="400" dirty="0" err="1"/>
              <a:t>virginia</a:t>
            </a:r>
            <a:r>
              <a:rPr lang="en-US" b="1" cap="all" spc="400" dirty="0"/>
              <a:t> likes their beer very bitter, with the highest </a:t>
            </a:r>
            <a:r>
              <a:rPr lang="en-US" b="1" cap="all" spc="400" dirty="0" err="1"/>
              <a:t>ibu</a:t>
            </a:r>
            <a:r>
              <a:rPr lang="en-US" b="1" cap="all" spc="400" dirty="0"/>
              <a:t> at 57.5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748BA1-46E5-4726-A20B-FA45CA7C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29" y="0"/>
            <a:ext cx="6938785" cy="3971795"/>
          </a:xfrm>
          <a:prstGeom prst="rect">
            <a:avLst/>
          </a:prstGeom>
        </p:spPr>
      </p:pic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A75D0681-743C-4489-8EC5-50F386A22BE7}"/>
              </a:ext>
            </a:extLst>
          </p:cNvPr>
          <p:cNvSpPr/>
          <p:nvPr/>
        </p:nvSpPr>
        <p:spPr>
          <a:xfrm>
            <a:off x="9244231" y="1446153"/>
            <a:ext cx="858416" cy="895739"/>
          </a:xfrm>
          <a:prstGeom prst="irregularSeal2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1020C-1A03-44DE-AD90-9D4B7A7D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84" y="3782389"/>
            <a:ext cx="4191450" cy="31494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36F8608-9A78-4C36-9A85-D3436AF70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9855852">
            <a:off x="7515313" y="2512225"/>
            <a:ext cx="2496113" cy="14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alcoholic – 12.8%</a:t>
            </a:r>
          </a:p>
        </p:txBody>
      </p:sp>
      <p:pic>
        <p:nvPicPr>
          <p:cNvPr id="13" name="Content Placeholder 12" descr="A close up of a bottle and a glass of wine&#10;&#10;Description automatically generated">
            <a:extLst>
              <a:ext uri="{FF2B5EF4-FFF2-40B4-BE49-F238E27FC236}">
                <a16:creationId xmlns:a16="http://schemas.microsoft.com/office/drawing/2014/main" id="{AF68A6ED-61F6-407F-B850-B5B0F7D8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0525" y="2909888"/>
            <a:ext cx="3994149" cy="2995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bitter – 138 IBU</a:t>
            </a:r>
          </a:p>
        </p:txBody>
      </p:sp>
      <p:pic>
        <p:nvPicPr>
          <p:cNvPr id="11" name="Content Placeholder 10" descr="A bottle of beer&#10;&#10;Description automatically generated">
            <a:extLst>
              <a:ext uri="{FF2B5EF4-FFF2-40B4-BE49-F238E27FC236}">
                <a16:creationId xmlns:a16="http://schemas.microsoft.com/office/drawing/2014/main" id="{58BFCF83-C4B3-4A90-829F-5ACD65DB2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108" y="2909888"/>
            <a:ext cx="2246709" cy="299561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1110343" y="6092890"/>
            <a:ext cx="49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r>
              <a:rPr lang="en-US" dirty="0"/>
              <a:t>Upslope Brewing Co., 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6881097" y="6092890"/>
            <a:ext cx="454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Bitter Bitch Imperial IPA</a:t>
            </a:r>
          </a:p>
          <a:p>
            <a:r>
              <a:rPr lang="en-US" dirty="0"/>
              <a:t>Astoria Brewing Co., Astoria, OR</a:t>
            </a:r>
          </a:p>
        </p:txBody>
      </p:sp>
    </p:spTree>
    <p:extLst>
      <p:ext uri="{BB962C8B-B14F-4D97-AF65-F5344CB8AC3E}">
        <p14:creationId xmlns:p14="http://schemas.microsoft.com/office/powerpoint/2010/main" val="32696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Abv overall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AD996-60B2-4FFA-ABC1-121B31C6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88" y="120211"/>
            <a:ext cx="5235576" cy="3597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8FEE2-1F96-4133-93C1-7A87FCD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071" y="3837493"/>
            <a:ext cx="3578150" cy="2458347"/>
          </a:xfrm>
          <a:prstGeom prst="rect">
            <a:avLst/>
          </a:prstGeom>
        </p:spPr>
      </p:pic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EE565A33-1AD2-4D91-9C42-57A76E31DA4C}"/>
              </a:ext>
            </a:extLst>
          </p:cNvPr>
          <p:cNvSpPr/>
          <p:nvPr/>
        </p:nvSpPr>
        <p:spPr>
          <a:xfrm>
            <a:off x="7968996" y="4688263"/>
            <a:ext cx="940315" cy="660102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97270-7279-4C5A-B0E0-CF2BE18F1EB8}"/>
              </a:ext>
            </a:extLst>
          </p:cNvPr>
          <p:cNvSpPr/>
          <p:nvPr/>
        </p:nvSpPr>
        <p:spPr>
          <a:xfrm>
            <a:off x="9132848" y="4841966"/>
            <a:ext cx="2763061" cy="129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600" dirty="0"/>
              <a:t>Belgian Style </a:t>
            </a:r>
            <a:r>
              <a:rPr lang="en-US" sz="1600" dirty="0" err="1"/>
              <a:t>Quadrupel</a:t>
            </a:r>
            <a:r>
              <a:rPr lang="en-US" sz="1600" dirty="0"/>
              <a:t> Ale at 12.8%</a:t>
            </a:r>
          </a:p>
          <a:p>
            <a:pPr marL="285750" indent="-285750" algn="ctr">
              <a:buFontTx/>
              <a:buChar char="-"/>
            </a:pPr>
            <a:r>
              <a:rPr lang="en-US" sz="1600" dirty="0"/>
              <a:t>London Balling at 12.5%</a:t>
            </a:r>
          </a:p>
          <a:p>
            <a:pPr marL="285750" indent="-285750" algn="ctr">
              <a:buFontTx/>
              <a:buChar char="-"/>
            </a:pPr>
            <a:r>
              <a:rPr lang="en-US" sz="1600" dirty="0" err="1"/>
              <a:t>Csar</a:t>
            </a:r>
            <a:r>
              <a:rPr lang="en-US" sz="1600" dirty="0"/>
              <a:t> at 12%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7DD14E2-5F52-4EFA-BA91-1DF9F34E580F}"/>
              </a:ext>
            </a:extLst>
          </p:cNvPr>
          <p:cNvCxnSpPr>
            <a:cxnSpLocks/>
          </p:cNvCxnSpPr>
          <p:nvPr/>
        </p:nvCxnSpPr>
        <p:spPr>
          <a:xfrm>
            <a:off x="8543109" y="5259977"/>
            <a:ext cx="487681" cy="3570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B158-C9D6-47C5-AABF-BA03D72D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 &amp; boozy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3C278C-10AC-41C2-9073-4DE0E3C1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there appears to be a relationship between IBU and ABV.</a:t>
            </a:r>
          </a:p>
          <a:p>
            <a:endParaRPr lang="en-US" dirty="0"/>
          </a:p>
          <a:p>
            <a:r>
              <a:rPr lang="en-US" dirty="0"/>
              <a:t>Based on our assessment, we may be able to predict ABV based on IBU along with style and other variables of interest.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CD34EE-38E7-4B7A-BFB2-3678DCCF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5" y="905070"/>
            <a:ext cx="6602723" cy="45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17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285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America’s beers – boozy or just bitter?</vt:lpstr>
      <vt:lpstr>Data Dictionary</vt:lpstr>
      <vt:lpstr>Handling Missing Values</vt:lpstr>
      <vt:lpstr>Breweries by state</vt:lpstr>
      <vt:lpstr>Alcohol by volume</vt:lpstr>
      <vt:lpstr>IBU for each state</vt:lpstr>
      <vt:lpstr>Which state has the beer with highest abv? Ibu?</vt:lpstr>
      <vt:lpstr>Abv overall</vt:lpstr>
      <vt:lpstr>Relationship between bitter &amp; boozy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Farrow, Matt</cp:lastModifiedBy>
  <cp:revision>15</cp:revision>
  <dcterms:created xsi:type="dcterms:W3CDTF">2020-10-13T00:27:59Z</dcterms:created>
  <dcterms:modified xsi:type="dcterms:W3CDTF">2020-10-13T21:56:40Z</dcterms:modified>
</cp:coreProperties>
</file>