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69" d="100"/>
          <a:sy n="69" d="100"/>
        </p:scale>
        <p:origin x="216" y="1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12/3/20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12/3/20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65461-30B5-C149-B667-C4F2CD26D81A}"/>
              </a:ext>
            </a:extLst>
          </p:cNvPr>
          <p:cNvSpPr>
            <a:spLocks noGrp="1"/>
          </p:cNvSpPr>
          <p:nvPr>
            <p:ph type="ctrTitle"/>
          </p:nvPr>
        </p:nvSpPr>
        <p:spPr/>
        <p:txBody>
          <a:bodyPr/>
          <a:lstStyle/>
          <a:p>
            <a:r>
              <a:rPr lang="en-US" dirty="0"/>
              <a:t>Protecting our most important assets.</a:t>
            </a:r>
          </a:p>
        </p:txBody>
      </p:sp>
      <p:sp>
        <p:nvSpPr>
          <p:cNvPr id="3" name="Subtitle 2">
            <a:extLst>
              <a:ext uri="{FF2B5EF4-FFF2-40B4-BE49-F238E27FC236}">
                <a16:creationId xmlns:a16="http://schemas.microsoft.com/office/drawing/2014/main" id="{542D2C7B-6587-A04F-A441-875C08BC9FEC}"/>
              </a:ext>
            </a:extLst>
          </p:cNvPr>
          <p:cNvSpPr>
            <a:spLocks noGrp="1"/>
          </p:cNvSpPr>
          <p:nvPr>
            <p:ph type="subTitle" idx="1"/>
          </p:nvPr>
        </p:nvSpPr>
        <p:spPr>
          <a:xfrm>
            <a:off x="810001" y="5280847"/>
            <a:ext cx="10572000" cy="603118"/>
          </a:xfrm>
        </p:spPr>
        <p:txBody>
          <a:bodyPr>
            <a:normAutofit fontScale="85000" lnSpcReduction="20000"/>
          </a:bodyPr>
          <a:lstStyle/>
          <a:p>
            <a:r>
              <a:rPr lang="en-US" dirty="0"/>
              <a:t>Matt Farrow</a:t>
            </a:r>
          </a:p>
          <a:p>
            <a:r>
              <a:rPr lang="en-US" dirty="0" err="1"/>
              <a:t>DDSAnalytics</a:t>
            </a:r>
            <a:endParaRPr lang="en-US" dirty="0"/>
          </a:p>
        </p:txBody>
      </p:sp>
    </p:spTree>
    <p:extLst>
      <p:ext uri="{BB962C8B-B14F-4D97-AF65-F5344CB8AC3E}">
        <p14:creationId xmlns:p14="http://schemas.microsoft.com/office/powerpoint/2010/main" val="207513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CA3BA1-EA82-074C-A914-0208971FFA41}"/>
              </a:ext>
            </a:extLst>
          </p:cNvPr>
          <p:cNvSpPr>
            <a:spLocks noGrp="1"/>
          </p:cNvSpPr>
          <p:nvPr>
            <p:ph type="title" idx="4294967295"/>
          </p:nvPr>
        </p:nvSpPr>
        <p:spPr>
          <a:xfrm>
            <a:off x="0" y="0"/>
            <a:ext cx="12192000" cy="5029200"/>
          </a:xfrm>
        </p:spPr>
        <p:txBody>
          <a:bodyPr/>
          <a:lstStyle/>
          <a:p>
            <a:pPr>
              <a:lnSpc>
                <a:spcPct val="150000"/>
              </a:lnSpc>
            </a:pPr>
            <a:r>
              <a:rPr lang="en-US" sz="2800" b="0" dirty="0">
                <a:solidFill>
                  <a:schemeClr val="tx1">
                    <a:lumMod val="50000"/>
                  </a:schemeClr>
                </a:solidFill>
              </a:rPr>
              <a:t>“First Who ... Then What. We expected that good-to-great leaders would begin by setting a new vision and strategy. We found instead that they first got the right people on the bus, the wrong people off the bus, and the right people in the right seats—and then they figured out where to drive it. The old adage “People are your most important asset” turns out to be wrong. </a:t>
            </a:r>
            <a:r>
              <a:rPr lang="en-US" sz="2800" i="1" dirty="0"/>
              <a:t>People are not your most important asset. The right people are.” </a:t>
            </a:r>
          </a:p>
        </p:txBody>
      </p:sp>
      <p:sp>
        <p:nvSpPr>
          <p:cNvPr id="7" name="TextBox 6">
            <a:extLst>
              <a:ext uri="{FF2B5EF4-FFF2-40B4-BE49-F238E27FC236}">
                <a16:creationId xmlns:a16="http://schemas.microsoft.com/office/drawing/2014/main" id="{78D94F5F-4762-B449-82F2-CB841BF15B6F}"/>
              </a:ext>
            </a:extLst>
          </p:cNvPr>
          <p:cNvSpPr txBox="1"/>
          <p:nvPr/>
        </p:nvSpPr>
        <p:spPr>
          <a:xfrm>
            <a:off x="2057401" y="5817945"/>
            <a:ext cx="2186817" cy="523220"/>
          </a:xfrm>
          <a:prstGeom prst="rect">
            <a:avLst/>
          </a:prstGeom>
          <a:noFill/>
        </p:spPr>
        <p:txBody>
          <a:bodyPr wrap="none" rtlCol="0">
            <a:spAutoFit/>
          </a:bodyPr>
          <a:lstStyle/>
          <a:p>
            <a:r>
              <a:rPr lang="en-US" sz="2800" dirty="0"/>
              <a:t>- Jim Collins</a:t>
            </a:r>
          </a:p>
        </p:txBody>
      </p:sp>
      <p:sp>
        <p:nvSpPr>
          <p:cNvPr id="8" name="TextBox 7">
            <a:extLst>
              <a:ext uri="{FF2B5EF4-FFF2-40B4-BE49-F238E27FC236}">
                <a16:creationId xmlns:a16="http://schemas.microsoft.com/office/drawing/2014/main" id="{E7E63944-4696-CB48-9E1C-4818E9E1472A}"/>
              </a:ext>
            </a:extLst>
          </p:cNvPr>
          <p:cNvSpPr txBox="1"/>
          <p:nvPr/>
        </p:nvSpPr>
        <p:spPr>
          <a:xfrm>
            <a:off x="3657600" y="6341165"/>
            <a:ext cx="8460971" cy="369332"/>
          </a:xfrm>
          <a:prstGeom prst="rect">
            <a:avLst/>
          </a:prstGeom>
          <a:noFill/>
        </p:spPr>
        <p:txBody>
          <a:bodyPr wrap="none" rtlCol="0">
            <a:spAutoFit/>
          </a:bodyPr>
          <a:lstStyle/>
          <a:p>
            <a:r>
              <a:rPr lang="en-US" dirty="0"/>
              <a:t>Good to Great: Why Some Companies Make the Leap... and Others Don't</a:t>
            </a:r>
          </a:p>
        </p:txBody>
      </p:sp>
    </p:spTree>
    <p:extLst>
      <p:ext uri="{BB962C8B-B14F-4D97-AF65-F5344CB8AC3E}">
        <p14:creationId xmlns:p14="http://schemas.microsoft.com/office/powerpoint/2010/main" val="208808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2521A-1115-3345-9E94-40A1B48776DE}"/>
              </a:ext>
            </a:extLst>
          </p:cNvPr>
          <p:cNvSpPr>
            <a:spLocks noGrp="1"/>
          </p:cNvSpPr>
          <p:nvPr>
            <p:ph type="title"/>
          </p:nvPr>
        </p:nvSpPr>
        <p:spPr/>
        <p:txBody>
          <a:bodyPr/>
          <a:lstStyle/>
          <a:p>
            <a:r>
              <a:rPr lang="en-US" dirty="0"/>
              <a:t>The Data</a:t>
            </a:r>
          </a:p>
        </p:txBody>
      </p:sp>
      <p:sp>
        <p:nvSpPr>
          <p:cNvPr id="4" name="Text Placeholder 3">
            <a:extLst>
              <a:ext uri="{FF2B5EF4-FFF2-40B4-BE49-F238E27FC236}">
                <a16:creationId xmlns:a16="http://schemas.microsoft.com/office/drawing/2014/main" id="{52B72435-1793-2D4F-87AA-2594951906C2}"/>
              </a:ext>
            </a:extLst>
          </p:cNvPr>
          <p:cNvSpPr>
            <a:spLocks noGrp="1"/>
          </p:cNvSpPr>
          <p:nvPr>
            <p:ph type="body" idx="1"/>
          </p:nvPr>
        </p:nvSpPr>
        <p:spPr/>
        <p:txBody>
          <a:bodyPr/>
          <a:lstStyle/>
          <a:p>
            <a:r>
              <a:rPr lang="en-US" dirty="0"/>
              <a:t>Initial Data</a:t>
            </a:r>
          </a:p>
        </p:txBody>
      </p:sp>
      <p:sp>
        <p:nvSpPr>
          <p:cNvPr id="3" name="Content Placeholder 2">
            <a:extLst>
              <a:ext uri="{FF2B5EF4-FFF2-40B4-BE49-F238E27FC236}">
                <a16:creationId xmlns:a16="http://schemas.microsoft.com/office/drawing/2014/main" id="{83D0503B-9E7C-8F4B-B051-129FEC6DD6E5}"/>
              </a:ext>
            </a:extLst>
          </p:cNvPr>
          <p:cNvSpPr>
            <a:spLocks noGrp="1"/>
          </p:cNvSpPr>
          <p:nvPr>
            <p:ph sz="half" idx="2"/>
          </p:nvPr>
        </p:nvSpPr>
        <p:spPr/>
        <p:txBody>
          <a:bodyPr/>
          <a:lstStyle/>
          <a:p>
            <a:r>
              <a:rPr lang="en-US" dirty="0"/>
              <a:t>870 observations</a:t>
            </a:r>
          </a:p>
          <a:p>
            <a:r>
              <a:rPr lang="en-US" dirty="0"/>
              <a:t>36 variables</a:t>
            </a:r>
          </a:p>
        </p:txBody>
      </p:sp>
      <p:sp>
        <p:nvSpPr>
          <p:cNvPr id="5" name="Text Placeholder 4">
            <a:extLst>
              <a:ext uri="{FF2B5EF4-FFF2-40B4-BE49-F238E27FC236}">
                <a16:creationId xmlns:a16="http://schemas.microsoft.com/office/drawing/2014/main" id="{69FF6ECB-B3EB-8046-BB3C-AF27DC3422A5}"/>
              </a:ext>
            </a:extLst>
          </p:cNvPr>
          <p:cNvSpPr>
            <a:spLocks noGrp="1"/>
          </p:cNvSpPr>
          <p:nvPr>
            <p:ph type="body" sz="quarter" idx="3"/>
          </p:nvPr>
        </p:nvSpPr>
        <p:spPr/>
        <p:txBody>
          <a:bodyPr/>
          <a:lstStyle/>
          <a:p>
            <a:r>
              <a:rPr lang="en-US" dirty="0"/>
              <a:t>Cleaned Data</a:t>
            </a:r>
          </a:p>
        </p:txBody>
      </p:sp>
      <p:sp>
        <p:nvSpPr>
          <p:cNvPr id="6" name="Content Placeholder 5">
            <a:extLst>
              <a:ext uri="{FF2B5EF4-FFF2-40B4-BE49-F238E27FC236}">
                <a16:creationId xmlns:a16="http://schemas.microsoft.com/office/drawing/2014/main" id="{44B6C61D-897A-3E4E-913A-15F3358A72AD}"/>
              </a:ext>
            </a:extLst>
          </p:cNvPr>
          <p:cNvSpPr>
            <a:spLocks noGrp="1"/>
          </p:cNvSpPr>
          <p:nvPr>
            <p:ph sz="quarter" idx="4"/>
          </p:nvPr>
        </p:nvSpPr>
        <p:spPr/>
        <p:txBody>
          <a:bodyPr/>
          <a:lstStyle/>
          <a:p>
            <a:r>
              <a:rPr lang="en-US" dirty="0"/>
              <a:t>Removed unhelpful variables:</a:t>
            </a:r>
          </a:p>
          <a:p>
            <a:pPr lvl="2"/>
            <a:r>
              <a:rPr lang="en-US" dirty="0" err="1"/>
              <a:t>employee_count</a:t>
            </a:r>
            <a:endParaRPr lang="en-US" dirty="0"/>
          </a:p>
          <a:p>
            <a:pPr lvl="2"/>
            <a:r>
              <a:rPr lang="en-US" dirty="0" err="1"/>
              <a:t>employee_number</a:t>
            </a:r>
            <a:endParaRPr lang="en-US" dirty="0"/>
          </a:p>
          <a:p>
            <a:pPr lvl="2"/>
            <a:r>
              <a:rPr lang="en-US" dirty="0"/>
              <a:t>over_18</a:t>
            </a:r>
          </a:p>
          <a:p>
            <a:pPr lvl="2"/>
            <a:r>
              <a:rPr lang="en-US" dirty="0" err="1"/>
              <a:t>standard_hours</a:t>
            </a:r>
            <a:endParaRPr lang="en-US" dirty="0"/>
          </a:p>
        </p:txBody>
      </p:sp>
    </p:spTree>
    <p:extLst>
      <p:ext uri="{BB962C8B-B14F-4D97-AF65-F5344CB8AC3E}">
        <p14:creationId xmlns:p14="http://schemas.microsoft.com/office/powerpoint/2010/main" val="2979833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50DC3-5A70-F943-8A2A-17ECA049BF46}"/>
              </a:ext>
            </a:extLst>
          </p:cNvPr>
          <p:cNvSpPr>
            <a:spLocks noGrp="1"/>
          </p:cNvSpPr>
          <p:nvPr>
            <p:ph type="title"/>
          </p:nvPr>
        </p:nvSpPr>
        <p:spPr/>
        <p:txBody>
          <a:bodyPr/>
          <a:lstStyle/>
          <a:p>
            <a:r>
              <a:rPr lang="en-US" dirty="0"/>
              <a:t>Attrition by Job Rate</a:t>
            </a:r>
          </a:p>
        </p:txBody>
      </p:sp>
      <p:sp>
        <p:nvSpPr>
          <p:cNvPr id="3" name="Picture Placeholder 2">
            <a:extLst>
              <a:ext uri="{FF2B5EF4-FFF2-40B4-BE49-F238E27FC236}">
                <a16:creationId xmlns:a16="http://schemas.microsoft.com/office/drawing/2014/main" id="{1EF6BA8F-D912-5041-8933-165B33CB2E43}"/>
              </a:ext>
            </a:extLst>
          </p:cNvPr>
          <p:cNvSpPr>
            <a:spLocks noGrp="1"/>
          </p:cNvSpPr>
          <p:nvPr>
            <p:ph type="pic" sz="quarter" idx="13"/>
          </p:nvPr>
        </p:nvSpPr>
        <p:spPr/>
      </p:sp>
      <p:sp>
        <p:nvSpPr>
          <p:cNvPr id="4" name="Text Placeholder 3">
            <a:extLst>
              <a:ext uri="{FF2B5EF4-FFF2-40B4-BE49-F238E27FC236}">
                <a16:creationId xmlns:a16="http://schemas.microsoft.com/office/drawing/2014/main" id="{AC8BB37A-5E66-0F45-B224-84832BE6C5E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474928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16</TotalTime>
  <Words>148</Words>
  <Application>Microsoft Macintosh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Century Gothic</vt:lpstr>
      <vt:lpstr>Wingdings 2</vt:lpstr>
      <vt:lpstr>Quotable</vt:lpstr>
      <vt:lpstr>Protecting our most important assets.</vt:lpstr>
      <vt:lpstr>“First Who ... Then What. We expected that good-to-great leaders would begin by setting a new vision and strategy. We found instead that they first got the right people on the bus, the wrong people off the bus, and the right people in the right seats—and then they figured out where to drive it. The old adage “People are your most important asset” turns out to be wrong. People are not your most important asset. The right people are.” </vt:lpstr>
      <vt:lpstr>The Data</vt:lpstr>
      <vt:lpstr>Attrition by Job 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Protecting our most important assets.</dc:title>
  <dc:creator>Farrow, Matt</dc:creator>
  <cp:lastModifiedBy>Farrow, Matt</cp:lastModifiedBy>
  <cp:revision>2</cp:revision>
  <dcterms:created xsi:type="dcterms:W3CDTF">2020-12-04T05:11:11Z</dcterms:created>
  <dcterms:modified xsi:type="dcterms:W3CDTF">2020-12-04T05:27:36Z</dcterms:modified>
</cp:coreProperties>
</file>