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13"/>
  </p:notesMasterIdLst>
  <p:sldIdLst>
    <p:sldId id="256" r:id="rId2"/>
    <p:sldId id="257" r:id="rId3"/>
    <p:sldId id="258" r:id="rId4"/>
    <p:sldId id="262" r:id="rId5"/>
    <p:sldId id="260" r:id="rId6"/>
    <p:sldId id="261" r:id="rId7"/>
    <p:sldId id="267" r:id="rId8"/>
    <p:sldId id="264" r:id="rId9"/>
    <p:sldId id="265" r:id="rId10"/>
    <p:sldId id="263" r:id="rId11"/>
    <p:sldId id="268"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123"/>
  </p:normalViewPr>
  <p:slideViewPr>
    <p:cSldViewPr snapToGrid="0" snapToObjects="1">
      <p:cViewPr>
        <p:scale>
          <a:sx n="95" d="100"/>
          <a:sy n="95" d="100"/>
        </p:scale>
        <p:origin x="552"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DAAA3-CE3D-6A40-81C5-05703AD21FC2}"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7D721B-6017-3744-BACC-51701EA2EAF9}" type="slidenum">
              <a:rPr lang="en-US" smtClean="0"/>
              <a:t>‹#›</a:t>
            </a:fld>
            <a:endParaRPr lang="en-US"/>
          </a:p>
        </p:txBody>
      </p:sp>
    </p:spTree>
    <p:extLst>
      <p:ext uri="{BB962C8B-B14F-4D97-AF65-F5344CB8AC3E}">
        <p14:creationId xmlns:p14="http://schemas.microsoft.com/office/powerpoint/2010/main" val="137978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Unhelpful: </a:t>
            </a:r>
          </a:p>
          <a:p>
            <a:pPr lvl="2"/>
            <a:r>
              <a:rPr lang="en-US" dirty="0" err="1"/>
              <a:t>employee_count</a:t>
            </a:r>
            <a:endParaRPr lang="en-US" dirty="0"/>
          </a:p>
          <a:p>
            <a:pPr lvl="2"/>
            <a:r>
              <a:rPr lang="en-US" dirty="0" err="1"/>
              <a:t>employee_number</a:t>
            </a:r>
            <a:endParaRPr lang="en-US" dirty="0"/>
          </a:p>
          <a:p>
            <a:pPr lvl="2"/>
            <a:r>
              <a:rPr lang="en-US" dirty="0"/>
              <a:t>over_18</a:t>
            </a:r>
          </a:p>
          <a:p>
            <a:pPr lvl="2"/>
            <a:r>
              <a:rPr lang="en-US" dirty="0" err="1"/>
              <a:t>standard_hours</a:t>
            </a:r>
            <a:endParaRPr lang="en-US" dirty="0"/>
          </a:p>
        </p:txBody>
      </p:sp>
      <p:sp>
        <p:nvSpPr>
          <p:cNvPr id="4" name="Slide Number Placeholder 3"/>
          <p:cNvSpPr>
            <a:spLocks noGrp="1"/>
          </p:cNvSpPr>
          <p:nvPr>
            <p:ph type="sldNum" sz="quarter" idx="5"/>
          </p:nvPr>
        </p:nvSpPr>
        <p:spPr/>
        <p:txBody>
          <a:bodyPr/>
          <a:lstStyle/>
          <a:p>
            <a:fld id="{FE7D721B-6017-3744-BACC-51701EA2EAF9}" type="slidenum">
              <a:rPr lang="en-US" smtClean="0"/>
              <a:t>3</a:t>
            </a:fld>
            <a:endParaRPr lang="en-US"/>
          </a:p>
        </p:txBody>
      </p:sp>
    </p:spTree>
    <p:extLst>
      <p:ext uri="{BB962C8B-B14F-4D97-AF65-F5344CB8AC3E}">
        <p14:creationId xmlns:p14="http://schemas.microsoft.com/office/powerpoint/2010/main" val="4545561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7BE854BB-FA44-4CAB-85DF-F5C412560348}"/>
              </a:ext>
            </a:extLst>
          </p:cNvPr>
          <p:cNvSpPr/>
          <p:nvPr/>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5567170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594358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313841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1351892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4674919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13533046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712383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60979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150751516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82205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1345899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9" name="Group 8">
            <a:extLst>
              <a:ext uri="{FF2B5EF4-FFF2-40B4-BE49-F238E27FC236}">
                <a16:creationId xmlns:a16="http://schemas.microsoft.com/office/drawing/2014/main" id="{6F3E26A6-6962-4A35-AA86-805537D45296}"/>
              </a:ext>
            </a:extLst>
          </p:cNvPr>
          <p:cNvGrpSpPr/>
          <p:nvPr/>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0707643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85049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88431316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105855641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10584756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72201207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75765210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22124150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0037876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fld id="{08B9EBBA-996F-894A-B54A-D6246ED52CEA}" type="datetimeFigureOut">
              <a:rPr lang="en-US" smtClean="0"/>
              <a:pPr/>
              <a:t>12/5/20</a:t>
            </a:fld>
            <a:endParaRPr lang="en-US"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7BE854BB-FA44-4CAB-85DF-F5C412560348}"/>
              </a:ext>
            </a:extLst>
          </p:cNvPr>
          <p:cNvSpPr/>
          <p:nvPr/>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224413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fld id="{8DFA1846-DA80-1C48-A609-854EA85C59AD}" type="datetimeFigureOut">
              <a:rPr lang="en-US" smtClean="0"/>
              <a:pPr/>
              <a:t>12/5/20</a:t>
            </a:fld>
            <a:endParaRPr lang="en-US"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9" name="Group 8">
            <a:extLst>
              <a:ext uri="{FF2B5EF4-FFF2-40B4-BE49-F238E27FC236}">
                <a16:creationId xmlns:a16="http://schemas.microsoft.com/office/drawing/2014/main" id="{6F3E26A6-6962-4A35-AA86-805537D45296}"/>
              </a:ext>
            </a:extLst>
          </p:cNvPr>
          <p:cNvGrpSpPr/>
          <p:nvPr/>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64656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4011567793"/>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9B3A1323-8D79-1946-B0D7-40001CF92E9D}"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36858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57302355-E14B-8545-A8F8-0FE83CC9D524}"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55542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2640F58-564D-2B4F-AE67-E407BA4FCF45}"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5343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D0DF5E60-9974-AC48-9591-99C2BB44B7CF}"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255901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13665617"/>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67468203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698182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fld id="{8818C68F-D26B-8F47-958C-23B49CF8A634}" type="datetimeFigureOut">
              <a:rPr lang="en-US" smtClean="0"/>
              <a:pPr/>
              <a:t>12/5/20</a:t>
            </a:fld>
            <a:endParaRPr lang="en-US"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82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38489760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9691889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41367262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4ACF4ED1-C6C8-4C5C-8C14-4FF197588C03}"/>
              </a:ext>
            </a:extLst>
          </p:cNvPr>
          <p:cNvSpPr/>
          <p:nvPr/>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20226556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019779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fld id="{09B482E8-6E0E-1B4F-B1FD-C69DB9E858D9}" type="datetimeFigureOut">
              <a:rPr lang="en-US" smtClean="0"/>
              <a:pPr/>
              <a:t>12/5/20</a:t>
            </a:fld>
            <a:endParaRPr lang="en-US"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93548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fld id="{09B482E8-6E0E-1B4F-B1FD-C69DB9E858D9}" type="datetimeFigureOut">
              <a:rPr lang="en-US" smtClean="0"/>
              <a:pPr/>
              <a:t>12/5/20</a:t>
            </a:fld>
            <a:endParaRPr lang="en-US"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endParaRPr lang="en-US"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D57F1E4F-1CFF-5643-939E-217C01CDF565}" type="slidenum">
              <a:rPr lang="en-US" smtClean="0"/>
              <a:pPr/>
              <a:t>‹#›</a:t>
            </a:fld>
            <a:endParaRPr lang="en-US" dirty="0"/>
          </a:p>
        </p:txBody>
      </p:sp>
      <p:sp>
        <p:nvSpPr>
          <p:cNvPr id="7" name="Oval 6">
            <a:extLst>
              <a:ext uri="{FF2B5EF4-FFF2-40B4-BE49-F238E27FC236}">
                <a16:creationId xmlns:a16="http://schemas.microsoft.com/office/drawing/2014/main" id="{7FEF1588-F385-48F3-800A-554A9423E77A}"/>
              </a:ext>
            </a:extLst>
          </p:cNvPr>
          <p:cNvSpPr/>
          <p:nvPr/>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8722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Lst>
  <p:hf sldNum="0" hdr="0" ftr="0" dt="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p15:clr>
            <a:srgbClr val="F26B43"/>
          </p15:clr>
        </p15:guide>
        <p15:guide id="2" pos="7174">
          <p15:clr>
            <a:srgbClr val="F26B43"/>
          </p15:clr>
        </p15:guide>
        <p15:guide id="3" pos="506">
          <p15:clr>
            <a:srgbClr val="F26B43"/>
          </p15:clr>
        </p15:guide>
        <p15:guide id="4" orient="horz" pos="3793">
          <p15:clr>
            <a:srgbClr val="F26B43"/>
          </p15:clr>
        </p15:guide>
        <p15:guide id="5" pos="3840">
          <p15:clr>
            <a:srgbClr val="F26B43"/>
          </p15:clr>
        </p15:guide>
        <p15:guide id="6" orient="horz" pos="2160">
          <p15:clr>
            <a:srgbClr val="F26B43"/>
          </p15:clr>
        </p15:guide>
        <p15:guide id="7" pos="3318">
          <p15:clr>
            <a:srgbClr val="F26B43"/>
          </p15:clr>
        </p15:guide>
        <p15:guide id="8" pos="43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5461-30B5-C149-B667-C4F2CD26D81A}"/>
              </a:ext>
            </a:extLst>
          </p:cNvPr>
          <p:cNvSpPr>
            <a:spLocks noGrp="1"/>
          </p:cNvSpPr>
          <p:nvPr>
            <p:ph type="ctrTitle"/>
          </p:nvPr>
        </p:nvSpPr>
        <p:spPr/>
        <p:txBody>
          <a:bodyPr/>
          <a:lstStyle/>
          <a:p>
            <a:r>
              <a:rPr lang="en-US" dirty="0"/>
              <a:t>Protecting our most important assets.</a:t>
            </a:r>
          </a:p>
        </p:txBody>
      </p:sp>
      <p:sp>
        <p:nvSpPr>
          <p:cNvPr id="3" name="Subtitle 2">
            <a:extLst>
              <a:ext uri="{FF2B5EF4-FFF2-40B4-BE49-F238E27FC236}">
                <a16:creationId xmlns:a16="http://schemas.microsoft.com/office/drawing/2014/main" id="{542D2C7B-6587-A04F-A441-875C08BC9FEC}"/>
              </a:ext>
            </a:extLst>
          </p:cNvPr>
          <p:cNvSpPr>
            <a:spLocks noGrp="1"/>
          </p:cNvSpPr>
          <p:nvPr>
            <p:ph type="subTitle" idx="1"/>
          </p:nvPr>
        </p:nvSpPr>
        <p:spPr>
          <a:xfrm>
            <a:off x="810001" y="5469105"/>
            <a:ext cx="10572000" cy="1106506"/>
          </a:xfrm>
        </p:spPr>
        <p:txBody>
          <a:bodyPr>
            <a:noAutofit/>
          </a:bodyPr>
          <a:lstStyle/>
          <a:p>
            <a:r>
              <a:rPr lang="en-US" dirty="0"/>
              <a:t>Matt Farrow</a:t>
            </a:r>
          </a:p>
          <a:p>
            <a:r>
              <a:rPr lang="en-US" dirty="0" err="1"/>
              <a:t>DDSAnalytics</a:t>
            </a:r>
            <a:endParaRPr lang="en-US" dirty="0"/>
          </a:p>
        </p:txBody>
      </p:sp>
    </p:spTree>
    <p:extLst>
      <p:ext uri="{BB962C8B-B14F-4D97-AF65-F5344CB8AC3E}">
        <p14:creationId xmlns:p14="http://schemas.microsoft.com/office/powerpoint/2010/main" val="207513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E048-72B5-3341-B552-E30C5F5DA4EC}"/>
              </a:ext>
            </a:extLst>
          </p:cNvPr>
          <p:cNvSpPr>
            <a:spLocks noGrp="1"/>
          </p:cNvSpPr>
          <p:nvPr>
            <p:ph type="title"/>
          </p:nvPr>
        </p:nvSpPr>
        <p:spPr/>
        <p:txBody>
          <a:bodyPr/>
          <a:lstStyle/>
          <a:p>
            <a:r>
              <a:rPr lang="en-US" dirty="0"/>
              <a:t>Salary Model</a:t>
            </a:r>
          </a:p>
        </p:txBody>
      </p:sp>
      <p:sp>
        <p:nvSpPr>
          <p:cNvPr id="3" name="Text Placeholder 2">
            <a:extLst>
              <a:ext uri="{FF2B5EF4-FFF2-40B4-BE49-F238E27FC236}">
                <a16:creationId xmlns:a16="http://schemas.microsoft.com/office/drawing/2014/main" id="{F3C76A43-4F12-D749-8E34-B583BD02AF80}"/>
              </a:ext>
            </a:extLst>
          </p:cNvPr>
          <p:cNvSpPr>
            <a:spLocks noGrp="1"/>
          </p:cNvSpPr>
          <p:nvPr>
            <p:ph type="body" idx="1"/>
          </p:nvPr>
        </p:nvSpPr>
        <p:spPr/>
        <p:txBody>
          <a:bodyPr/>
          <a:lstStyle/>
          <a:p>
            <a:r>
              <a:rPr lang="en-US" dirty="0"/>
              <a:t>Linear model using log-transformed monthly income.</a:t>
            </a:r>
          </a:p>
        </p:txBody>
      </p:sp>
      <p:sp>
        <p:nvSpPr>
          <p:cNvPr id="5" name="Text Placeholder 4">
            <a:extLst>
              <a:ext uri="{FF2B5EF4-FFF2-40B4-BE49-F238E27FC236}">
                <a16:creationId xmlns:a16="http://schemas.microsoft.com/office/drawing/2014/main" id="{0684050C-95F9-0B49-97AB-40FBA34359A9}"/>
              </a:ext>
            </a:extLst>
          </p:cNvPr>
          <p:cNvSpPr>
            <a:spLocks noGrp="1"/>
          </p:cNvSpPr>
          <p:nvPr>
            <p:ph type="body" sz="quarter" idx="26"/>
          </p:nvPr>
        </p:nvSpPr>
        <p:spPr/>
        <p:txBody>
          <a:bodyPr/>
          <a:lstStyle/>
          <a:p>
            <a:r>
              <a:rPr lang="en-US" dirty="0"/>
              <a:t>$1,367</a:t>
            </a:r>
          </a:p>
        </p:txBody>
      </p:sp>
      <p:sp>
        <p:nvSpPr>
          <p:cNvPr id="6" name="Text Placeholder 5">
            <a:extLst>
              <a:ext uri="{FF2B5EF4-FFF2-40B4-BE49-F238E27FC236}">
                <a16:creationId xmlns:a16="http://schemas.microsoft.com/office/drawing/2014/main" id="{7882C538-CAE2-6E46-B9DF-852CF8491CBF}"/>
              </a:ext>
            </a:extLst>
          </p:cNvPr>
          <p:cNvSpPr>
            <a:spLocks noGrp="1"/>
          </p:cNvSpPr>
          <p:nvPr>
            <p:ph type="body" idx="27"/>
          </p:nvPr>
        </p:nvSpPr>
        <p:spPr/>
        <p:txBody>
          <a:bodyPr/>
          <a:lstStyle/>
          <a:p>
            <a:r>
              <a:rPr lang="en-US" dirty="0"/>
              <a:t>Predicted error of monthly income in the model.</a:t>
            </a:r>
          </a:p>
        </p:txBody>
      </p:sp>
      <p:sp>
        <p:nvSpPr>
          <p:cNvPr id="7" name="Text Placeholder 6">
            <a:extLst>
              <a:ext uri="{FF2B5EF4-FFF2-40B4-BE49-F238E27FC236}">
                <a16:creationId xmlns:a16="http://schemas.microsoft.com/office/drawing/2014/main" id="{1FB8781D-349E-2C4A-9C7B-975B976461AB}"/>
              </a:ext>
            </a:extLst>
          </p:cNvPr>
          <p:cNvSpPr>
            <a:spLocks noGrp="1"/>
          </p:cNvSpPr>
          <p:nvPr>
            <p:ph type="body" idx="29"/>
          </p:nvPr>
        </p:nvSpPr>
        <p:spPr/>
        <p:txBody>
          <a:bodyPr/>
          <a:lstStyle/>
          <a:p>
            <a:r>
              <a:rPr lang="en-US" dirty="0"/>
              <a:t>RMSE</a:t>
            </a:r>
          </a:p>
        </p:txBody>
      </p:sp>
      <p:sp>
        <p:nvSpPr>
          <p:cNvPr id="8" name="Text Placeholder 7">
            <a:extLst>
              <a:ext uri="{FF2B5EF4-FFF2-40B4-BE49-F238E27FC236}">
                <a16:creationId xmlns:a16="http://schemas.microsoft.com/office/drawing/2014/main" id="{2AEE8581-0796-1F41-99A1-C4CBAD2CA401}"/>
              </a:ext>
            </a:extLst>
          </p:cNvPr>
          <p:cNvSpPr>
            <a:spLocks noGrp="1"/>
          </p:cNvSpPr>
          <p:nvPr>
            <p:ph type="body" sz="quarter" idx="30"/>
          </p:nvPr>
        </p:nvSpPr>
        <p:spPr/>
        <p:txBody>
          <a:bodyPr/>
          <a:lstStyle/>
          <a:p>
            <a:r>
              <a:rPr lang="en-US" dirty="0"/>
              <a:t>91%</a:t>
            </a:r>
          </a:p>
        </p:txBody>
      </p:sp>
      <p:sp>
        <p:nvSpPr>
          <p:cNvPr id="9" name="Text Placeholder 8">
            <a:extLst>
              <a:ext uri="{FF2B5EF4-FFF2-40B4-BE49-F238E27FC236}">
                <a16:creationId xmlns:a16="http://schemas.microsoft.com/office/drawing/2014/main" id="{1D573ADC-8679-4F41-93B1-EB6C50DFA085}"/>
              </a:ext>
            </a:extLst>
          </p:cNvPr>
          <p:cNvSpPr>
            <a:spLocks noGrp="1"/>
          </p:cNvSpPr>
          <p:nvPr>
            <p:ph type="body" idx="31"/>
          </p:nvPr>
        </p:nvSpPr>
        <p:spPr/>
        <p:txBody>
          <a:bodyPr/>
          <a:lstStyle/>
          <a:p>
            <a:r>
              <a:rPr lang="en-US" dirty="0"/>
              <a:t>Variation of monthly income explained by the model.</a:t>
            </a:r>
          </a:p>
        </p:txBody>
      </p:sp>
      <p:sp>
        <p:nvSpPr>
          <p:cNvPr id="10" name="Text Placeholder 9">
            <a:extLst>
              <a:ext uri="{FF2B5EF4-FFF2-40B4-BE49-F238E27FC236}">
                <a16:creationId xmlns:a16="http://schemas.microsoft.com/office/drawing/2014/main" id="{B3AEAADD-1765-E246-BF58-44E941471BE8}"/>
              </a:ext>
            </a:extLst>
          </p:cNvPr>
          <p:cNvSpPr>
            <a:spLocks noGrp="1"/>
          </p:cNvSpPr>
          <p:nvPr>
            <p:ph type="body" idx="32"/>
          </p:nvPr>
        </p:nvSpPr>
        <p:spPr/>
        <p:txBody>
          <a:bodyPr/>
          <a:lstStyle/>
          <a:p>
            <a:r>
              <a:rPr lang="en-US" dirty="0"/>
              <a:t>R-Squared</a:t>
            </a:r>
          </a:p>
        </p:txBody>
      </p:sp>
    </p:spTree>
    <p:extLst>
      <p:ext uri="{BB962C8B-B14F-4D97-AF65-F5344CB8AC3E}">
        <p14:creationId xmlns:p14="http://schemas.microsoft.com/office/powerpoint/2010/main" val="226193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92A7-97CB-6143-9429-E5B0EEAD00B0}"/>
              </a:ext>
            </a:extLst>
          </p:cNvPr>
          <p:cNvSpPr>
            <a:spLocks noGrp="1"/>
          </p:cNvSpPr>
          <p:nvPr>
            <p:ph type="title"/>
          </p:nvPr>
        </p:nvSpPr>
        <p:spPr/>
        <p:txBody>
          <a:bodyPr/>
          <a:lstStyle/>
          <a:p>
            <a:r>
              <a:rPr lang="en-US" dirty="0"/>
              <a:t>Final Results</a:t>
            </a:r>
          </a:p>
        </p:txBody>
      </p:sp>
      <p:sp>
        <p:nvSpPr>
          <p:cNvPr id="3" name="Text Placeholder 2">
            <a:extLst>
              <a:ext uri="{FF2B5EF4-FFF2-40B4-BE49-F238E27FC236}">
                <a16:creationId xmlns:a16="http://schemas.microsoft.com/office/drawing/2014/main" id="{1CC2569C-47EC-2C4E-BBA9-C69A92717457}"/>
              </a:ext>
            </a:extLst>
          </p:cNvPr>
          <p:cNvSpPr>
            <a:spLocks noGrp="1"/>
          </p:cNvSpPr>
          <p:nvPr>
            <p:ph type="body" idx="1"/>
          </p:nvPr>
        </p:nvSpPr>
        <p:spPr/>
        <p:txBody>
          <a:bodyPr/>
          <a:lstStyle/>
          <a:p>
            <a:r>
              <a:rPr lang="en-US" dirty="0"/>
              <a:t>Factors Most Likely Contributing to Attrition</a:t>
            </a:r>
          </a:p>
          <a:p>
            <a:endParaRPr lang="en-US" dirty="0"/>
          </a:p>
        </p:txBody>
      </p:sp>
      <p:sp>
        <p:nvSpPr>
          <p:cNvPr id="5" name="Text Placeholder 4">
            <a:extLst>
              <a:ext uri="{FF2B5EF4-FFF2-40B4-BE49-F238E27FC236}">
                <a16:creationId xmlns:a16="http://schemas.microsoft.com/office/drawing/2014/main" id="{37CC1E31-C833-354C-A50B-272852F5FF76}"/>
              </a:ext>
            </a:extLst>
          </p:cNvPr>
          <p:cNvSpPr>
            <a:spLocks noGrp="1"/>
          </p:cNvSpPr>
          <p:nvPr>
            <p:ph type="body" idx="14"/>
          </p:nvPr>
        </p:nvSpPr>
        <p:spPr/>
        <p:txBody>
          <a:bodyPr/>
          <a:lstStyle/>
          <a:p>
            <a:endParaRPr lang="en-US" dirty="0"/>
          </a:p>
        </p:txBody>
      </p:sp>
      <p:sp>
        <p:nvSpPr>
          <p:cNvPr id="6" name="Text Placeholder 5">
            <a:extLst>
              <a:ext uri="{FF2B5EF4-FFF2-40B4-BE49-F238E27FC236}">
                <a16:creationId xmlns:a16="http://schemas.microsoft.com/office/drawing/2014/main" id="{65994386-EDF6-0E4F-AF00-DFD27B02D5EE}"/>
              </a:ext>
            </a:extLst>
          </p:cNvPr>
          <p:cNvSpPr>
            <a:spLocks noGrp="1"/>
          </p:cNvSpPr>
          <p:nvPr>
            <p:ph type="body" idx="16"/>
          </p:nvPr>
        </p:nvSpPr>
        <p:spPr/>
        <p:txBody>
          <a:bodyPr/>
          <a:lstStyle/>
          <a:p>
            <a:r>
              <a:rPr lang="en-US" dirty="0"/>
              <a:t>Job Role</a:t>
            </a:r>
          </a:p>
        </p:txBody>
      </p:sp>
      <p:sp>
        <p:nvSpPr>
          <p:cNvPr id="7" name="Text Placeholder 6">
            <a:extLst>
              <a:ext uri="{FF2B5EF4-FFF2-40B4-BE49-F238E27FC236}">
                <a16:creationId xmlns:a16="http://schemas.microsoft.com/office/drawing/2014/main" id="{79B52E56-9C16-A440-BC0C-34878C719355}"/>
              </a:ext>
            </a:extLst>
          </p:cNvPr>
          <p:cNvSpPr>
            <a:spLocks noGrp="1"/>
          </p:cNvSpPr>
          <p:nvPr>
            <p:ph type="body" sz="quarter" idx="26"/>
          </p:nvPr>
        </p:nvSpPr>
        <p:spPr/>
        <p:txBody>
          <a:bodyPr/>
          <a:lstStyle/>
          <a:p>
            <a:r>
              <a:rPr lang="en-US" dirty="0"/>
              <a:t>1</a:t>
            </a:r>
          </a:p>
        </p:txBody>
      </p:sp>
      <p:sp>
        <p:nvSpPr>
          <p:cNvPr id="8" name="Text Placeholder 7">
            <a:extLst>
              <a:ext uri="{FF2B5EF4-FFF2-40B4-BE49-F238E27FC236}">
                <a16:creationId xmlns:a16="http://schemas.microsoft.com/office/drawing/2014/main" id="{9B8D5FBF-79BD-0F4D-9FCB-639E90301C8F}"/>
              </a:ext>
            </a:extLst>
          </p:cNvPr>
          <p:cNvSpPr>
            <a:spLocks noGrp="1"/>
          </p:cNvSpPr>
          <p:nvPr>
            <p:ph type="body" idx="27"/>
          </p:nvPr>
        </p:nvSpPr>
        <p:spPr/>
        <p:txBody>
          <a:bodyPr/>
          <a:lstStyle/>
          <a:p>
            <a:endParaRPr lang="en-US" dirty="0"/>
          </a:p>
        </p:txBody>
      </p:sp>
      <p:sp>
        <p:nvSpPr>
          <p:cNvPr id="9" name="Text Placeholder 8">
            <a:extLst>
              <a:ext uri="{FF2B5EF4-FFF2-40B4-BE49-F238E27FC236}">
                <a16:creationId xmlns:a16="http://schemas.microsoft.com/office/drawing/2014/main" id="{CD7086FA-5B41-4249-B194-8BABF8B9A2E8}"/>
              </a:ext>
            </a:extLst>
          </p:cNvPr>
          <p:cNvSpPr>
            <a:spLocks noGrp="1"/>
          </p:cNvSpPr>
          <p:nvPr>
            <p:ph type="body" sz="quarter" idx="28"/>
          </p:nvPr>
        </p:nvSpPr>
        <p:spPr/>
        <p:txBody>
          <a:bodyPr/>
          <a:lstStyle/>
          <a:p>
            <a:r>
              <a:rPr lang="en-US" dirty="0"/>
              <a:t>2</a:t>
            </a:r>
          </a:p>
        </p:txBody>
      </p:sp>
      <p:sp>
        <p:nvSpPr>
          <p:cNvPr id="10" name="Text Placeholder 9">
            <a:extLst>
              <a:ext uri="{FF2B5EF4-FFF2-40B4-BE49-F238E27FC236}">
                <a16:creationId xmlns:a16="http://schemas.microsoft.com/office/drawing/2014/main" id="{6E011B64-F41F-1247-8E37-478C0F578A84}"/>
              </a:ext>
            </a:extLst>
          </p:cNvPr>
          <p:cNvSpPr>
            <a:spLocks noGrp="1"/>
          </p:cNvSpPr>
          <p:nvPr>
            <p:ph type="body" idx="29"/>
          </p:nvPr>
        </p:nvSpPr>
        <p:spPr/>
        <p:txBody>
          <a:bodyPr/>
          <a:lstStyle/>
          <a:p>
            <a:r>
              <a:rPr lang="en-US" dirty="0"/>
              <a:t>Monthly Income</a:t>
            </a:r>
          </a:p>
        </p:txBody>
      </p:sp>
      <p:sp>
        <p:nvSpPr>
          <p:cNvPr id="11" name="Text Placeholder 10">
            <a:extLst>
              <a:ext uri="{FF2B5EF4-FFF2-40B4-BE49-F238E27FC236}">
                <a16:creationId xmlns:a16="http://schemas.microsoft.com/office/drawing/2014/main" id="{59C59B68-9A51-FD4B-96C1-B613A6A12CA8}"/>
              </a:ext>
            </a:extLst>
          </p:cNvPr>
          <p:cNvSpPr>
            <a:spLocks noGrp="1"/>
          </p:cNvSpPr>
          <p:nvPr>
            <p:ph type="body" idx="30"/>
          </p:nvPr>
        </p:nvSpPr>
        <p:spPr/>
        <p:txBody>
          <a:bodyPr/>
          <a:lstStyle/>
          <a:p>
            <a:endParaRPr lang="en-US"/>
          </a:p>
        </p:txBody>
      </p:sp>
      <p:sp>
        <p:nvSpPr>
          <p:cNvPr id="12" name="Text Placeholder 11">
            <a:extLst>
              <a:ext uri="{FF2B5EF4-FFF2-40B4-BE49-F238E27FC236}">
                <a16:creationId xmlns:a16="http://schemas.microsoft.com/office/drawing/2014/main" id="{653CD0F2-71F2-FD40-9A2D-D8511ABBC050}"/>
              </a:ext>
            </a:extLst>
          </p:cNvPr>
          <p:cNvSpPr>
            <a:spLocks noGrp="1"/>
          </p:cNvSpPr>
          <p:nvPr>
            <p:ph type="body" sz="quarter" idx="31"/>
          </p:nvPr>
        </p:nvSpPr>
        <p:spPr/>
        <p:txBody>
          <a:bodyPr/>
          <a:lstStyle/>
          <a:p>
            <a:r>
              <a:rPr lang="en-US" dirty="0"/>
              <a:t>3</a:t>
            </a:r>
          </a:p>
        </p:txBody>
      </p:sp>
      <p:sp>
        <p:nvSpPr>
          <p:cNvPr id="13" name="Text Placeholder 12">
            <a:extLst>
              <a:ext uri="{FF2B5EF4-FFF2-40B4-BE49-F238E27FC236}">
                <a16:creationId xmlns:a16="http://schemas.microsoft.com/office/drawing/2014/main" id="{6EC7B6B1-A681-6147-AC6F-59B00AEB92D5}"/>
              </a:ext>
            </a:extLst>
          </p:cNvPr>
          <p:cNvSpPr>
            <a:spLocks noGrp="1"/>
          </p:cNvSpPr>
          <p:nvPr>
            <p:ph type="body" idx="32"/>
          </p:nvPr>
        </p:nvSpPr>
        <p:spPr/>
        <p:txBody>
          <a:bodyPr/>
          <a:lstStyle/>
          <a:p>
            <a:r>
              <a:rPr lang="en-US" dirty="0"/>
              <a:t>Overtime</a:t>
            </a:r>
          </a:p>
        </p:txBody>
      </p:sp>
    </p:spTree>
    <p:extLst>
      <p:ext uri="{BB962C8B-B14F-4D97-AF65-F5344CB8AC3E}">
        <p14:creationId xmlns:p14="http://schemas.microsoft.com/office/powerpoint/2010/main" val="306633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CA3BA1-EA82-074C-A914-0208971FFA41}"/>
              </a:ext>
            </a:extLst>
          </p:cNvPr>
          <p:cNvSpPr>
            <a:spLocks noGrp="1"/>
          </p:cNvSpPr>
          <p:nvPr>
            <p:ph type="title" idx="4294967295"/>
          </p:nvPr>
        </p:nvSpPr>
        <p:spPr>
          <a:xfrm>
            <a:off x="0" y="0"/>
            <a:ext cx="12192000" cy="5029200"/>
          </a:xfrm>
        </p:spPr>
        <p:txBody>
          <a:bodyPr/>
          <a:lstStyle/>
          <a:p>
            <a:pPr>
              <a:lnSpc>
                <a:spcPct val="150000"/>
              </a:lnSpc>
            </a:pPr>
            <a:r>
              <a:rPr lang="en-US" sz="2800" b="0" dirty="0">
                <a:solidFill>
                  <a:schemeClr val="tx1">
                    <a:lumMod val="50000"/>
                  </a:schemeClr>
                </a:solidFill>
              </a:rPr>
              <a:t>“First Who ... Then What. We expected that good-to-great leaders would begin by setting a new vision and strategy. We found instead that they first got the right people on the bus, the wrong people off the bus, and the right people in the right seats—and then they figured out where to drive it. The old adage “People are your most important asset” turns out to be wrong. </a:t>
            </a:r>
            <a:r>
              <a:rPr lang="en-US" sz="2800" i="1" dirty="0"/>
              <a:t>People are not your most important asset. The right people are.” </a:t>
            </a:r>
          </a:p>
        </p:txBody>
      </p:sp>
      <p:sp>
        <p:nvSpPr>
          <p:cNvPr id="7" name="TextBox 6">
            <a:extLst>
              <a:ext uri="{FF2B5EF4-FFF2-40B4-BE49-F238E27FC236}">
                <a16:creationId xmlns:a16="http://schemas.microsoft.com/office/drawing/2014/main" id="{78D94F5F-4762-B449-82F2-CB841BF15B6F}"/>
              </a:ext>
            </a:extLst>
          </p:cNvPr>
          <p:cNvSpPr txBox="1"/>
          <p:nvPr/>
        </p:nvSpPr>
        <p:spPr>
          <a:xfrm>
            <a:off x="2057401" y="5817945"/>
            <a:ext cx="2186817" cy="523220"/>
          </a:xfrm>
          <a:prstGeom prst="rect">
            <a:avLst/>
          </a:prstGeom>
          <a:noFill/>
        </p:spPr>
        <p:txBody>
          <a:bodyPr wrap="none" rtlCol="0">
            <a:spAutoFit/>
          </a:bodyPr>
          <a:lstStyle/>
          <a:p>
            <a:r>
              <a:rPr lang="en-US" sz="2800" dirty="0"/>
              <a:t>- Jim Collins</a:t>
            </a:r>
          </a:p>
        </p:txBody>
      </p:sp>
      <p:sp>
        <p:nvSpPr>
          <p:cNvPr id="8" name="TextBox 7">
            <a:extLst>
              <a:ext uri="{FF2B5EF4-FFF2-40B4-BE49-F238E27FC236}">
                <a16:creationId xmlns:a16="http://schemas.microsoft.com/office/drawing/2014/main" id="{E7E63944-4696-CB48-9E1C-4818E9E1472A}"/>
              </a:ext>
            </a:extLst>
          </p:cNvPr>
          <p:cNvSpPr txBox="1"/>
          <p:nvPr/>
        </p:nvSpPr>
        <p:spPr>
          <a:xfrm>
            <a:off x="3657600" y="6341165"/>
            <a:ext cx="8460971" cy="369332"/>
          </a:xfrm>
          <a:prstGeom prst="rect">
            <a:avLst/>
          </a:prstGeom>
          <a:noFill/>
        </p:spPr>
        <p:txBody>
          <a:bodyPr wrap="none" rtlCol="0">
            <a:spAutoFit/>
          </a:bodyPr>
          <a:lstStyle/>
          <a:p>
            <a:r>
              <a:rPr lang="en-US" dirty="0"/>
              <a:t>Good to Great: Why Some Companies Make the Leap... and Others Don't</a:t>
            </a:r>
          </a:p>
        </p:txBody>
      </p:sp>
    </p:spTree>
    <p:extLst>
      <p:ext uri="{BB962C8B-B14F-4D97-AF65-F5344CB8AC3E}">
        <p14:creationId xmlns:p14="http://schemas.microsoft.com/office/powerpoint/2010/main" val="208808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521A-1115-3345-9E94-40A1B48776DE}"/>
              </a:ext>
            </a:extLst>
          </p:cNvPr>
          <p:cNvSpPr>
            <a:spLocks noGrp="1"/>
          </p:cNvSpPr>
          <p:nvPr>
            <p:ph type="title"/>
          </p:nvPr>
        </p:nvSpPr>
        <p:spPr/>
        <p:txBody>
          <a:bodyPr/>
          <a:lstStyle/>
          <a:p>
            <a:r>
              <a:rPr lang="en-US" dirty="0"/>
              <a:t>The Data</a:t>
            </a:r>
          </a:p>
        </p:txBody>
      </p:sp>
      <p:sp>
        <p:nvSpPr>
          <p:cNvPr id="4" name="Text Placeholder 3">
            <a:extLst>
              <a:ext uri="{FF2B5EF4-FFF2-40B4-BE49-F238E27FC236}">
                <a16:creationId xmlns:a16="http://schemas.microsoft.com/office/drawing/2014/main" id="{52B72435-1793-2D4F-87AA-2594951906C2}"/>
              </a:ext>
            </a:extLst>
          </p:cNvPr>
          <p:cNvSpPr>
            <a:spLocks noGrp="1"/>
          </p:cNvSpPr>
          <p:nvPr>
            <p:ph type="body" idx="1"/>
          </p:nvPr>
        </p:nvSpPr>
        <p:spPr/>
        <p:txBody>
          <a:bodyPr/>
          <a:lstStyle/>
          <a:p>
            <a:r>
              <a:rPr lang="en-US" dirty="0"/>
              <a:t>Initial Data</a:t>
            </a:r>
          </a:p>
        </p:txBody>
      </p:sp>
      <p:sp>
        <p:nvSpPr>
          <p:cNvPr id="3" name="Content Placeholder 2">
            <a:extLst>
              <a:ext uri="{FF2B5EF4-FFF2-40B4-BE49-F238E27FC236}">
                <a16:creationId xmlns:a16="http://schemas.microsoft.com/office/drawing/2014/main" id="{83D0503B-9E7C-8F4B-B051-129FEC6DD6E5}"/>
              </a:ext>
            </a:extLst>
          </p:cNvPr>
          <p:cNvSpPr>
            <a:spLocks noGrp="1"/>
          </p:cNvSpPr>
          <p:nvPr>
            <p:ph sz="half" idx="2"/>
          </p:nvPr>
        </p:nvSpPr>
        <p:spPr/>
        <p:txBody>
          <a:bodyPr/>
          <a:lstStyle/>
          <a:p>
            <a:r>
              <a:rPr lang="en-US" dirty="0"/>
              <a:t>870 observations</a:t>
            </a:r>
          </a:p>
          <a:p>
            <a:r>
              <a:rPr lang="en-US" dirty="0"/>
              <a:t>36 variables</a:t>
            </a:r>
          </a:p>
        </p:txBody>
      </p:sp>
      <p:sp>
        <p:nvSpPr>
          <p:cNvPr id="5" name="Text Placeholder 4">
            <a:extLst>
              <a:ext uri="{FF2B5EF4-FFF2-40B4-BE49-F238E27FC236}">
                <a16:creationId xmlns:a16="http://schemas.microsoft.com/office/drawing/2014/main" id="{69FF6ECB-B3EB-8046-BB3C-AF27DC3422A5}"/>
              </a:ext>
            </a:extLst>
          </p:cNvPr>
          <p:cNvSpPr>
            <a:spLocks noGrp="1"/>
          </p:cNvSpPr>
          <p:nvPr>
            <p:ph type="body" sz="quarter" idx="3"/>
          </p:nvPr>
        </p:nvSpPr>
        <p:spPr/>
        <p:txBody>
          <a:bodyPr/>
          <a:lstStyle/>
          <a:p>
            <a:r>
              <a:rPr lang="en-US" dirty="0"/>
              <a:t>Cleaned Data</a:t>
            </a:r>
          </a:p>
        </p:txBody>
      </p:sp>
      <p:sp>
        <p:nvSpPr>
          <p:cNvPr id="6" name="Content Placeholder 5">
            <a:extLst>
              <a:ext uri="{FF2B5EF4-FFF2-40B4-BE49-F238E27FC236}">
                <a16:creationId xmlns:a16="http://schemas.microsoft.com/office/drawing/2014/main" id="{44B6C61D-897A-3E4E-913A-15F3358A72AD}"/>
              </a:ext>
            </a:extLst>
          </p:cNvPr>
          <p:cNvSpPr>
            <a:spLocks noGrp="1"/>
          </p:cNvSpPr>
          <p:nvPr>
            <p:ph sz="quarter" idx="4"/>
          </p:nvPr>
        </p:nvSpPr>
        <p:spPr/>
        <p:txBody>
          <a:bodyPr/>
          <a:lstStyle/>
          <a:p>
            <a:r>
              <a:rPr lang="en-US" dirty="0"/>
              <a:t>Addressed natural attrition</a:t>
            </a:r>
          </a:p>
          <a:p>
            <a:r>
              <a:rPr lang="en-US" dirty="0"/>
              <a:t>Removed unhelpful variables</a:t>
            </a:r>
          </a:p>
          <a:p>
            <a:r>
              <a:rPr lang="en-US" dirty="0"/>
              <a:t>Converted appropriate variables to factors</a:t>
            </a:r>
          </a:p>
          <a:p>
            <a:r>
              <a:rPr lang="en-US" dirty="0"/>
              <a:t>16.1% attrition rate</a:t>
            </a:r>
          </a:p>
        </p:txBody>
      </p:sp>
    </p:spTree>
    <p:extLst>
      <p:ext uri="{BB962C8B-B14F-4D97-AF65-F5344CB8AC3E}">
        <p14:creationId xmlns:p14="http://schemas.microsoft.com/office/powerpoint/2010/main" val="297983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EC652D-B249-4C4A-B34B-A59633582950}"/>
              </a:ext>
            </a:extLst>
          </p:cNvPr>
          <p:cNvSpPr>
            <a:spLocks noGrp="1"/>
          </p:cNvSpPr>
          <p:nvPr>
            <p:ph type="title"/>
          </p:nvPr>
        </p:nvSpPr>
        <p:spPr/>
        <p:txBody>
          <a:bodyPr/>
          <a:lstStyle/>
          <a:p>
            <a:r>
              <a:rPr lang="en-US" dirty="0"/>
              <a:t>Attrition by Role</a:t>
            </a:r>
          </a:p>
        </p:txBody>
      </p:sp>
      <p:sp>
        <p:nvSpPr>
          <p:cNvPr id="7" name="Text Placeholder 6">
            <a:extLst>
              <a:ext uri="{FF2B5EF4-FFF2-40B4-BE49-F238E27FC236}">
                <a16:creationId xmlns:a16="http://schemas.microsoft.com/office/drawing/2014/main" id="{B3C18C06-ECE3-B041-9C19-DBAA9C90DC32}"/>
              </a:ext>
            </a:extLst>
          </p:cNvPr>
          <p:cNvSpPr>
            <a:spLocks noGrp="1"/>
          </p:cNvSpPr>
          <p:nvPr>
            <p:ph type="body" sz="half" idx="2"/>
          </p:nvPr>
        </p:nvSpPr>
        <p:spPr/>
        <p:txBody>
          <a:bodyPr/>
          <a:lstStyle/>
          <a:p>
            <a:r>
              <a:rPr lang="en-US" dirty="0"/>
              <a:t>Director-level positions have the smallest levels of attrition (~ 2%)</a:t>
            </a:r>
          </a:p>
          <a:p>
            <a:endParaRPr lang="en-US" dirty="0"/>
          </a:p>
          <a:p>
            <a:r>
              <a:rPr lang="en-US" dirty="0"/>
              <a:t>Sales representatives have a 45% attrition rate</a:t>
            </a:r>
          </a:p>
          <a:p>
            <a:endParaRPr lang="en-US" dirty="0"/>
          </a:p>
          <a:p>
            <a:r>
              <a:rPr lang="en-US" dirty="0"/>
              <a:t>Human resources, laboratory technicians, and research scientists are around 20%.</a:t>
            </a:r>
          </a:p>
          <a:p>
            <a:endParaRPr lang="en-US" dirty="0"/>
          </a:p>
          <a:p>
            <a:endParaRPr lang="en-US" dirty="0"/>
          </a:p>
        </p:txBody>
      </p:sp>
      <p:pic>
        <p:nvPicPr>
          <p:cNvPr id="9" name="Content Placeholder 8">
            <a:extLst>
              <a:ext uri="{FF2B5EF4-FFF2-40B4-BE49-F238E27FC236}">
                <a16:creationId xmlns:a16="http://schemas.microsoft.com/office/drawing/2014/main" id="{410F7F84-ECB4-A646-8078-9912538ABCB0}"/>
              </a:ext>
            </a:extLst>
          </p:cNvPr>
          <p:cNvPicPr>
            <a:picLocks noGrp="1" noChangeAspect="1"/>
          </p:cNvPicPr>
          <p:nvPr>
            <p:ph idx="1"/>
          </p:nvPr>
        </p:nvPicPr>
        <p:blipFill>
          <a:blip r:embed="rId2"/>
          <a:stretch>
            <a:fillRect/>
          </a:stretch>
        </p:blipFill>
        <p:spPr>
          <a:xfrm>
            <a:off x="6486017" y="457200"/>
            <a:ext cx="3566541" cy="5403850"/>
          </a:xfrm>
        </p:spPr>
      </p:pic>
    </p:spTree>
    <p:extLst>
      <p:ext uri="{BB962C8B-B14F-4D97-AF65-F5344CB8AC3E}">
        <p14:creationId xmlns:p14="http://schemas.microsoft.com/office/powerpoint/2010/main" val="414325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45D898-E9F1-5F46-B09F-AE9B3D6F3EC5}"/>
              </a:ext>
            </a:extLst>
          </p:cNvPr>
          <p:cNvSpPr>
            <a:spLocks noGrp="1"/>
          </p:cNvSpPr>
          <p:nvPr>
            <p:ph type="title"/>
          </p:nvPr>
        </p:nvSpPr>
        <p:spPr/>
        <p:txBody>
          <a:bodyPr/>
          <a:lstStyle/>
          <a:p>
            <a:r>
              <a:rPr lang="en-US" dirty="0"/>
              <a:t>Monthly Income</a:t>
            </a:r>
          </a:p>
        </p:txBody>
      </p:sp>
      <p:sp>
        <p:nvSpPr>
          <p:cNvPr id="7" name="Text Placeholder 6">
            <a:extLst>
              <a:ext uri="{FF2B5EF4-FFF2-40B4-BE49-F238E27FC236}">
                <a16:creationId xmlns:a16="http://schemas.microsoft.com/office/drawing/2014/main" id="{DD720671-391A-2845-AD19-71ECE4582004}"/>
              </a:ext>
            </a:extLst>
          </p:cNvPr>
          <p:cNvSpPr>
            <a:spLocks noGrp="1"/>
          </p:cNvSpPr>
          <p:nvPr>
            <p:ph type="body" idx="14"/>
          </p:nvPr>
        </p:nvSpPr>
        <p:spPr/>
        <p:txBody>
          <a:bodyPr>
            <a:normAutofit/>
          </a:bodyPr>
          <a:lstStyle/>
          <a:p>
            <a:pPr marL="285750" indent="-285750">
              <a:buFont typeface="Courier New" panose="02070309020205020404" pitchFamily="49" charset="0"/>
              <a:buChar char="o"/>
            </a:pPr>
            <a:r>
              <a:rPr lang="en-US" sz="1800" dirty="0"/>
              <a:t>Right-skewed, as expected</a:t>
            </a:r>
          </a:p>
          <a:p>
            <a:pPr marL="285750" indent="-285750">
              <a:buFont typeface="Courier New" panose="02070309020205020404" pitchFamily="49" charset="0"/>
              <a:buChar char="o"/>
            </a:pPr>
            <a:r>
              <a:rPr lang="en-US" sz="1800" dirty="0"/>
              <a:t>95% confident that the mean difference in monthly income between groups is between $1,220 and $2,654 per month</a:t>
            </a:r>
          </a:p>
        </p:txBody>
      </p:sp>
      <p:pic>
        <p:nvPicPr>
          <p:cNvPr id="15" name="Picture Placeholder 14">
            <a:extLst>
              <a:ext uri="{FF2B5EF4-FFF2-40B4-BE49-F238E27FC236}">
                <a16:creationId xmlns:a16="http://schemas.microsoft.com/office/drawing/2014/main" id="{26AA0F4C-92CF-AC47-A13C-5272BB9A7B9E}"/>
              </a:ext>
            </a:extLst>
          </p:cNvPr>
          <p:cNvPicPr>
            <a:picLocks noGrp="1" noChangeAspect="1"/>
          </p:cNvPicPr>
          <p:nvPr>
            <p:ph type="pic" sz="quarter" idx="15"/>
          </p:nvPr>
        </p:nvPicPr>
        <p:blipFill>
          <a:blip r:embed="rId2"/>
          <a:srcRect l="3115" r="3115"/>
          <a:stretch>
            <a:fillRect/>
          </a:stretch>
        </p:blipFill>
        <p:spPr/>
      </p:pic>
    </p:spTree>
    <p:extLst>
      <p:ext uri="{BB962C8B-B14F-4D97-AF65-F5344CB8AC3E}">
        <p14:creationId xmlns:p14="http://schemas.microsoft.com/office/powerpoint/2010/main" val="40427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0D11-23DA-0C4E-8892-0A226BDF8FE6}"/>
              </a:ext>
            </a:extLst>
          </p:cNvPr>
          <p:cNvSpPr>
            <a:spLocks noGrp="1"/>
          </p:cNvSpPr>
          <p:nvPr>
            <p:ph type="title"/>
          </p:nvPr>
        </p:nvSpPr>
        <p:spPr/>
        <p:txBody>
          <a:bodyPr/>
          <a:lstStyle/>
          <a:p>
            <a:r>
              <a:rPr lang="en-US" dirty="0"/>
              <a:t>Age &amp; Gender</a:t>
            </a:r>
          </a:p>
        </p:txBody>
      </p:sp>
      <p:sp>
        <p:nvSpPr>
          <p:cNvPr id="6" name="Text Placeholder 5">
            <a:extLst>
              <a:ext uri="{FF2B5EF4-FFF2-40B4-BE49-F238E27FC236}">
                <a16:creationId xmlns:a16="http://schemas.microsoft.com/office/drawing/2014/main" id="{4F501E22-E0B9-C242-A098-2570E27FC6A1}"/>
              </a:ext>
            </a:extLst>
          </p:cNvPr>
          <p:cNvSpPr>
            <a:spLocks noGrp="1"/>
          </p:cNvSpPr>
          <p:nvPr>
            <p:ph type="body" idx="14"/>
          </p:nvPr>
        </p:nvSpPr>
        <p:spPr>
          <a:xfrm>
            <a:off x="815720" y="3249827"/>
            <a:ext cx="4215201" cy="1947852"/>
          </a:xfrm>
        </p:spPr>
        <p:txBody>
          <a:bodyPr/>
          <a:lstStyle/>
          <a:p>
            <a:r>
              <a:rPr lang="en-US" sz="1600" dirty="0"/>
              <a:t>Both males and females follow similar attrition trends by age</a:t>
            </a:r>
          </a:p>
          <a:p>
            <a:endParaRPr lang="en-US" sz="1600" dirty="0"/>
          </a:p>
          <a:p>
            <a:r>
              <a:rPr lang="en-US" sz="1600" dirty="0"/>
              <a:t>More females tend to remain with the company in the 50-60 years old range</a:t>
            </a:r>
          </a:p>
          <a:p>
            <a:endParaRPr lang="en-US" dirty="0"/>
          </a:p>
          <a:p>
            <a:endParaRPr lang="en-US" dirty="0"/>
          </a:p>
        </p:txBody>
      </p:sp>
      <p:sp>
        <p:nvSpPr>
          <p:cNvPr id="8" name="Picture Placeholder 7">
            <a:extLst>
              <a:ext uri="{FF2B5EF4-FFF2-40B4-BE49-F238E27FC236}">
                <a16:creationId xmlns:a16="http://schemas.microsoft.com/office/drawing/2014/main" id="{49228193-495B-244A-9292-5962BEF7038E}"/>
              </a:ext>
            </a:extLst>
          </p:cNvPr>
          <p:cNvSpPr>
            <a:spLocks noGrp="1"/>
          </p:cNvSpPr>
          <p:nvPr>
            <p:ph type="pic" sz="quarter" idx="15"/>
          </p:nvPr>
        </p:nvSpPr>
        <p:spPr/>
      </p:sp>
      <p:pic>
        <p:nvPicPr>
          <p:cNvPr id="11" name="Picture 10">
            <a:extLst>
              <a:ext uri="{FF2B5EF4-FFF2-40B4-BE49-F238E27FC236}">
                <a16:creationId xmlns:a16="http://schemas.microsoft.com/office/drawing/2014/main" id="{F14201D2-00DC-3D43-86F1-C2AA6581FB38}"/>
              </a:ext>
            </a:extLst>
          </p:cNvPr>
          <p:cNvPicPr>
            <a:picLocks noChangeAspect="1"/>
          </p:cNvPicPr>
          <p:nvPr/>
        </p:nvPicPr>
        <p:blipFill>
          <a:blip r:embed="rId2"/>
          <a:stretch>
            <a:fillRect/>
          </a:stretch>
        </p:blipFill>
        <p:spPr>
          <a:xfrm>
            <a:off x="5141439" y="2166682"/>
            <a:ext cx="6808969" cy="4327478"/>
          </a:xfrm>
          <a:prstGeom prst="rect">
            <a:avLst/>
          </a:prstGeom>
        </p:spPr>
      </p:pic>
    </p:spTree>
    <p:extLst>
      <p:ext uri="{BB962C8B-B14F-4D97-AF65-F5344CB8AC3E}">
        <p14:creationId xmlns:p14="http://schemas.microsoft.com/office/powerpoint/2010/main" val="351266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38889-FC5E-8A45-B222-DEE4B2CFD321}"/>
              </a:ext>
            </a:extLst>
          </p:cNvPr>
          <p:cNvSpPr>
            <a:spLocks noGrp="1"/>
          </p:cNvSpPr>
          <p:nvPr>
            <p:ph type="title"/>
          </p:nvPr>
        </p:nvSpPr>
        <p:spPr/>
        <p:txBody>
          <a:bodyPr/>
          <a:lstStyle/>
          <a:p>
            <a:r>
              <a:rPr lang="en-US" dirty="0"/>
              <a:t>Overtime</a:t>
            </a:r>
          </a:p>
        </p:txBody>
      </p:sp>
      <p:sp>
        <p:nvSpPr>
          <p:cNvPr id="8" name="Text Placeholder 7">
            <a:extLst>
              <a:ext uri="{FF2B5EF4-FFF2-40B4-BE49-F238E27FC236}">
                <a16:creationId xmlns:a16="http://schemas.microsoft.com/office/drawing/2014/main" id="{70D824D4-2A1F-824D-800A-A2B5D83C5174}"/>
              </a:ext>
            </a:extLst>
          </p:cNvPr>
          <p:cNvSpPr>
            <a:spLocks noGrp="1"/>
          </p:cNvSpPr>
          <p:nvPr>
            <p:ph type="body" idx="1"/>
          </p:nvPr>
        </p:nvSpPr>
        <p:spPr>
          <a:xfrm>
            <a:off x="6894591" y="2837329"/>
            <a:ext cx="4473108" cy="2891118"/>
          </a:xfrm>
        </p:spPr>
        <p:txBody>
          <a:bodyPr>
            <a:normAutofit/>
          </a:bodyPr>
          <a:lstStyle/>
          <a:p>
            <a:r>
              <a:rPr lang="en-US" sz="3200" dirty="0"/>
              <a:t>32% of non-exempt staff</a:t>
            </a:r>
          </a:p>
          <a:p>
            <a:endParaRPr lang="en-US" sz="3200" dirty="0"/>
          </a:p>
          <a:p>
            <a:r>
              <a:rPr lang="en-US" sz="3200" dirty="0"/>
              <a:t>10% of exempt staff</a:t>
            </a:r>
          </a:p>
        </p:txBody>
      </p:sp>
      <p:pic>
        <p:nvPicPr>
          <p:cNvPr id="13" name="Picture 12">
            <a:extLst>
              <a:ext uri="{FF2B5EF4-FFF2-40B4-BE49-F238E27FC236}">
                <a16:creationId xmlns:a16="http://schemas.microsoft.com/office/drawing/2014/main" id="{02C0F9EE-08BF-4C4C-A315-7159C5B54893}"/>
              </a:ext>
            </a:extLst>
          </p:cNvPr>
          <p:cNvPicPr>
            <a:picLocks noChangeAspect="1"/>
          </p:cNvPicPr>
          <p:nvPr/>
        </p:nvPicPr>
        <p:blipFill>
          <a:blip r:embed="rId2"/>
          <a:stretch>
            <a:fillRect/>
          </a:stretch>
        </p:blipFill>
        <p:spPr>
          <a:xfrm>
            <a:off x="803276" y="510241"/>
            <a:ext cx="5418906" cy="5218206"/>
          </a:xfrm>
          <a:prstGeom prst="rect">
            <a:avLst/>
          </a:prstGeom>
        </p:spPr>
      </p:pic>
    </p:spTree>
    <p:extLst>
      <p:ext uri="{BB962C8B-B14F-4D97-AF65-F5344CB8AC3E}">
        <p14:creationId xmlns:p14="http://schemas.microsoft.com/office/powerpoint/2010/main" val="214414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2443C7-04DB-9F4C-9092-FB9D9CAFCDBA}"/>
              </a:ext>
            </a:extLst>
          </p:cNvPr>
          <p:cNvSpPr>
            <a:spLocks noGrp="1"/>
          </p:cNvSpPr>
          <p:nvPr>
            <p:ph type="title"/>
          </p:nvPr>
        </p:nvSpPr>
        <p:spPr/>
        <p:txBody>
          <a:bodyPr/>
          <a:lstStyle/>
          <a:p>
            <a:r>
              <a:rPr lang="en-US" dirty="0"/>
              <a:t>Attrition Model</a:t>
            </a:r>
          </a:p>
        </p:txBody>
      </p:sp>
      <p:sp>
        <p:nvSpPr>
          <p:cNvPr id="8" name="Text Placeholder 7">
            <a:extLst>
              <a:ext uri="{FF2B5EF4-FFF2-40B4-BE49-F238E27FC236}">
                <a16:creationId xmlns:a16="http://schemas.microsoft.com/office/drawing/2014/main" id="{7776A039-AF8C-E54C-A9B9-0B9394124983}"/>
              </a:ext>
            </a:extLst>
          </p:cNvPr>
          <p:cNvSpPr>
            <a:spLocks noGrp="1"/>
          </p:cNvSpPr>
          <p:nvPr>
            <p:ph type="body" idx="1"/>
          </p:nvPr>
        </p:nvSpPr>
        <p:spPr/>
        <p:txBody>
          <a:bodyPr/>
          <a:lstStyle/>
          <a:p>
            <a:r>
              <a:rPr lang="en-US" dirty="0"/>
              <a:t>The best performance for attrition came from the Naïve Bayes model using all the available variables.</a:t>
            </a:r>
          </a:p>
        </p:txBody>
      </p:sp>
      <p:sp>
        <p:nvSpPr>
          <p:cNvPr id="10" name="Text Placeholder 9">
            <a:extLst>
              <a:ext uri="{FF2B5EF4-FFF2-40B4-BE49-F238E27FC236}">
                <a16:creationId xmlns:a16="http://schemas.microsoft.com/office/drawing/2014/main" id="{CBE93217-C0DF-B84A-9258-98B6E592BB43}"/>
              </a:ext>
            </a:extLst>
          </p:cNvPr>
          <p:cNvSpPr>
            <a:spLocks noGrp="1"/>
          </p:cNvSpPr>
          <p:nvPr>
            <p:ph type="body" sz="quarter" idx="26"/>
          </p:nvPr>
        </p:nvSpPr>
        <p:spPr>
          <a:xfrm>
            <a:off x="1523308" y="3301941"/>
            <a:ext cx="3408243" cy="978408"/>
          </a:xfrm>
        </p:spPr>
        <p:txBody>
          <a:bodyPr/>
          <a:lstStyle/>
          <a:p>
            <a:r>
              <a:rPr lang="en-US" dirty="0">
                <a:ln w="6350">
                  <a:solidFill>
                    <a:schemeClr val="accent3">
                      <a:lumMod val="60000"/>
                      <a:lumOff val="40000"/>
                    </a:schemeClr>
                  </a:solidFill>
                </a:ln>
              </a:rPr>
              <a:t>76.96%</a:t>
            </a:r>
          </a:p>
        </p:txBody>
      </p:sp>
      <p:sp>
        <p:nvSpPr>
          <p:cNvPr id="12" name="Text Placeholder 11">
            <a:extLst>
              <a:ext uri="{FF2B5EF4-FFF2-40B4-BE49-F238E27FC236}">
                <a16:creationId xmlns:a16="http://schemas.microsoft.com/office/drawing/2014/main" id="{0057C66B-D53D-954C-A40D-C926E53CAAD8}"/>
              </a:ext>
            </a:extLst>
          </p:cNvPr>
          <p:cNvSpPr>
            <a:spLocks noGrp="1"/>
          </p:cNvSpPr>
          <p:nvPr>
            <p:ph type="body" idx="29"/>
          </p:nvPr>
        </p:nvSpPr>
        <p:spPr>
          <a:xfrm>
            <a:off x="2903449" y="4470258"/>
            <a:ext cx="2028102" cy="572389"/>
          </a:xfrm>
        </p:spPr>
        <p:txBody>
          <a:bodyPr/>
          <a:lstStyle/>
          <a:p>
            <a:pPr algn="r"/>
            <a:r>
              <a:rPr lang="en-US" dirty="0"/>
              <a:t>Model Accuracy</a:t>
            </a:r>
          </a:p>
        </p:txBody>
      </p:sp>
      <p:sp>
        <p:nvSpPr>
          <p:cNvPr id="16" name="Text Placeholder 9">
            <a:extLst>
              <a:ext uri="{FF2B5EF4-FFF2-40B4-BE49-F238E27FC236}">
                <a16:creationId xmlns:a16="http://schemas.microsoft.com/office/drawing/2014/main" id="{E5A25B58-15F6-FE43-B21F-5FC21211DACC}"/>
              </a:ext>
            </a:extLst>
          </p:cNvPr>
          <p:cNvSpPr txBox="1">
            <a:spLocks/>
          </p:cNvSpPr>
          <p:nvPr/>
        </p:nvSpPr>
        <p:spPr>
          <a:xfrm>
            <a:off x="6879724" y="2939796"/>
            <a:ext cx="3408243" cy="978408"/>
          </a:xfrm>
          <a:prstGeom prst="rect">
            <a:avLst/>
          </a:prstGeom>
          <a:ln w="6350">
            <a:noFill/>
          </a:ln>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78%</a:t>
            </a:r>
          </a:p>
        </p:txBody>
      </p:sp>
      <p:sp>
        <p:nvSpPr>
          <p:cNvPr id="17" name="Text Placeholder 11">
            <a:extLst>
              <a:ext uri="{FF2B5EF4-FFF2-40B4-BE49-F238E27FC236}">
                <a16:creationId xmlns:a16="http://schemas.microsoft.com/office/drawing/2014/main" id="{7282684C-2458-3045-A87E-CB14A538B5F0}"/>
              </a:ext>
            </a:extLst>
          </p:cNvPr>
          <p:cNvSpPr txBox="1">
            <a:spLocks/>
          </p:cNvSpPr>
          <p:nvPr/>
        </p:nvSpPr>
        <p:spPr>
          <a:xfrm>
            <a:off x="8259865" y="4108113"/>
            <a:ext cx="2028102" cy="572389"/>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dirty="0"/>
              <a:t>Sensitivity</a:t>
            </a:r>
          </a:p>
        </p:txBody>
      </p:sp>
      <p:sp>
        <p:nvSpPr>
          <p:cNvPr id="18" name="Text Placeholder 9">
            <a:extLst>
              <a:ext uri="{FF2B5EF4-FFF2-40B4-BE49-F238E27FC236}">
                <a16:creationId xmlns:a16="http://schemas.microsoft.com/office/drawing/2014/main" id="{397C729B-ED02-A14D-ACF3-80EFE27E05E8}"/>
              </a:ext>
            </a:extLst>
          </p:cNvPr>
          <p:cNvSpPr txBox="1">
            <a:spLocks/>
          </p:cNvSpPr>
          <p:nvPr/>
        </p:nvSpPr>
        <p:spPr>
          <a:xfrm>
            <a:off x="6879724" y="4870411"/>
            <a:ext cx="3408243" cy="978408"/>
          </a:xfrm>
          <a:prstGeom prst="rect">
            <a:avLst/>
          </a:prstGeom>
          <a:ln w="6350">
            <a:noFill/>
          </a:ln>
        </p:spPr>
        <p:txBody>
          <a:bodyPr vert="horz" lIns="0" tIns="0" rIns="0" bIns="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7000" b="1" kern="1200">
                <a:ln w="6350">
                  <a:solidFill>
                    <a:schemeClr val="tx1"/>
                  </a:solidFill>
                </a:ln>
                <a:no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71.43%</a:t>
            </a:r>
          </a:p>
        </p:txBody>
      </p:sp>
      <p:sp>
        <p:nvSpPr>
          <p:cNvPr id="19" name="Text Placeholder 11">
            <a:extLst>
              <a:ext uri="{FF2B5EF4-FFF2-40B4-BE49-F238E27FC236}">
                <a16:creationId xmlns:a16="http://schemas.microsoft.com/office/drawing/2014/main" id="{24EDB467-7F23-2C43-8299-2F01F1BB8B42}"/>
              </a:ext>
            </a:extLst>
          </p:cNvPr>
          <p:cNvSpPr txBox="1">
            <a:spLocks/>
          </p:cNvSpPr>
          <p:nvPr/>
        </p:nvSpPr>
        <p:spPr>
          <a:xfrm>
            <a:off x="8259865" y="6038728"/>
            <a:ext cx="2028102" cy="572389"/>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600"/>
              </a:spcBef>
              <a:buClr>
                <a:schemeClr val="tx1"/>
              </a:buClr>
              <a:buFont typeface="Courier New" panose="02070309020205020404" pitchFamily="49" charset="0"/>
              <a:buNone/>
              <a:defRPr sz="2000" b="1" kern="1200">
                <a:solidFill>
                  <a:schemeClr val="bg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en-US" dirty="0"/>
              <a:t>Model Accuracy</a:t>
            </a:r>
          </a:p>
        </p:txBody>
      </p:sp>
    </p:spTree>
    <p:extLst>
      <p:ext uri="{BB962C8B-B14F-4D97-AF65-F5344CB8AC3E}">
        <p14:creationId xmlns:p14="http://schemas.microsoft.com/office/powerpoint/2010/main" val="298933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081024F-D921-6E46-BC2F-4B4E11695D67}"/>
              </a:ext>
            </a:extLst>
          </p:cNvPr>
          <p:cNvSpPr>
            <a:spLocks noGrp="1"/>
          </p:cNvSpPr>
          <p:nvPr>
            <p:ph type="title"/>
          </p:nvPr>
        </p:nvSpPr>
        <p:spPr/>
        <p:txBody>
          <a:bodyPr/>
          <a:lstStyle/>
          <a:p>
            <a:r>
              <a:rPr lang="en-US" dirty="0"/>
              <a:t>ATTRITION MODEL</a:t>
            </a:r>
          </a:p>
        </p:txBody>
      </p:sp>
      <p:graphicFrame>
        <p:nvGraphicFramePr>
          <p:cNvPr id="14" name="Table 14">
            <a:extLst>
              <a:ext uri="{FF2B5EF4-FFF2-40B4-BE49-F238E27FC236}">
                <a16:creationId xmlns:a16="http://schemas.microsoft.com/office/drawing/2014/main" id="{9A219019-3F29-294C-AC38-CE6CD07566DD}"/>
              </a:ext>
            </a:extLst>
          </p:cNvPr>
          <p:cNvGraphicFramePr>
            <a:graphicFrameLocks noGrp="1"/>
          </p:cNvGraphicFramePr>
          <p:nvPr>
            <p:ph idx="1"/>
            <p:extLst>
              <p:ext uri="{D42A27DB-BD31-4B8C-83A1-F6EECF244321}">
                <p14:modId xmlns:p14="http://schemas.microsoft.com/office/powerpoint/2010/main" val="460944462"/>
              </p:ext>
            </p:extLst>
          </p:nvPr>
        </p:nvGraphicFramePr>
        <p:xfrm>
          <a:off x="5358000" y="2057398"/>
          <a:ext cx="6172200" cy="3811590"/>
        </p:xfrm>
        <a:graphic>
          <a:graphicData uri="http://schemas.openxmlformats.org/drawingml/2006/table">
            <a:tbl>
              <a:tblPr firstRow="1" bandRow="1">
                <a:tableStyleId>{073A0DAA-6AF3-43AB-8588-CEC1D06C72B9}</a:tableStyleId>
              </a:tblPr>
              <a:tblGrid>
                <a:gridCol w="2057400">
                  <a:extLst>
                    <a:ext uri="{9D8B030D-6E8A-4147-A177-3AD203B41FA5}">
                      <a16:colId xmlns:a16="http://schemas.microsoft.com/office/drawing/2014/main" val="1761313020"/>
                    </a:ext>
                  </a:extLst>
                </a:gridCol>
                <a:gridCol w="2057400">
                  <a:extLst>
                    <a:ext uri="{9D8B030D-6E8A-4147-A177-3AD203B41FA5}">
                      <a16:colId xmlns:a16="http://schemas.microsoft.com/office/drawing/2014/main" val="1815824231"/>
                    </a:ext>
                  </a:extLst>
                </a:gridCol>
                <a:gridCol w="2057400">
                  <a:extLst>
                    <a:ext uri="{9D8B030D-6E8A-4147-A177-3AD203B41FA5}">
                      <a16:colId xmlns:a16="http://schemas.microsoft.com/office/drawing/2014/main" val="2069940016"/>
                    </a:ext>
                  </a:extLst>
                </a:gridCol>
              </a:tblGrid>
              <a:tr h="1270530">
                <a:tc>
                  <a:txBody>
                    <a:bodyPr/>
                    <a:lstStyle/>
                    <a:p>
                      <a:pPr algn="ctr"/>
                      <a:endParaRPr lang="en-US" sz="4000" b="1" i="0" dirty="0">
                        <a:latin typeface="Segoe UI" panose="020B0502040204020203" pitchFamily="34" charset="0"/>
                        <a:cs typeface="Segoe UI" panose="020B0502040204020203" pitchFamily="34" charset="0"/>
                      </a:endParaRPr>
                    </a:p>
                  </a:txBody>
                  <a:tcPr anchor="ctr">
                    <a:solidFill>
                      <a:schemeClr val="tx1"/>
                    </a:solidFill>
                  </a:tcPr>
                </a:tc>
                <a:tc>
                  <a:txBody>
                    <a:bodyPr/>
                    <a:lstStyle/>
                    <a:p>
                      <a:pPr algn="ctr"/>
                      <a:r>
                        <a:rPr lang="en-US" sz="4000" b="1" i="0" dirty="0">
                          <a:latin typeface="Segoe UI" panose="020B0502040204020203" pitchFamily="34" charset="0"/>
                          <a:cs typeface="Segoe UI" panose="020B0502040204020203" pitchFamily="34" charset="0"/>
                        </a:rPr>
                        <a:t>NO</a:t>
                      </a:r>
                    </a:p>
                  </a:txBody>
                  <a:tcPr anchor="ctr">
                    <a:solidFill>
                      <a:schemeClr val="tx1"/>
                    </a:solidFill>
                  </a:tcPr>
                </a:tc>
                <a:tc>
                  <a:txBody>
                    <a:bodyPr/>
                    <a:lstStyle/>
                    <a:p>
                      <a:pPr algn="ctr"/>
                      <a:r>
                        <a:rPr lang="en-US" sz="4000" b="1" i="0" dirty="0">
                          <a:latin typeface="Segoe UI" panose="020B0502040204020203" pitchFamily="34" charset="0"/>
                          <a:cs typeface="Segoe UI" panose="020B0502040204020203" pitchFamily="34" charset="0"/>
                        </a:rPr>
                        <a:t>YES</a:t>
                      </a:r>
                    </a:p>
                  </a:txBody>
                  <a:tcPr anchor="ctr">
                    <a:solidFill>
                      <a:schemeClr val="tx1"/>
                    </a:solidFill>
                  </a:tcPr>
                </a:tc>
                <a:extLst>
                  <a:ext uri="{0D108BD9-81ED-4DB2-BD59-A6C34878D82A}">
                    <a16:rowId xmlns:a16="http://schemas.microsoft.com/office/drawing/2014/main" val="89765726"/>
                  </a:ext>
                </a:extLst>
              </a:tr>
              <a:tr h="1270530">
                <a:tc>
                  <a:txBody>
                    <a:bodyPr/>
                    <a:lstStyle/>
                    <a:p>
                      <a:pPr algn="ctr"/>
                      <a:r>
                        <a:rPr lang="en-US" sz="4000" b="1" i="0" dirty="0">
                          <a:solidFill>
                            <a:sysClr val="windowText" lastClr="000000"/>
                          </a:solidFill>
                          <a:latin typeface="Segoe UI" panose="020B0502040204020203" pitchFamily="34" charset="0"/>
                          <a:cs typeface="Segoe UI" panose="020B0502040204020203" pitchFamily="34" charset="0"/>
                        </a:rPr>
                        <a:t>NO</a:t>
                      </a:r>
                    </a:p>
                  </a:txBody>
                  <a:tcPr anchor="ctr">
                    <a:solidFill>
                      <a:schemeClr val="tx1"/>
                    </a:solidFill>
                  </a:tcPr>
                </a:tc>
                <a:tc>
                  <a:txBody>
                    <a:bodyPr/>
                    <a:lstStyle/>
                    <a:p>
                      <a:pPr algn="ctr"/>
                      <a:r>
                        <a:rPr lang="en-US" sz="4000" b="1" i="0" dirty="0">
                          <a:latin typeface="Segoe UI" panose="020B0502040204020203" pitchFamily="34" charset="0"/>
                          <a:cs typeface="Segoe UI" panose="020B0502040204020203" pitchFamily="34" charset="0"/>
                        </a:rPr>
                        <a:t>142</a:t>
                      </a:r>
                    </a:p>
                  </a:txBody>
                  <a:tcPr anchor="ctr"/>
                </a:tc>
                <a:tc>
                  <a:txBody>
                    <a:bodyPr/>
                    <a:lstStyle/>
                    <a:p>
                      <a:pPr algn="ctr"/>
                      <a:r>
                        <a:rPr lang="en-US" sz="4000" b="1" i="0" dirty="0">
                          <a:latin typeface="Segoe UI" panose="020B0502040204020203" pitchFamily="34" charset="0"/>
                          <a:cs typeface="Segoe UI" panose="020B0502040204020203" pitchFamily="34" charset="0"/>
                        </a:rPr>
                        <a:t>10</a:t>
                      </a:r>
                    </a:p>
                  </a:txBody>
                  <a:tcPr anchor="ctr"/>
                </a:tc>
                <a:extLst>
                  <a:ext uri="{0D108BD9-81ED-4DB2-BD59-A6C34878D82A}">
                    <a16:rowId xmlns:a16="http://schemas.microsoft.com/office/drawing/2014/main" val="2070194915"/>
                  </a:ext>
                </a:extLst>
              </a:tr>
              <a:tr h="1270530">
                <a:tc>
                  <a:txBody>
                    <a:bodyPr/>
                    <a:lstStyle/>
                    <a:p>
                      <a:pPr algn="ctr"/>
                      <a:r>
                        <a:rPr lang="en-US" sz="4000" b="1" i="0" dirty="0">
                          <a:solidFill>
                            <a:sysClr val="windowText" lastClr="000000"/>
                          </a:solidFill>
                          <a:latin typeface="Segoe UI" panose="020B0502040204020203" pitchFamily="34" charset="0"/>
                          <a:cs typeface="Segoe UI" panose="020B0502040204020203" pitchFamily="34" charset="0"/>
                        </a:rPr>
                        <a:t>YES</a:t>
                      </a:r>
                    </a:p>
                  </a:txBody>
                  <a:tcPr anchor="ctr">
                    <a:solidFill>
                      <a:schemeClr val="tx1"/>
                    </a:solidFill>
                  </a:tcPr>
                </a:tc>
                <a:tc>
                  <a:txBody>
                    <a:bodyPr/>
                    <a:lstStyle/>
                    <a:p>
                      <a:pPr algn="ctr"/>
                      <a:r>
                        <a:rPr lang="en-US" sz="4000" b="1" i="0" dirty="0">
                          <a:latin typeface="Segoe UI" panose="020B0502040204020203" pitchFamily="34" charset="0"/>
                          <a:cs typeface="Segoe UI" panose="020B0502040204020203" pitchFamily="34" charset="0"/>
                        </a:rPr>
                        <a:t>40</a:t>
                      </a:r>
                    </a:p>
                  </a:txBody>
                  <a:tcPr anchor="ctr"/>
                </a:tc>
                <a:tc>
                  <a:txBody>
                    <a:bodyPr/>
                    <a:lstStyle/>
                    <a:p>
                      <a:pPr algn="ctr"/>
                      <a:r>
                        <a:rPr lang="en-US" sz="4000" b="1" i="0" dirty="0">
                          <a:latin typeface="Segoe UI" panose="020B0502040204020203" pitchFamily="34" charset="0"/>
                          <a:cs typeface="Segoe UI" panose="020B0502040204020203" pitchFamily="34" charset="0"/>
                        </a:rPr>
                        <a:t>25</a:t>
                      </a:r>
                    </a:p>
                  </a:txBody>
                  <a:tcPr anchor="ctr"/>
                </a:tc>
                <a:extLst>
                  <a:ext uri="{0D108BD9-81ED-4DB2-BD59-A6C34878D82A}">
                    <a16:rowId xmlns:a16="http://schemas.microsoft.com/office/drawing/2014/main" val="3689201192"/>
                  </a:ext>
                </a:extLst>
              </a:tr>
            </a:tbl>
          </a:graphicData>
        </a:graphic>
      </p:graphicFrame>
      <p:sp>
        <p:nvSpPr>
          <p:cNvPr id="16" name="Text Placeholder 15">
            <a:extLst>
              <a:ext uri="{FF2B5EF4-FFF2-40B4-BE49-F238E27FC236}">
                <a16:creationId xmlns:a16="http://schemas.microsoft.com/office/drawing/2014/main" id="{8E419326-518B-ED4B-BD16-A4985E08C139}"/>
              </a:ext>
            </a:extLst>
          </p:cNvPr>
          <p:cNvSpPr>
            <a:spLocks noGrp="1"/>
          </p:cNvSpPr>
          <p:nvPr>
            <p:ph type="body" sz="half" idx="2"/>
          </p:nvPr>
        </p:nvSpPr>
        <p:spPr>
          <a:xfrm>
            <a:off x="839788" y="3657600"/>
            <a:ext cx="3932237" cy="2211387"/>
          </a:xfrm>
        </p:spPr>
        <p:txBody>
          <a:bodyPr>
            <a:normAutofit/>
          </a:bodyPr>
          <a:lstStyle/>
          <a:p>
            <a:r>
              <a:rPr lang="en-US" sz="3200" b="1" dirty="0">
                <a:solidFill>
                  <a:schemeClr val="accent2">
                    <a:lumMod val="60000"/>
                    <a:lumOff val="40000"/>
                  </a:schemeClr>
                </a:solidFill>
                <a:latin typeface="+mj-lt"/>
              </a:rPr>
              <a:t>71%	Attrition</a:t>
            </a:r>
          </a:p>
          <a:p>
            <a:endParaRPr lang="en-US" sz="3200" b="1" dirty="0">
              <a:latin typeface="+mj-lt"/>
            </a:endParaRPr>
          </a:p>
          <a:p>
            <a:r>
              <a:rPr lang="en-US" sz="3200" b="1" dirty="0">
                <a:solidFill>
                  <a:schemeClr val="accent3">
                    <a:lumMod val="40000"/>
                    <a:lumOff val="60000"/>
                  </a:schemeClr>
                </a:solidFill>
                <a:latin typeface="+mj-lt"/>
              </a:rPr>
              <a:t>78%	Non-Attrition</a:t>
            </a:r>
          </a:p>
        </p:txBody>
      </p:sp>
      <p:sp>
        <p:nvSpPr>
          <p:cNvPr id="17" name="Rectangle 16">
            <a:extLst>
              <a:ext uri="{FF2B5EF4-FFF2-40B4-BE49-F238E27FC236}">
                <a16:creationId xmlns:a16="http://schemas.microsoft.com/office/drawing/2014/main" id="{8A452F3C-6BCB-9B4E-B1D2-98BD795D12E7}"/>
              </a:ext>
            </a:extLst>
          </p:cNvPr>
          <p:cNvSpPr/>
          <p:nvPr/>
        </p:nvSpPr>
        <p:spPr>
          <a:xfrm>
            <a:off x="7409330" y="3321424"/>
            <a:ext cx="2057400" cy="2547563"/>
          </a:xfrm>
          <a:prstGeom prst="rect">
            <a:avLst/>
          </a:prstGeom>
          <a:noFill/>
          <a:ln w="762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a:extLst>
              <a:ext uri="{FF2B5EF4-FFF2-40B4-BE49-F238E27FC236}">
                <a16:creationId xmlns:a16="http://schemas.microsoft.com/office/drawing/2014/main" id="{A4453792-05CE-5A48-A91A-08245C50B254}"/>
              </a:ext>
            </a:extLst>
          </p:cNvPr>
          <p:cNvSpPr/>
          <p:nvPr/>
        </p:nvSpPr>
        <p:spPr>
          <a:xfrm>
            <a:off x="9472800" y="3318528"/>
            <a:ext cx="2057400" cy="2547563"/>
          </a:xfrm>
          <a:prstGeom prst="rect">
            <a:avLst/>
          </a:prstGeom>
          <a:noFill/>
          <a:ln w="762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9148107"/>
      </p:ext>
    </p:extLst>
  </p:cSld>
  <p:clrMapOvr>
    <a:masterClrMapping/>
  </p:clrMapOvr>
</p:sld>
</file>

<file path=ppt/theme/theme1.xml><?xml version="1.0" encoding="utf-8"?>
<a:theme xmlns:a="http://schemas.openxmlformats.org/drawingml/2006/main" name="tf56488565_win32">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tf56488565_win32</Template>
  <TotalTime>229</TotalTime>
  <Words>355</Words>
  <Application>Microsoft Macintosh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MT</vt:lpstr>
      <vt:lpstr>Segoe UI</vt:lpstr>
      <vt:lpstr>Segoe UI Light</vt:lpstr>
      <vt:lpstr>tf56488565_win32</vt:lpstr>
      <vt:lpstr>Protecting our most important assets.</vt:lpstr>
      <vt:lpstr>“First Who ... Then What. We expected that good-to-great leaders would begin by setting a new vision and strategy. We found instead that they first got the right people on the bus, the wrong people off the bus, and the right people in the right seats—and then they figured out where to drive it. The old adage “People are your most important asset” turns out to be wrong. People are not your most important asset. The right people are.” </vt:lpstr>
      <vt:lpstr>The Data</vt:lpstr>
      <vt:lpstr>Attrition by Role</vt:lpstr>
      <vt:lpstr>Monthly Income</vt:lpstr>
      <vt:lpstr>Age &amp; Gender</vt:lpstr>
      <vt:lpstr>Overtime</vt:lpstr>
      <vt:lpstr>Attrition Model</vt:lpstr>
      <vt:lpstr>ATTRITION MODEL</vt:lpstr>
      <vt:lpstr>Salary Model</vt:lpstr>
      <vt:lpstr>Final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our most important assets.</dc:title>
  <dc:creator>Farrow, Matt</dc:creator>
  <cp:lastModifiedBy>Farrow, Matt</cp:lastModifiedBy>
  <cp:revision>13</cp:revision>
  <dcterms:created xsi:type="dcterms:W3CDTF">2020-12-04T05:11:11Z</dcterms:created>
  <dcterms:modified xsi:type="dcterms:W3CDTF">2020-12-05T21:30:01Z</dcterms:modified>
</cp:coreProperties>
</file>