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75" r:id="rId2"/>
    <p:sldId id="256" r:id="rId3"/>
    <p:sldId id="263" r:id="rId4"/>
    <p:sldId id="264" r:id="rId5"/>
    <p:sldId id="265" r:id="rId6"/>
    <p:sldId id="266" r:id="rId7"/>
    <p:sldId id="267" r:id="rId8"/>
    <p:sldId id="268" r:id="rId9"/>
    <p:sldId id="269" r:id="rId10"/>
    <p:sldId id="270" r:id="rId11"/>
    <p:sldId id="271" r:id="rId12"/>
    <p:sldId id="257" r:id="rId13"/>
    <p:sldId id="274" r:id="rId14"/>
    <p:sldId id="272" r:id="rId15"/>
    <p:sldId id="261" r:id="rId16"/>
    <p:sldId id="260" r:id="rId17"/>
    <p:sldId id="25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17" autoAdjust="0"/>
    <p:restoredTop sz="94660"/>
  </p:normalViewPr>
  <p:slideViewPr>
    <p:cSldViewPr snapToGrid="0">
      <p:cViewPr varScale="1">
        <p:scale>
          <a:sx n="73" d="100"/>
          <a:sy n="73" d="100"/>
        </p:scale>
        <p:origin x="101"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60EA64-D806-43AC-9DF2-F8C432F32B4C}" type="datetimeFigureOut">
              <a:rPr lang="en-US" smtClean="0"/>
              <a:t>4/7/2021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220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4011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7C6F52A-A82B-47A2-A83A-8C4C91F2D59F}" type="datetimeFigureOut">
              <a:rPr lang="en-US" smtClean="0"/>
              <a:t>4/7/2021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A7A6979-0714-4377-B894-6BE4C2D6E202}" type="slidenum">
              <a:rPr lang="en-US" smtClean="0"/>
              <a:t>‹#›</a:t>
            </a:fld>
            <a:endParaRPr lang="en-US" dirty="0"/>
          </a:p>
        </p:txBody>
      </p:sp>
    </p:spTree>
    <p:extLst>
      <p:ext uri="{BB962C8B-B14F-4D97-AF65-F5344CB8AC3E}">
        <p14:creationId xmlns:p14="http://schemas.microsoft.com/office/powerpoint/2010/main" val="234695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870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9535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0365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07143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4257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891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160EA64-D806-43AC-9DF2-F8C432F32B4C}" type="datetimeFigureOut">
              <a:rPr lang="en-US" smtClean="0"/>
              <a:t>4/7/2021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2781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154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160EA64-D806-43AC-9DF2-F8C432F32B4C}" type="datetimeFigureOut">
              <a:rPr lang="en-US" smtClean="0"/>
              <a:t>4/7/2021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A7A6979-0714-4377-B894-6BE4C2D6E202}"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88389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tbradley.shinyapps.io/whatRshin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060BC2-DFCB-4882-9B9D-532C680F8A06}"/>
              </a:ext>
            </a:extLst>
          </p:cNvPr>
          <p:cNvSpPr txBox="1"/>
          <p:nvPr/>
        </p:nvSpPr>
        <p:spPr>
          <a:xfrm>
            <a:off x="993058" y="1061884"/>
            <a:ext cx="10205884" cy="4609275"/>
          </a:xfrm>
          <a:prstGeom prst="rect">
            <a:avLst/>
          </a:prstGeom>
          <a:noFill/>
        </p:spPr>
        <p:txBody>
          <a:bodyPr wrap="square" rtlCol="0">
            <a:spAutoFit/>
          </a:bodyPr>
          <a:lstStyle/>
          <a:p>
            <a:pPr algn="ctr">
              <a:lnSpc>
                <a:spcPct val="150000"/>
              </a:lnSpc>
            </a:pPr>
            <a:r>
              <a:rPr lang="en-US" sz="4000" b="1" cap="all" dirty="0">
                <a:solidFill>
                  <a:schemeClr val="bg1"/>
                </a:solidFill>
                <a:effectLst>
                  <a:outerShdw blurRad="38100" dist="38100" dir="2700000" algn="tl">
                    <a:srgbClr val="000000">
                      <a:alpha val="43137"/>
                    </a:srgbClr>
                  </a:outerShdw>
                </a:effectLst>
                <a:latin typeface="HeiT" panose="020B0502000000000001" pitchFamily="34" charset="-120"/>
                <a:ea typeface="HeiT" panose="020B0502000000000001" pitchFamily="34" charset="-120"/>
              </a:rPr>
              <a:t>This game show that has been on the air for more than 37 years and is known for its late, beloved host and having players answer clues in the form of a question?</a:t>
            </a:r>
          </a:p>
        </p:txBody>
      </p:sp>
      <p:sp>
        <p:nvSpPr>
          <p:cNvPr id="5" name="Rectangle 4">
            <a:extLst>
              <a:ext uri="{FF2B5EF4-FFF2-40B4-BE49-F238E27FC236}">
                <a16:creationId xmlns:a16="http://schemas.microsoft.com/office/drawing/2014/main" id="{4725CF1C-C5FA-4B6C-8BC1-45B7DA82DB68}"/>
              </a:ext>
            </a:extLst>
          </p:cNvPr>
          <p:cNvSpPr/>
          <p:nvPr/>
        </p:nvSpPr>
        <p:spPr>
          <a:xfrm>
            <a:off x="294968" y="304800"/>
            <a:ext cx="11621729" cy="481781"/>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F192BFB-67E5-46D6-A2B8-C8C36BCE7625}"/>
              </a:ext>
            </a:extLst>
          </p:cNvPr>
          <p:cNvPicPr>
            <a:picLocks noChangeAspect="1"/>
          </p:cNvPicPr>
          <p:nvPr/>
        </p:nvPicPr>
        <p:blipFill>
          <a:blip r:embed="rId2"/>
          <a:stretch>
            <a:fillRect/>
          </a:stretch>
        </p:blipFill>
        <p:spPr>
          <a:xfrm>
            <a:off x="2854632" y="2278474"/>
            <a:ext cx="6502400" cy="1841500"/>
          </a:xfrm>
          <a:prstGeom prst="rect">
            <a:avLst/>
          </a:prstGeom>
        </p:spPr>
      </p:pic>
      <p:sp>
        <p:nvSpPr>
          <p:cNvPr id="7" name="TextBox 6">
            <a:extLst>
              <a:ext uri="{FF2B5EF4-FFF2-40B4-BE49-F238E27FC236}">
                <a16:creationId xmlns:a16="http://schemas.microsoft.com/office/drawing/2014/main" id="{98B32FE1-5D2C-4293-90C3-483E2F529381}"/>
              </a:ext>
            </a:extLst>
          </p:cNvPr>
          <p:cNvSpPr txBox="1"/>
          <p:nvPr/>
        </p:nvSpPr>
        <p:spPr>
          <a:xfrm>
            <a:off x="4987245" y="1432937"/>
            <a:ext cx="2237173" cy="707886"/>
          </a:xfrm>
          <a:prstGeom prst="rect">
            <a:avLst/>
          </a:prstGeom>
          <a:noFill/>
        </p:spPr>
        <p:txBody>
          <a:bodyPr wrap="square" rtlCol="0">
            <a:spAutoFit/>
          </a:bodyPr>
          <a:lstStyle/>
          <a:p>
            <a:r>
              <a:rPr lang="en-US" sz="4000" dirty="0">
                <a:solidFill>
                  <a:schemeClr val="bg1"/>
                </a:solidFill>
                <a:effectLst>
                  <a:outerShdw blurRad="38100" dist="38100" dir="2700000" algn="tl">
                    <a:srgbClr val="000000">
                      <a:alpha val="43137"/>
                    </a:srgbClr>
                  </a:outerShdw>
                </a:effectLst>
                <a:latin typeface="HeiT" panose="020B0502000000000001" pitchFamily="34" charset="-120"/>
                <a:ea typeface="HeiT" panose="020B0502000000000001" pitchFamily="34" charset="-120"/>
              </a:rPr>
              <a:t>WHAT IS</a:t>
            </a:r>
          </a:p>
        </p:txBody>
      </p:sp>
    </p:spTree>
    <p:extLst>
      <p:ext uri="{BB962C8B-B14F-4D97-AF65-F5344CB8AC3E}">
        <p14:creationId xmlns:p14="http://schemas.microsoft.com/office/powerpoint/2010/main" val="20678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par>
                                <p:cTn id="16" presetID="3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MySQL Workbench</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002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8A9D2C77-334F-E940-A0A1-40D5C8C6E674}"/>
              </a:ext>
            </a:extLst>
          </p:cNvPr>
          <p:cNvPicPr>
            <a:picLocks noGrp="1" noChangeAspect="1"/>
          </p:cNvPicPr>
          <p:nvPr>
            <p:ph idx="1"/>
          </p:nvPr>
        </p:nvPicPr>
        <p:blipFill>
          <a:blip r:embed="rId2"/>
          <a:stretch>
            <a:fillRect/>
          </a:stretch>
        </p:blipFill>
        <p:spPr>
          <a:xfrm>
            <a:off x="980349" y="1208531"/>
            <a:ext cx="6420434" cy="4735069"/>
          </a:xfrm>
          <a:prstGeom prst="rect">
            <a:avLst/>
          </a:prstGeom>
        </p:spPr>
      </p:pic>
      <p:sp>
        <p:nvSpPr>
          <p:cNvPr id="26" name="Rectangle 25">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C1FBBFF4-69D7-7648-8F57-5C73DAF9A1D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EER Diagram</a:t>
            </a:r>
          </a:p>
        </p:txBody>
      </p:sp>
    </p:spTree>
    <p:extLst>
      <p:ext uri="{BB962C8B-B14F-4D97-AF65-F5344CB8AC3E}">
        <p14:creationId xmlns:p14="http://schemas.microsoft.com/office/powerpoint/2010/main" val="127204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6C18-6156-47F2-B832-7CED41E2BAFB}"/>
              </a:ext>
            </a:extLst>
          </p:cNvPr>
          <p:cNvSpPr>
            <a:spLocks noGrp="1"/>
          </p:cNvSpPr>
          <p:nvPr>
            <p:ph type="title"/>
          </p:nvPr>
        </p:nvSpPr>
        <p:spPr/>
        <p:txBody>
          <a:bodyPr/>
          <a:lstStyle/>
          <a:p>
            <a:r>
              <a:rPr lang="en-US" dirty="0"/>
              <a:t>Database challenges</a:t>
            </a:r>
          </a:p>
        </p:txBody>
      </p:sp>
      <p:sp>
        <p:nvSpPr>
          <p:cNvPr id="7" name="Content Placeholder 6">
            <a:extLst>
              <a:ext uri="{FF2B5EF4-FFF2-40B4-BE49-F238E27FC236}">
                <a16:creationId xmlns:a16="http://schemas.microsoft.com/office/drawing/2014/main" id="{20CA6A68-5E45-5842-8DED-E08976BCECEA}"/>
              </a:ext>
            </a:extLst>
          </p:cNvPr>
          <p:cNvSpPr>
            <a:spLocks noGrp="1"/>
          </p:cNvSpPr>
          <p:nvPr>
            <p:ph sz="half" idx="1"/>
          </p:nvPr>
        </p:nvSpPr>
        <p:spPr/>
        <p:txBody>
          <a:bodyPr/>
          <a:lstStyle/>
          <a:p>
            <a:r>
              <a:rPr lang="en-US" dirty="0"/>
              <a:t>A significant portion of our data included special characters – as part of someone’s name or a clue</a:t>
            </a:r>
          </a:p>
          <a:p>
            <a:r>
              <a:rPr lang="en-US" dirty="0"/>
              <a:t>This prevented us from effectively using the data import wizard within MySQL workbench of our csv files we had just created</a:t>
            </a:r>
          </a:p>
          <a:p>
            <a:r>
              <a:rPr lang="en-US" dirty="0"/>
              <a:t>Our script required modification to clean up the special characters to allow for import without errors</a:t>
            </a:r>
          </a:p>
          <a:p>
            <a:pPr marL="0" indent="0">
              <a:buNone/>
            </a:pPr>
            <a:endParaRPr lang="en-US" dirty="0"/>
          </a:p>
        </p:txBody>
      </p:sp>
      <p:pic>
        <p:nvPicPr>
          <p:cNvPr id="5" name="Content Placeholder 4">
            <a:extLst>
              <a:ext uri="{FF2B5EF4-FFF2-40B4-BE49-F238E27FC236}">
                <a16:creationId xmlns:a16="http://schemas.microsoft.com/office/drawing/2014/main" id="{E15D065F-7E32-4DCC-8DE3-3B5DD4CA2DAA}"/>
              </a:ext>
            </a:extLst>
          </p:cNvPr>
          <p:cNvPicPr>
            <a:picLocks noGrp="1" noChangeAspect="1"/>
          </p:cNvPicPr>
          <p:nvPr>
            <p:ph sz="half" idx="2"/>
          </p:nvPr>
        </p:nvPicPr>
        <p:blipFill>
          <a:blip r:embed="rId2"/>
          <a:stretch>
            <a:fillRect/>
          </a:stretch>
        </p:blipFill>
        <p:spPr>
          <a:xfrm>
            <a:off x="6188075" y="3595893"/>
            <a:ext cx="5422900" cy="896527"/>
          </a:xfrm>
        </p:spPr>
      </p:pic>
    </p:spTree>
    <p:extLst>
      <p:ext uri="{BB962C8B-B14F-4D97-AF65-F5344CB8AC3E}">
        <p14:creationId xmlns:p14="http://schemas.microsoft.com/office/powerpoint/2010/main" val="56318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E357-1EF9-40C3-89F4-99D8DEB441C2}"/>
              </a:ext>
            </a:extLst>
          </p:cNvPr>
          <p:cNvSpPr>
            <a:spLocks noGrp="1"/>
          </p:cNvSpPr>
          <p:nvPr>
            <p:ph type="title"/>
          </p:nvPr>
        </p:nvSpPr>
        <p:spPr/>
        <p:txBody>
          <a:bodyPr/>
          <a:lstStyle/>
          <a:p>
            <a:r>
              <a:rPr lang="en-US" dirty="0"/>
              <a:t>Challenges continued…</a:t>
            </a:r>
          </a:p>
        </p:txBody>
      </p:sp>
      <p:sp>
        <p:nvSpPr>
          <p:cNvPr id="3" name="Content Placeholder 2">
            <a:extLst>
              <a:ext uri="{FF2B5EF4-FFF2-40B4-BE49-F238E27FC236}">
                <a16:creationId xmlns:a16="http://schemas.microsoft.com/office/drawing/2014/main" id="{54222BD1-93A3-48D4-8AF9-8EF608844CB2}"/>
              </a:ext>
            </a:extLst>
          </p:cNvPr>
          <p:cNvSpPr>
            <a:spLocks noGrp="1"/>
          </p:cNvSpPr>
          <p:nvPr>
            <p:ph sz="half" idx="1"/>
          </p:nvPr>
        </p:nvSpPr>
        <p:spPr/>
        <p:txBody>
          <a:bodyPr/>
          <a:lstStyle/>
          <a:p>
            <a:r>
              <a:rPr lang="en-US" dirty="0"/>
              <a:t>Another challenge we ran into was some missing data when trying to pull the players who had won the most daily doubles – the winner was missing!</a:t>
            </a:r>
          </a:p>
          <a:p>
            <a:r>
              <a:rPr lang="en-US" dirty="0"/>
              <a:t>We had to go back to our database design and add in </a:t>
            </a:r>
            <a:r>
              <a:rPr lang="en-US" dirty="0" err="1"/>
              <a:t>doubles_has_scores</a:t>
            </a:r>
            <a:r>
              <a:rPr lang="en-US" dirty="0"/>
              <a:t> to link up the clue to the player </a:t>
            </a:r>
          </a:p>
          <a:p>
            <a:pPr marL="0" indent="0">
              <a:buNone/>
            </a:pPr>
            <a:endParaRPr lang="en-US" dirty="0"/>
          </a:p>
        </p:txBody>
      </p:sp>
      <p:pic>
        <p:nvPicPr>
          <p:cNvPr id="5" name="Content Placeholder 10">
            <a:extLst>
              <a:ext uri="{FF2B5EF4-FFF2-40B4-BE49-F238E27FC236}">
                <a16:creationId xmlns:a16="http://schemas.microsoft.com/office/drawing/2014/main" id="{B45714A9-50C3-4782-B965-B81AF680D788}"/>
              </a:ext>
            </a:extLst>
          </p:cNvPr>
          <p:cNvPicPr>
            <a:picLocks noGrp="1" noChangeAspect="1"/>
          </p:cNvPicPr>
          <p:nvPr>
            <p:ph sz="half" idx="2"/>
          </p:nvPr>
        </p:nvPicPr>
        <p:blipFill rotWithShape="1">
          <a:blip r:embed="rId2"/>
          <a:srcRect l="31598" t="21" r="96" b="12204"/>
          <a:stretch/>
        </p:blipFill>
        <p:spPr>
          <a:xfrm>
            <a:off x="7334864" y="2449740"/>
            <a:ext cx="3362632" cy="3189571"/>
          </a:xfrm>
          <a:prstGeom prst="rect">
            <a:avLst/>
          </a:prstGeom>
          <a:ln>
            <a:noFill/>
          </a:ln>
          <a:effectLst>
            <a:softEdge rad="112500"/>
          </a:effectLst>
        </p:spPr>
      </p:pic>
      <p:sp>
        <p:nvSpPr>
          <p:cNvPr id="6" name="Explosion: 14 Points 5">
            <a:extLst>
              <a:ext uri="{FF2B5EF4-FFF2-40B4-BE49-F238E27FC236}">
                <a16:creationId xmlns:a16="http://schemas.microsoft.com/office/drawing/2014/main" id="{16788868-7223-4603-9C69-A0DD9626EC08}"/>
              </a:ext>
            </a:extLst>
          </p:cNvPr>
          <p:cNvSpPr/>
          <p:nvPr/>
        </p:nvSpPr>
        <p:spPr>
          <a:xfrm>
            <a:off x="9232777" y="2991775"/>
            <a:ext cx="2077946" cy="1357424"/>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2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7C3BCD-F1AA-EA49-B6F1-3C29251CC21F}"/>
              </a:ext>
            </a:extLst>
          </p:cNvPr>
          <p:cNvSpPr>
            <a:spLocks noGrp="1"/>
          </p:cNvSpPr>
          <p:nvPr>
            <p:ph type="title"/>
          </p:nvPr>
        </p:nvSpPr>
        <p:spPr/>
        <p:txBody>
          <a:bodyPr/>
          <a:lstStyle/>
          <a:p>
            <a:r>
              <a:rPr lang="en-US" dirty="0"/>
              <a:t>DATA INSIGHTS</a:t>
            </a:r>
          </a:p>
        </p:txBody>
      </p:sp>
      <p:sp>
        <p:nvSpPr>
          <p:cNvPr id="6" name="Text Placeholder 5">
            <a:extLst>
              <a:ext uri="{FF2B5EF4-FFF2-40B4-BE49-F238E27FC236}">
                <a16:creationId xmlns:a16="http://schemas.microsoft.com/office/drawing/2014/main" id="{576F54E5-0F6D-F646-95F9-F30422F61CE3}"/>
              </a:ext>
            </a:extLst>
          </p:cNvPr>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30818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reemap chart&#10;&#10;Description automatically generated">
            <a:extLst>
              <a:ext uri="{FF2B5EF4-FFF2-40B4-BE49-F238E27FC236}">
                <a16:creationId xmlns:a16="http://schemas.microsoft.com/office/drawing/2014/main" id="{5F98CF6B-15C6-4EA5-863A-FB91FA015C80}"/>
              </a:ext>
            </a:extLst>
          </p:cNvPr>
          <p:cNvPicPr>
            <a:picLocks noGrp="1" noChangeAspect="1"/>
          </p:cNvPicPr>
          <p:nvPr>
            <p:ph idx="1"/>
          </p:nvPr>
        </p:nvPicPr>
        <p:blipFill rotWithShape="1">
          <a:blip r:embed="rId2"/>
          <a:srcRect l="2321" t="7683" r="4534" b="3153"/>
          <a:stretch/>
        </p:blipFill>
        <p:spPr>
          <a:xfrm>
            <a:off x="957570" y="1208531"/>
            <a:ext cx="6465991" cy="4735069"/>
          </a:xfrm>
          <a:prstGeom prst="rect">
            <a:avLst/>
          </a:prstGeom>
        </p:spPr>
      </p:pic>
      <p:sp>
        <p:nvSpPr>
          <p:cNvPr id="20" name="Rectangle 19">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53E717-715C-4A54-B0C2-2E52789F486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Where is the daily double?</a:t>
            </a:r>
          </a:p>
        </p:txBody>
      </p:sp>
    </p:spTree>
    <p:extLst>
      <p:ext uri="{BB962C8B-B14F-4D97-AF65-F5344CB8AC3E}">
        <p14:creationId xmlns:p14="http://schemas.microsoft.com/office/powerpoint/2010/main" val="25838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057C5-7E74-4A01-80F6-76C9E88652DE}"/>
              </a:ext>
            </a:extLst>
          </p:cNvPr>
          <p:cNvSpPr>
            <a:spLocks noGrp="1"/>
          </p:cNvSpPr>
          <p:nvPr>
            <p:ph type="title"/>
          </p:nvPr>
        </p:nvSpPr>
        <p:spPr/>
        <p:txBody>
          <a:bodyPr/>
          <a:lstStyle/>
          <a:p>
            <a:r>
              <a:rPr lang="en-US" dirty="0"/>
              <a:t>Daily Double KEYWORDS</a:t>
            </a:r>
          </a:p>
        </p:txBody>
      </p:sp>
      <p:pic>
        <p:nvPicPr>
          <p:cNvPr id="8" name="Picture 7" descr="Text&#10;&#10;Description automatically generated">
            <a:extLst>
              <a:ext uri="{FF2B5EF4-FFF2-40B4-BE49-F238E27FC236}">
                <a16:creationId xmlns:a16="http://schemas.microsoft.com/office/drawing/2014/main" id="{13766116-F0CE-4337-A46E-8AFE3CF734DC}"/>
              </a:ext>
            </a:extLst>
          </p:cNvPr>
          <p:cNvPicPr>
            <a:picLocks noChangeAspect="1"/>
          </p:cNvPicPr>
          <p:nvPr/>
        </p:nvPicPr>
        <p:blipFill rotWithShape="1">
          <a:blip r:embed="rId2"/>
          <a:srcRect l="16256" t="8763" r="16253" b="7949"/>
          <a:stretch/>
        </p:blipFill>
        <p:spPr>
          <a:xfrm>
            <a:off x="885992" y="1274685"/>
            <a:ext cx="3382392" cy="3342504"/>
          </a:xfrm>
          <a:prstGeom prst="rect">
            <a:avLst/>
          </a:prstGeom>
        </p:spPr>
      </p:pic>
      <p:sp>
        <p:nvSpPr>
          <p:cNvPr id="9" name="Text Placeholder 5">
            <a:extLst>
              <a:ext uri="{FF2B5EF4-FFF2-40B4-BE49-F238E27FC236}">
                <a16:creationId xmlns:a16="http://schemas.microsoft.com/office/drawing/2014/main" id="{412EA00F-F01A-4163-A6A3-975F0DCBC2C6}"/>
              </a:ext>
            </a:extLst>
          </p:cNvPr>
          <p:cNvSpPr txBox="1">
            <a:spLocks/>
          </p:cNvSpPr>
          <p:nvPr/>
        </p:nvSpPr>
        <p:spPr>
          <a:xfrm>
            <a:off x="733592" y="5412527"/>
            <a:ext cx="1102961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dirty="0"/>
              <a:t>What are the most common daily double</a:t>
            </a:r>
          </a:p>
        </p:txBody>
      </p:sp>
      <p:pic>
        <p:nvPicPr>
          <p:cNvPr id="12" name="Picture 11" descr="Text, timeline&#10;&#10;Description automatically generated">
            <a:extLst>
              <a:ext uri="{FF2B5EF4-FFF2-40B4-BE49-F238E27FC236}">
                <a16:creationId xmlns:a16="http://schemas.microsoft.com/office/drawing/2014/main" id="{A38636FC-2A49-4F8F-A7D5-6C7705632B7C}"/>
              </a:ext>
            </a:extLst>
          </p:cNvPr>
          <p:cNvPicPr>
            <a:picLocks noChangeAspect="1"/>
          </p:cNvPicPr>
          <p:nvPr/>
        </p:nvPicPr>
        <p:blipFill rotWithShape="1">
          <a:blip r:embed="rId3"/>
          <a:srcRect l="20182" t="7970" r="21931" b="8492"/>
          <a:stretch/>
        </p:blipFill>
        <p:spPr>
          <a:xfrm>
            <a:off x="4474346" y="1274685"/>
            <a:ext cx="2891161" cy="3192981"/>
          </a:xfrm>
          <a:prstGeom prst="rect">
            <a:avLst/>
          </a:prstGeom>
        </p:spPr>
      </p:pic>
      <p:pic>
        <p:nvPicPr>
          <p:cNvPr id="14" name="Picture 13" descr="Text&#10;&#10;Description automatically generated">
            <a:extLst>
              <a:ext uri="{FF2B5EF4-FFF2-40B4-BE49-F238E27FC236}">
                <a16:creationId xmlns:a16="http://schemas.microsoft.com/office/drawing/2014/main" id="{DA4F2227-79FE-460C-8CE6-8B4B0B0DE47F}"/>
              </a:ext>
            </a:extLst>
          </p:cNvPr>
          <p:cNvPicPr>
            <a:picLocks noChangeAspect="1"/>
          </p:cNvPicPr>
          <p:nvPr/>
        </p:nvPicPr>
        <p:blipFill>
          <a:blip r:embed="rId4"/>
          <a:stretch>
            <a:fillRect/>
          </a:stretch>
        </p:blipFill>
        <p:spPr>
          <a:xfrm>
            <a:off x="7858172" y="1353691"/>
            <a:ext cx="3561470" cy="3263498"/>
          </a:xfrm>
          <a:prstGeom prst="rect">
            <a:avLst/>
          </a:prstGeom>
        </p:spPr>
      </p:pic>
      <p:sp>
        <p:nvSpPr>
          <p:cNvPr id="11" name="Text Placeholder 5">
            <a:extLst>
              <a:ext uri="{FF2B5EF4-FFF2-40B4-BE49-F238E27FC236}">
                <a16:creationId xmlns:a16="http://schemas.microsoft.com/office/drawing/2014/main" id="{0BB2E547-C3C8-0C43-A991-C7C4AADF6E97}"/>
              </a:ext>
            </a:extLst>
          </p:cNvPr>
          <p:cNvSpPr txBox="1">
            <a:spLocks/>
          </p:cNvSpPr>
          <p:nvPr/>
        </p:nvSpPr>
        <p:spPr>
          <a:xfrm>
            <a:off x="6002033" y="5412527"/>
            <a:ext cx="1029895"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clues?</a:t>
            </a:r>
          </a:p>
        </p:txBody>
      </p:sp>
      <p:sp>
        <p:nvSpPr>
          <p:cNvPr id="13" name="Text Placeholder 5">
            <a:extLst>
              <a:ext uri="{FF2B5EF4-FFF2-40B4-BE49-F238E27FC236}">
                <a16:creationId xmlns:a16="http://schemas.microsoft.com/office/drawing/2014/main" id="{129B38CD-E7A4-C54D-A2A9-6D39B8530A40}"/>
              </a:ext>
            </a:extLst>
          </p:cNvPr>
          <p:cNvSpPr txBox="1">
            <a:spLocks/>
          </p:cNvSpPr>
          <p:nvPr/>
        </p:nvSpPr>
        <p:spPr>
          <a:xfrm>
            <a:off x="6002033" y="5412527"/>
            <a:ext cx="1508867" cy="598671"/>
          </a:xfrm>
          <a:prstGeom prst="rect">
            <a:avLst/>
          </a:prstGeom>
        </p:spPr>
        <p:txBody>
          <a:bodyPr vert="horz" lIns="91440" tIns="45720" rIns="91440" bIns="45720" rtlCol="0" anchor="ctr">
            <a:normAutofit fontScale="85000"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categories?</a:t>
            </a:r>
          </a:p>
        </p:txBody>
      </p:sp>
      <p:sp>
        <p:nvSpPr>
          <p:cNvPr id="15" name="Text Placeholder 5">
            <a:extLst>
              <a:ext uri="{FF2B5EF4-FFF2-40B4-BE49-F238E27FC236}">
                <a16:creationId xmlns:a16="http://schemas.microsoft.com/office/drawing/2014/main" id="{28F75ECB-C16E-1F45-A0BD-D52C7B424193}"/>
              </a:ext>
            </a:extLst>
          </p:cNvPr>
          <p:cNvSpPr txBox="1">
            <a:spLocks/>
          </p:cNvSpPr>
          <p:nvPr/>
        </p:nvSpPr>
        <p:spPr>
          <a:xfrm>
            <a:off x="6002033" y="5412527"/>
            <a:ext cx="1508867" cy="598671"/>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000"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900" kern="1200">
                <a:solidFill>
                  <a:schemeClr val="tx2"/>
                </a:solidFill>
                <a:latin typeface="+mn-lt"/>
                <a:ea typeface="+mn-ea"/>
                <a:cs typeface="+mn-cs"/>
              </a:defRPr>
            </a:lvl9pPr>
          </a:lstStyle>
          <a:p>
            <a:r>
              <a:rPr lang="en-US" sz="2400" b="1" dirty="0"/>
              <a:t>answers?</a:t>
            </a:r>
          </a:p>
        </p:txBody>
      </p:sp>
    </p:spTree>
    <p:extLst>
      <p:ext uri="{BB962C8B-B14F-4D97-AF65-F5344CB8AC3E}">
        <p14:creationId xmlns:p14="http://schemas.microsoft.com/office/powerpoint/2010/main" val="276046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60A884-4CA9-48A2-BD43-5B87FB198078}"/>
              </a:ext>
            </a:extLst>
          </p:cNvPr>
          <p:cNvSpPr>
            <a:spLocks noGrp="1"/>
          </p:cNvSpPr>
          <p:nvPr>
            <p:ph type="title"/>
          </p:nvPr>
        </p:nvSpPr>
        <p:spPr/>
        <p:txBody>
          <a:bodyPr/>
          <a:lstStyle/>
          <a:p>
            <a:r>
              <a:rPr lang="en-US" dirty="0" err="1"/>
              <a:t>Rshiny</a:t>
            </a:r>
            <a:r>
              <a:rPr lang="en-US" dirty="0"/>
              <a:t> App Demo</a:t>
            </a:r>
          </a:p>
        </p:txBody>
      </p:sp>
      <p:sp>
        <p:nvSpPr>
          <p:cNvPr id="8" name="Text Placeholder 7">
            <a:extLst>
              <a:ext uri="{FF2B5EF4-FFF2-40B4-BE49-F238E27FC236}">
                <a16:creationId xmlns:a16="http://schemas.microsoft.com/office/drawing/2014/main" id="{8F299ED4-3F58-4AFD-AF4A-8575976C2822}"/>
              </a:ext>
            </a:extLst>
          </p:cNvPr>
          <p:cNvSpPr>
            <a:spLocks noGrp="1"/>
          </p:cNvSpPr>
          <p:nvPr>
            <p:ph type="body" idx="1"/>
          </p:nvPr>
        </p:nvSpPr>
        <p:spPr/>
        <p:txBody>
          <a:bodyPr/>
          <a:lstStyle/>
          <a:p>
            <a:r>
              <a:rPr lang="en-US" dirty="0" err="1"/>
              <a:t>Jeopardy.site</a:t>
            </a:r>
            <a:endParaRPr lang="en-US" dirty="0"/>
          </a:p>
        </p:txBody>
      </p:sp>
    </p:spTree>
    <p:extLst>
      <p:ext uri="{BB962C8B-B14F-4D97-AF65-F5344CB8AC3E}">
        <p14:creationId xmlns:p14="http://schemas.microsoft.com/office/powerpoint/2010/main" val="161914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A7B984-1054-46CA-8A43-5568E46AE5D3}"/>
              </a:ext>
            </a:extLst>
          </p:cNvPr>
          <p:cNvSpPr>
            <a:spLocks noGrp="1"/>
          </p:cNvSpPr>
          <p:nvPr>
            <p:ph type="title"/>
          </p:nvPr>
        </p:nvSpPr>
        <p:spPr/>
        <p:txBody>
          <a:bodyPr/>
          <a:lstStyle/>
          <a:p>
            <a:r>
              <a:rPr lang="en-US" dirty="0"/>
              <a:t>Future opportunities</a:t>
            </a:r>
          </a:p>
        </p:txBody>
      </p:sp>
      <p:sp>
        <p:nvSpPr>
          <p:cNvPr id="5" name="Content Placeholder 4">
            <a:extLst>
              <a:ext uri="{FF2B5EF4-FFF2-40B4-BE49-F238E27FC236}">
                <a16:creationId xmlns:a16="http://schemas.microsoft.com/office/drawing/2014/main" id="{B1994610-4FA3-4FBE-BE08-72BE2B2ACB2C}"/>
              </a:ext>
            </a:extLst>
          </p:cNvPr>
          <p:cNvSpPr>
            <a:spLocks noGrp="1"/>
          </p:cNvSpPr>
          <p:nvPr>
            <p:ph idx="1"/>
          </p:nvPr>
        </p:nvSpPr>
        <p:spPr/>
        <p:txBody>
          <a:bodyPr/>
          <a:lstStyle/>
          <a:p>
            <a:r>
              <a:rPr lang="en-US" dirty="0"/>
              <a:t>In creating our database, we chose not to include who got each regular Jeopardy! clue correct as it meant we would have duplicate entries. Future improvements could be made to incorporate this into a new normalized table to join up with each player so get this information</a:t>
            </a:r>
          </a:p>
          <a:p>
            <a:r>
              <a:rPr lang="en-US" dirty="0"/>
              <a:t>Although the database is not all that large, an area for future development could be to host the database on the cloud so that you would not have to store it locally to access the data. This would allow us to then…</a:t>
            </a:r>
          </a:p>
          <a:p>
            <a:r>
              <a:rPr lang="en-US" dirty="0"/>
              <a:t>Recreate each game into an interactive app for people to play and to practice for a future appearance on Jeopardy!</a:t>
            </a:r>
          </a:p>
          <a:p>
            <a:pPr lvl="1"/>
            <a:r>
              <a:rPr lang="en-US" dirty="0"/>
              <a:t>BUT WAIT! Someone </a:t>
            </a:r>
            <a:r>
              <a:rPr lang="en-US" dirty="0">
                <a:hlinkClick r:id="rId2"/>
              </a:rPr>
              <a:t>DID</a:t>
            </a:r>
            <a:r>
              <a:rPr lang="en-US" dirty="0"/>
              <a:t> make an app like that… (but not with a database)</a:t>
            </a:r>
          </a:p>
          <a:p>
            <a:pPr lvl="1"/>
            <a:endParaRPr lang="en-US" dirty="0"/>
          </a:p>
        </p:txBody>
      </p:sp>
    </p:spTree>
    <p:extLst>
      <p:ext uri="{BB962C8B-B14F-4D97-AF65-F5344CB8AC3E}">
        <p14:creationId xmlns:p14="http://schemas.microsoft.com/office/powerpoint/2010/main" val="372836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6E653B7-75FA-4DF7-9771-DB81E176D40D}"/>
              </a:ext>
            </a:extLst>
          </p:cNvPr>
          <p:cNvSpPr>
            <a:spLocks noGrp="1"/>
          </p:cNvSpPr>
          <p:nvPr>
            <p:ph type="ctrTitle"/>
          </p:nvPr>
        </p:nvSpPr>
        <p:spPr>
          <a:xfrm>
            <a:off x="2156346" y="849745"/>
            <a:ext cx="5526993" cy="4745836"/>
          </a:xfrm>
        </p:spPr>
        <p:txBody>
          <a:bodyPr anchor="ctr">
            <a:normAutofit/>
          </a:bodyPr>
          <a:lstStyle/>
          <a:p>
            <a:r>
              <a:rPr lang="en-US" sz="6000">
                <a:solidFill>
                  <a:srgbClr val="FFFFFF"/>
                </a:solidFill>
              </a:rPr>
              <a:t>Analyzing </a:t>
            </a:r>
            <a:r>
              <a:rPr lang="en-US" sz="6000" i="1">
                <a:solidFill>
                  <a:srgbClr val="FFFFFF"/>
                </a:solidFill>
              </a:rPr>
              <a:t>Jeopardy! </a:t>
            </a:r>
            <a:r>
              <a:rPr lang="en-US" sz="6000">
                <a:solidFill>
                  <a:srgbClr val="FFFFFF"/>
                </a:solidFill>
              </a:rPr>
              <a:t>Data</a:t>
            </a:r>
          </a:p>
        </p:txBody>
      </p:sp>
      <p:sp>
        <p:nvSpPr>
          <p:cNvPr id="14" name="Rectangle 13">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E2ABD4A9-BE86-4E19-9366-8F2C7E12DF1D}"/>
              </a:ext>
            </a:extLst>
          </p:cNvPr>
          <p:cNvSpPr>
            <a:spLocks noGrp="1"/>
          </p:cNvSpPr>
          <p:nvPr>
            <p:ph type="subTitle" idx="1"/>
          </p:nvPr>
        </p:nvSpPr>
        <p:spPr>
          <a:xfrm>
            <a:off x="8317076" y="668740"/>
            <a:ext cx="3293733" cy="4926841"/>
          </a:xfrm>
        </p:spPr>
        <p:txBody>
          <a:bodyPr anchor="ctr">
            <a:normAutofit/>
          </a:bodyPr>
          <a:lstStyle/>
          <a:p>
            <a:r>
              <a:rPr lang="en-US" sz="4000" dirty="0">
                <a:solidFill>
                  <a:srgbClr val="FFFFFF"/>
                </a:solidFill>
              </a:rPr>
              <a:t>M. Ball, </a:t>
            </a:r>
          </a:p>
          <a:p>
            <a:r>
              <a:rPr lang="en-US" sz="4000" dirty="0">
                <a:solidFill>
                  <a:srgbClr val="FFFFFF"/>
                </a:solidFill>
              </a:rPr>
              <a:t>M. Farrow, </a:t>
            </a:r>
          </a:p>
          <a:p>
            <a:r>
              <a:rPr lang="en-US" sz="4000" dirty="0">
                <a:solidFill>
                  <a:srgbClr val="FFFFFF"/>
                </a:solidFill>
              </a:rPr>
              <a:t>J. Harrison</a:t>
            </a:r>
            <a:endParaRPr lang="en-US" sz="4400" dirty="0">
              <a:solidFill>
                <a:srgbClr val="FFFFFF"/>
              </a:solidFill>
            </a:endParaRPr>
          </a:p>
        </p:txBody>
      </p:sp>
    </p:spTree>
    <p:extLst>
      <p:ext uri="{BB962C8B-B14F-4D97-AF65-F5344CB8AC3E}">
        <p14:creationId xmlns:p14="http://schemas.microsoft.com/office/powerpoint/2010/main" val="258453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972D63-4EE3-8649-9265-C9C6C6BD4DE5}"/>
              </a:ext>
            </a:extLst>
          </p:cNvPr>
          <p:cNvPicPr>
            <a:picLocks noChangeAspect="1"/>
          </p:cNvPicPr>
          <p:nvPr/>
        </p:nvPicPr>
        <p:blipFill>
          <a:blip r:embed="rId2"/>
          <a:stretch>
            <a:fillRect/>
          </a:stretch>
        </p:blipFill>
        <p:spPr>
          <a:xfrm>
            <a:off x="2844800" y="1255919"/>
            <a:ext cx="6502400" cy="1841500"/>
          </a:xfrm>
          <a:prstGeom prst="rect">
            <a:avLst/>
          </a:prstGeom>
        </p:spPr>
      </p:pic>
      <p:sp>
        <p:nvSpPr>
          <p:cNvPr id="3" name="TextBox 2">
            <a:extLst>
              <a:ext uri="{FF2B5EF4-FFF2-40B4-BE49-F238E27FC236}">
                <a16:creationId xmlns:a16="http://schemas.microsoft.com/office/drawing/2014/main" id="{11194A73-338B-B541-B6D1-1F5C523B701F}"/>
              </a:ext>
            </a:extLst>
          </p:cNvPr>
          <p:cNvSpPr txBox="1"/>
          <p:nvPr/>
        </p:nvSpPr>
        <p:spPr>
          <a:xfrm>
            <a:off x="4253727" y="3760582"/>
            <a:ext cx="3684546" cy="2121030"/>
          </a:xfrm>
          <a:prstGeom prst="rect">
            <a:avLst/>
          </a:prstGeom>
          <a:noFill/>
        </p:spPr>
        <p:txBody>
          <a:bodyPr wrap="square" rtlCol="0">
            <a:spAutoFit/>
          </a:bodyPr>
          <a:lstStyle/>
          <a:p>
            <a:pPr algn="ctr">
              <a:lnSpc>
                <a:spcPct val="150000"/>
              </a:lnSpc>
            </a:pPr>
            <a:r>
              <a:rPr lang="en-US" dirty="0"/>
              <a:t>What is a game show that has been on the air for more than 37 years and is known for its late, beloved host and having players answer clues in the form of a question?</a:t>
            </a:r>
          </a:p>
        </p:txBody>
      </p:sp>
    </p:spTree>
    <p:extLst>
      <p:ext uri="{BB962C8B-B14F-4D97-AF65-F5344CB8AC3E}">
        <p14:creationId xmlns:p14="http://schemas.microsoft.com/office/powerpoint/2010/main" val="6874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5C59-5A0C-704D-9826-D112A5672049}"/>
              </a:ext>
            </a:extLst>
          </p:cNvPr>
          <p:cNvSpPr>
            <a:spLocks noGrp="1"/>
          </p:cNvSpPr>
          <p:nvPr>
            <p:ph type="title"/>
          </p:nvPr>
        </p:nvSpPr>
        <p:spPr/>
        <p:txBody>
          <a:bodyPr/>
          <a:lstStyle/>
          <a:p>
            <a:r>
              <a:rPr lang="en-US" dirty="0"/>
              <a:t>J! Archive</a:t>
            </a:r>
          </a:p>
        </p:txBody>
      </p:sp>
      <p:sp>
        <p:nvSpPr>
          <p:cNvPr id="3" name="Text Placeholder 2">
            <a:extLst>
              <a:ext uri="{FF2B5EF4-FFF2-40B4-BE49-F238E27FC236}">
                <a16:creationId xmlns:a16="http://schemas.microsoft.com/office/drawing/2014/main" id="{F7C1B740-7BD6-CF44-A341-FC7FA30025D3}"/>
              </a:ext>
            </a:extLst>
          </p:cNvPr>
          <p:cNvSpPr>
            <a:spLocks noGrp="1"/>
          </p:cNvSpPr>
          <p:nvPr>
            <p:ph type="body" idx="1"/>
          </p:nvPr>
        </p:nvSpPr>
        <p:spPr/>
        <p:txBody>
          <a:bodyPr/>
          <a:lstStyle/>
          <a:p>
            <a:r>
              <a:rPr lang="en-US" dirty="0"/>
              <a:t>A fan-created archive of Jeopardy! Games and players</a:t>
            </a:r>
          </a:p>
        </p:txBody>
      </p:sp>
    </p:spTree>
    <p:extLst>
      <p:ext uri="{BB962C8B-B14F-4D97-AF65-F5344CB8AC3E}">
        <p14:creationId xmlns:p14="http://schemas.microsoft.com/office/powerpoint/2010/main" val="415276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C09D4CA-BF58-A343-AC6A-7A901AE14762}"/>
              </a:ext>
            </a:extLst>
          </p:cNvPr>
          <p:cNvSpPr>
            <a:spLocks noGrp="1"/>
          </p:cNvSpPr>
          <p:nvPr>
            <p:ph type="title"/>
          </p:nvPr>
        </p:nvSpPr>
        <p:spPr/>
        <p:txBody>
          <a:bodyPr/>
          <a:lstStyle/>
          <a:p>
            <a:r>
              <a:rPr lang="en-US" dirty="0"/>
              <a:t>J! Archive</a:t>
            </a:r>
          </a:p>
        </p:txBody>
      </p:sp>
      <p:pic>
        <p:nvPicPr>
          <p:cNvPr id="15" name="Content Placeholder 14">
            <a:extLst>
              <a:ext uri="{FF2B5EF4-FFF2-40B4-BE49-F238E27FC236}">
                <a16:creationId xmlns:a16="http://schemas.microsoft.com/office/drawing/2014/main" id="{2C6294CB-3355-7D4D-AB87-B3869708949A}"/>
              </a:ext>
            </a:extLst>
          </p:cNvPr>
          <p:cNvPicPr>
            <a:picLocks noGrp="1" noChangeAspect="1"/>
          </p:cNvPicPr>
          <p:nvPr>
            <p:ph idx="1"/>
          </p:nvPr>
        </p:nvPicPr>
        <p:blipFill>
          <a:blip r:embed="rId2"/>
          <a:stretch>
            <a:fillRect/>
          </a:stretch>
        </p:blipFill>
        <p:spPr>
          <a:xfrm>
            <a:off x="4007612" y="2181225"/>
            <a:ext cx="4176776" cy="3678238"/>
          </a:xfrm>
        </p:spPr>
      </p:pic>
    </p:spTree>
    <p:extLst>
      <p:ext uri="{BB962C8B-B14F-4D97-AF65-F5344CB8AC3E}">
        <p14:creationId xmlns:p14="http://schemas.microsoft.com/office/powerpoint/2010/main" val="85307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FF13D94-5AA7-5E4B-9658-42E27F1CCBA9}"/>
              </a:ext>
            </a:extLst>
          </p:cNvPr>
          <p:cNvPicPr>
            <a:picLocks noGrp="1" noChangeAspect="1"/>
          </p:cNvPicPr>
          <p:nvPr>
            <p:ph sz="half" idx="4294967295"/>
          </p:nvPr>
        </p:nvPicPr>
        <p:blipFill>
          <a:blip r:embed="rId2"/>
          <a:stretch>
            <a:fillRect/>
          </a:stretch>
        </p:blipFill>
        <p:spPr>
          <a:xfrm>
            <a:off x="6020419" y="646181"/>
            <a:ext cx="5754138" cy="6082610"/>
          </a:xfrm>
        </p:spPr>
      </p:pic>
      <p:sp>
        <p:nvSpPr>
          <p:cNvPr id="9" name="TextBox 8">
            <a:extLst>
              <a:ext uri="{FF2B5EF4-FFF2-40B4-BE49-F238E27FC236}">
                <a16:creationId xmlns:a16="http://schemas.microsoft.com/office/drawing/2014/main" id="{ABD11166-CE6A-6E40-B1A5-BC0D8380649A}"/>
              </a:ext>
            </a:extLst>
          </p:cNvPr>
          <p:cNvSpPr txBox="1"/>
          <p:nvPr/>
        </p:nvSpPr>
        <p:spPr>
          <a:xfrm>
            <a:off x="669851" y="966922"/>
            <a:ext cx="4434997" cy="584775"/>
          </a:xfrm>
          <a:prstGeom prst="rect">
            <a:avLst/>
          </a:prstGeom>
          <a:noFill/>
        </p:spPr>
        <p:txBody>
          <a:bodyPr wrap="none" rtlCol="0">
            <a:spAutoFit/>
          </a:bodyPr>
          <a:lstStyle/>
          <a:p>
            <a:r>
              <a:rPr lang="en-US" sz="3200" b="1" dirty="0"/>
              <a:t>Information Collected</a:t>
            </a:r>
          </a:p>
        </p:txBody>
      </p:sp>
      <p:sp>
        <p:nvSpPr>
          <p:cNvPr id="10" name="TextBox 9">
            <a:extLst>
              <a:ext uri="{FF2B5EF4-FFF2-40B4-BE49-F238E27FC236}">
                <a16:creationId xmlns:a16="http://schemas.microsoft.com/office/drawing/2014/main" id="{B138C6BF-4D2F-6F42-A940-8D8542A742F7}"/>
              </a:ext>
            </a:extLst>
          </p:cNvPr>
          <p:cNvSpPr txBox="1"/>
          <p:nvPr/>
        </p:nvSpPr>
        <p:spPr>
          <a:xfrm>
            <a:off x="1073889" y="1552354"/>
            <a:ext cx="2228687" cy="390523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Air Date</a:t>
            </a:r>
          </a:p>
          <a:p>
            <a:pPr marL="285750" indent="-285750">
              <a:lnSpc>
                <a:spcPct val="150000"/>
              </a:lnSpc>
              <a:buFont typeface="Arial" panose="020B0604020202020204" pitchFamily="34" charset="0"/>
              <a:buChar char="•"/>
            </a:pPr>
            <a:r>
              <a:rPr lang="en-US" sz="2400" dirty="0"/>
              <a:t>Contestants</a:t>
            </a:r>
          </a:p>
          <a:p>
            <a:pPr marL="285750" indent="-285750">
              <a:lnSpc>
                <a:spcPct val="150000"/>
              </a:lnSpc>
              <a:buFont typeface="Arial" panose="020B0604020202020204" pitchFamily="34" charset="0"/>
              <a:buChar char="•"/>
            </a:pPr>
            <a:r>
              <a:rPr lang="en-US" sz="2400" dirty="0"/>
              <a:t>Categories</a:t>
            </a:r>
          </a:p>
          <a:p>
            <a:pPr marL="285750" indent="-285750">
              <a:lnSpc>
                <a:spcPct val="150000"/>
              </a:lnSpc>
              <a:buFont typeface="Arial" panose="020B0604020202020204" pitchFamily="34" charset="0"/>
              <a:buChar char="•"/>
            </a:pPr>
            <a:r>
              <a:rPr lang="en-US" sz="2400" dirty="0"/>
              <a:t>Clues</a:t>
            </a:r>
          </a:p>
          <a:p>
            <a:pPr marL="285750" indent="-285750">
              <a:lnSpc>
                <a:spcPct val="150000"/>
              </a:lnSpc>
              <a:buFont typeface="Arial" panose="020B0604020202020204" pitchFamily="34" charset="0"/>
              <a:buChar char="•"/>
            </a:pPr>
            <a:r>
              <a:rPr lang="en-US" sz="2400" dirty="0"/>
              <a:t>Responses</a:t>
            </a:r>
          </a:p>
          <a:p>
            <a:pPr marL="285750" indent="-285750">
              <a:lnSpc>
                <a:spcPct val="150000"/>
              </a:lnSpc>
              <a:buFont typeface="Arial" panose="020B0604020202020204" pitchFamily="34" charset="0"/>
              <a:buChar char="•"/>
            </a:pPr>
            <a:r>
              <a:rPr lang="en-US" sz="2400" dirty="0"/>
              <a:t>Daily Doubles</a:t>
            </a:r>
          </a:p>
          <a:p>
            <a:pPr marL="285750" indent="-285750">
              <a:lnSpc>
                <a:spcPct val="150000"/>
              </a:lnSpc>
              <a:buFont typeface="Arial" panose="020B0604020202020204" pitchFamily="34" charset="0"/>
              <a:buChar char="•"/>
            </a:pPr>
            <a:r>
              <a:rPr lang="en-US" sz="2400" dirty="0"/>
              <a:t>Final Scores</a:t>
            </a:r>
          </a:p>
        </p:txBody>
      </p:sp>
    </p:spTree>
    <p:extLst>
      <p:ext uri="{BB962C8B-B14F-4D97-AF65-F5344CB8AC3E}">
        <p14:creationId xmlns:p14="http://schemas.microsoft.com/office/powerpoint/2010/main" val="179576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7448CE-C9E0-3844-8A12-9F553EA03726}"/>
              </a:ext>
            </a:extLst>
          </p:cNvPr>
          <p:cNvSpPr>
            <a:spLocks noGrp="1"/>
          </p:cNvSpPr>
          <p:nvPr>
            <p:ph type="title"/>
          </p:nvPr>
        </p:nvSpPr>
        <p:spPr/>
        <p:txBody>
          <a:bodyPr/>
          <a:lstStyle/>
          <a:p>
            <a:r>
              <a:rPr lang="en-US" dirty="0"/>
              <a:t>Data Collection</a:t>
            </a:r>
          </a:p>
        </p:txBody>
      </p:sp>
      <p:sp>
        <p:nvSpPr>
          <p:cNvPr id="5" name="Text Placeholder 4">
            <a:extLst>
              <a:ext uri="{FF2B5EF4-FFF2-40B4-BE49-F238E27FC236}">
                <a16:creationId xmlns:a16="http://schemas.microsoft.com/office/drawing/2014/main" id="{93A016AD-31C9-7B49-BD82-2A1396832011}"/>
              </a:ext>
            </a:extLst>
          </p:cNvPr>
          <p:cNvSpPr>
            <a:spLocks noGrp="1"/>
          </p:cNvSpPr>
          <p:nvPr>
            <p:ph type="body" idx="1"/>
          </p:nvPr>
        </p:nvSpPr>
        <p:spPr/>
        <p:txBody>
          <a:bodyPr/>
          <a:lstStyle/>
          <a:p>
            <a:r>
              <a:rPr lang="en-US" dirty="0" err="1"/>
              <a:t>Whatr</a:t>
            </a:r>
            <a:r>
              <a:rPr lang="en-US" dirty="0"/>
              <a:t> package</a:t>
            </a:r>
          </a:p>
        </p:txBody>
      </p:sp>
    </p:spTree>
    <p:extLst>
      <p:ext uri="{BB962C8B-B14F-4D97-AF65-F5344CB8AC3E}">
        <p14:creationId xmlns:p14="http://schemas.microsoft.com/office/powerpoint/2010/main" val="313948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E9EB7-80CA-6942-B96C-134678246EC6}"/>
              </a:ext>
            </a:extLst>
          </p:cNvPr>
          <p:cNvSpPr>
            <a:spLocks noGrp="1"/>
          </p:cNvSpPr>
          <p:nvPr>
            <p:ph type="title"/>
          </p:nvPr>
        </p:nvSpPr>
        <p:spPr/>
        <p:txBody>
          <a:bodyPr/>
          <a:lstStyle/>
          <a:p>
            <a:r>
              <a:rPr lang="en-US" dirty="0"/>
              <a:t>Data Collection</a:t>
            </a:r>
          </a:p>
        </p:txBody>
      </p:sp>
      <p:sp>
        <p:nvSpPr>
          <p:cNvPr id="5" name="Content Placeholder 4">
            <a:extLst>
              <a:ext uri="{FF2B5EF4-FFF2-40B4-BE49-F238E27FC236}">
                <a16:creationId xmlns:a16="http://schemas.microsoft.com/office/drawing/2014/main" id="{3431542B-A159-6849-B550-4CB7688A04F2}"/>
              </a:ext>
            </a:extLst>
          </p:cNvPr>
          <p:cNvSpPr>
            <a:spLocks noGrp="1"/>
          </p:cNvSpPr>
          <p:nvPr>
            <p:ph sz="half" idx="1"/>
          </p:nvPr>
        </p:nvSpPr>
        <p:spPr/>
        <p:txBody>
          <a:bodyPr>
            <a:normAutofit/>
          </a:bodyPr>
          <a:lstStyle/>
          <a:p>
            <a:r>
              <a:rPr lang="en-US" sz="2000"/>
              <a:t>whatr package developed by Kiernann Nicholls</a:t>
            </a:r>
          </a:p>
          <a:p>
            <a:r>
              <a:rPr lang="en-US" sz="2000"/>
              <a:t>Created a function to get all details for a specific game ID</a:t>
            </a:r>
          </a:p>
          <a:p>
            <a:r>
              <a:rPr lang="en-US" sz="2000"/>
              <a:t>Used purrr to iterate over all of the games and create a master list</a:t>
            </a:r>
            <a:endParaRPr lang="en-US" sz="2000" dirty="0"/>
          </a:p>
        </p:txBody>
      </p:sp>
      <p:pic>
        <p:nvPicPr>
          <p:cNvPr id="14" name="Content Placeholder 13">
            <a:extLst>
              <a:ext uri="{FF2B5EF4-FFF2-40B4-BE49-F238E27FC236}">
                <a16:creationId xmlns:a16="http://schemas.microsoft.com/office/drawing/2014/main" id="{908E545B-5377-2743-9521-0455F88392C6}"/>
              </a:ext>
            </a:extLst>
          </p:cNvPr>
          <p:cNvPicPr>
            <a:picLocks noGrp="1" noChangeAspect="1"/>
          </p:cNvPicPr>
          <p:nvPr>
            <p:ph sz="half" idx="2"/>
          </p:nvPr>
        </p:nvPicPr>
        <p:blipFill>
          <a:blip r:embed="rId2"/>
          <a:stretch>
            <a:fillRect/>
          </a:stretch>
        </p:blipFill>
        <p:spPr>
          <a:xfrm>
            <a:off x="6327775" y="2386806"/>
            <a:ext cx="5143500" cy="3314700"/>
          </a:xfrm>
        </p:spPr>
      </p:pic>
    </p:spTree>
    <p:extLst>
      <p:ext uri="{BB962C8B-B14F-4D97-AF65-F5344CB8AC3E}">
        <p14:creationId xmlns:p14="http://schemas.microsoft.com/office/powerpoint/2010/main" val="246157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FC38-CAAC-F247-A191-47EABCF9ED1D}"/>
              </a:ext>
            </a:extLst>
          </p:cNvPr>
          <p:cNvSpPr>
            <a:spLocks noGrp="1"/>
          </p:cNvSpPr>
          <p:nvPr>
            <p:ph type="title"/>
          </p:nvPr>
        </p:nvSpPr>
        <p:spPr/>
        <p:txBody>
          <a:bodyPr/>
          <a:lstStyle/>
          <a:p>
            <a:r>
              <a:rPr lang="en-US"/>
              <a:t>Data Collection</a:t>
            </a:r>
            <a:endParaRPr lang="en-US" dirty="0"/>
          </a:p>
        </p:txBody>
      </p:sp>
      <p:sp>
        <p:nvSpPr>
          <p:cNvPr id="3" name="Content Placeholder 2">
            <a:extLst>
              <a:ext uri="{FF2B5EF4-FFF2-40B4-BE49-F238E27FC236}">
                <a16:creationId xmlns:a16="http://schemas.microsoft.com/office/drawing/2014/main" id="{6B14201E-CD7B-1343-A74B-39CFB94CECF3}"/>
              </a:ext>
            </a:extLst>
          </p:cNvPr>
          <p:cNvSpPr>
            <a:spLocks noGrp="1"/>
          </p:cNvSpPr>
          <p:nvPr>
            <p:ph sz="half" idx="1"/>
          </p:nvPr>
        </p:nvSpPr>
        <p:spPr/>
        <p:txBody>
          <a:bodyPr>
            <a:normAutofit/>
          </a:bodyPr>
          <a:lstStyle/>
          <a:p>
            <a:r>
              <a:rPr lang="en-US" sz="2400"/>
              <a:t>Created a separate function to iterate over each game and combine the data of each type into a single data frame</a:t>
            </a:r>
          </a:p>
          <a:p>
            <a:r>
              <a:rPr lang="en-US" sz="2400"/>
              <a:t>Split data out into standalone CSVs for import into MySQL Workbench</a:t>
            </a:r>
            <a:endParaRPr lang="en-US" sz="2400" dirty="0"/>
          </a:p>
        </p:txBody>
      </p:sp>
      <p:pic>
        <p:nvPicPr>
          <p:cNvPr id="6" name="Content Placeholder 5">
            <a:extLst>
              <a:ext uri="{FF2B5EF4-FFF2-40B4-BE49-F238E27FC236}">
                <a16:creationId xmlns:a16="http://schemas.microsoft.com/office/drawing/2014/main" id="{AB3D3908-33C2-1540-8E20-2607DFAEF109}"/>
              </a:ext>
            </a:extLst>
          </p:cNvPr>
          <p:cNvPicPr>
            <a:picLocks noGrp="1" noChangeAspect="1"/>
          </p:cNvPicPr>
          <p:nvPr>
            <p:ph sz="half" idx="2"/>
          </p:nvPr>
        </p:nvPicPr>
        <p:blipFill>
          <a:blip r:embed="rId2"/>
          <a:stretch>
            <a:fillRect/>
          </a:stretch>
        </p:blipFill>
        <p:spPr>
          <a:xfrm>
            <a:off x="7543973" y="2046509"/>
            <a:ext cx="3492623" cy="4504620"/>
          </a:xfrm>
        </p:spPr>
      </p:pic>
    </p:spTree>
    <p:extLst>
      <p:ext uri="{BB962C8B-B14F-4D97-AF65-F5344CB8AC3E}">
        <p14:creationId xmlns:p14="http://schemas.microsoft.com/office/powerpoint/2010/main" val="34404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329</TotalTime>
  <Words>471</Words>
  <Application>Microsoft Office PowerPoint</Application>
  <PresentationFormat>Widescreen</PresentationFormat>
  <Paragraphs>50</Paragraphs>
  <Slides>18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HeiT</vt:lpstr>
      <vt:lpstr>Arial</vt:lpstr>
      <vt:lpstr>Gill Sans MT</vt:lpstr>
      <vt:lpstr>Wingdings 2</vt:lpstr>
      <vt:lpstr>Dividend</vt:lpstr>
      <vt:lpstr>PowerPoint Presentation</vt:lpstr>
      <vt:lpstr>Analyzing Jeopardy! Data</vt:lpstr>
      <vt:lpstr>PowerPoint Presentation</vt:lpstr>
      <vt:lpstr>J! Archive</vt:lpstr>
      <vt:lpstr>J! Archive</vt:lpstr>
      <vt:lpstr>PowerPoint Presentation</vt:lpstr>
      <vt:lpstr>Data Collection</vt:lpstr>
      <vt:lpstr>Data Collection</vt:lpstr>
      <vt:lpstr>Data Collection</vt:lpstr>
      <vt:lpstr>MySQL Workbench</vt:lpstr>
      <vt:lpstr>EER Diagram</vt:lpstr>
      <vt:lpstr>Database challenges</vt:lpstr>
      <vt:lpstr>Challenges continued…</vt:lpstr>
      <vt:lpstr>DATA INSIGHTS</vt:lpstr>
      <vt:lpstr>Where is the daily double?</vt:lpstr>
      <vt:lpstr>Daily Double KEYWORDS</vt:lpstr>
      <vt:lpstr>Rshiny App Demo</vt:lpstr>
      <vt:lpstr>Future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Jeopardy! Data</dc:title>
  <dc:creator>Megan Ball</dc:creator>
  <cp:lastModifiedBy>Megan Ball</cp:lastModifiedBy>
  <cp:revision>30</cp:revision>
  <dcterms:created xsi:type="dcterms:W3CDTF">2021-03-27T20:37:35Z</dcterms:created>
  <dcterms:modified xsi:type="dcterms:W3CDTF">2021-04-08T00:05:42Z</dcterms:modified>
</cp:coreProperties>
</file>