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80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6" r:id="rId13"/>
    <p:sldId id="277" r:id="rId14"/>
    <p:sldId id="267" r:id="rId15"/>
    <p:sldId id="271" r:id="rId16"/>
    <p:sldId id="272" r:id="rId17"/>
    <p:sldId id="273" r:id="rId18"/>
    <p:sldId id="275" r:id="rId19"/>
    <p:sldId id="268" r:id="rId20"/>
    <p:sldId id="274" r:id="rId21"/>
    <p:sldId id="269" r:id="rId22"/>
    <p:sldId id="270" r:id="rId23"/>
    <p:sldId id="278" r:id="rId24"/>
    <p:sldId id="27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E1E0A11-0C87-4722-A8E2-A13FCD94EB39}">
          <p14:sldIdLst>
            <p14:sldId id="256"/>
            <p14:sldId id="257"/>
            <p14:sldId id="280"/>
            <p14:sldId id="259"/>
            <p14:sldId id="260"/>
            <p14:sldId id="261"/>
            <p14:sldId id="262"/>
            <p14:sldId id="263"/>
            <p14:sldId id="265"/>
            <p14:sldId id="266"/>
            <p14:sldId id="276"/>
            <p14:sldId id="277"/>
            <p14:sldId id="267"/>
            <p14:sldId id="271"/>
            <p14:sldId id="272"/>
            <p14:sldId id="273"/>
            <p14:sldId id="275"/>
            <p14:sldId id="268"/>
            <p14:sldId id="274"/>
            <p14:sldId id="269"/>
            <p14:sldId id="270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918"/>
    <a:srgbClr val="D52E65"/>
    <a:srgbClr val="6C7C3B"/>
    <a:srgbClr val="F8E8E8"/>
    <a:srgbClr val="FBF3F3"/>
    <a:srgbClr val="F5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1" autoAdjust="0"/>
    <p:restoredTop sz="85927" autoAdjust="0"/>
  </p:normalViewPr>
  <p:slideViewPr>
    <p:cSldViewPr snapToGrid="0">
      <p:cViewPr>
        <p:scale>
          <a:sx n="100" d="100"/>
          <a:sy n="100" d="100"/>
        </p:scale>
        <p:origin x="-19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8BD8-6E78-4F43-9E7D-BB47CB9A22FB}" type="datetimeFigureOut">
              <a:rPr lang="fr-CH" smtClean="0"/>
              <a:pPr/>
              <a:t>01.06.2015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B1F2E-A8DC-4897-9E67-E215DC933D5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2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028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Présentation</a:t>
            </a:r>
            <a:r>
              <a:rPr lang="fr-CH" baseline="0" dirty="0" smtClean="0"/>
              <a:t> du plan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9002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Idées</a:t>
            </a:r>
            <a:r>
              <a:rPr lang="fr-CH" baseline="0" dirty="0" smtClean="0"/>
              <a:t> derrière l’</a:t>
            </a:r>
            <a:r>
              <a:rPr lang="fr-CH" baseline="0" dirty="0" err="1" smtClean="0"/>
              <a:t>IoT</a:t>
            </a:r>
            <a:r>
              <a:rPr lang="fr-CH" baseline="0" dirty="0" smtClean="0"/>
              <a:t> :</a:t>
            </a:r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cityies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grids</a:t>
            </a:r>
            <a:endParaRPr lang="fr-CH" baseline="0" dirty="0" smtClean="0"/>
          </a:p>
          <a:p>
            <a:r>
              <a:rPr lang="fr-CH" baseline="0" dirty="0" smtClean="0"/>
              <a:t>	- Les smart-</a:t>
            </a:r>
            <a:r>
              <a:rPr lang="fr-CH" baseline="0" dirty="0" err="1" smtClean="0"/>
              <a:t>houses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B1F2E-A8DC-4897-9E67-E215DC933D54}" type="slidenum">
              <a:rPr lang="fr-CH" smtClean="0"/>
              <a:pPr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6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4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2348880"/>
            <a:ext cx="8424936" cy="1261153"/>
          </a:xfrm>
        </p:spPr>
        <p:txBody>
          <a:bodyPr/>
          <a:lstStyle>
            <a:lvl1pPr algn="l">
              <a:defRPr>
                <a:solidFill>
                  <a:srgbClr val="D90918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424936" cy="208823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66175"/>
            <a:ext cx="2133600" cy="365125"/>
          </a:xfrm>
        </p:spPr>
        <p:txBody>
          <a:bodyPr/>
          <a:lstStyle/>
          <a:p>
            <a:fld id="{8D84170F-3B9C-4521-A232-26E7C45E6572}" type="datetime1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66175"/>
            <a:ext cx="28956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66175"/>
            <a:ext cx="2133600" cy="365125"/>
          </a:xfrm>
        </p:spPr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3645024"/>
            <a:ext cx="9144000" cy="0"/>
          </a:xfrm>
          <a:prstGeom prst="line">
            <a:avLst/>
          </a:prstGeom>
          <a:ln w="38100">
            <a:solidFill>
              <a:srgbClr val="D909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901" y="338072"/>
            <a:ext cx="3794778" cy="379477"/>
          </a:xfrm>
          <a:prstGeom prst="rect">
            <a:avLst/>
          </a:prstGeom>
          <a:noFill/>
          <a:effectLst>
            <a:reflection blurRad="6350" stA="14000" endPos="50000" dist="381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odules\0000 - Modèles\bandeau_bichrome A4 - Copie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4" y="6093296"/>
            <a:ext cx="7553326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Modules\0000 - Modèles\bandeau_bichrome A4 - Copi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r="22060"/>
          <a:stretch/>
        </p:blipFill>
        <p:spPr bwMode="auto">
          <a:xfrm>
            <a:off x="226030" y="6093296"/>
            <a:ext cx="5661061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76682" y="6093297"/>
            <a:ext cx="161855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6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D1B4-3169-494C-83E3-F44B3D509557}" type="datetime1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63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E81D-D7D6-49DB-A6EA-C4FFF92A035B}" type="datetime1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865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C74F-48D0-4950-951C-6F970A6D8377}" type="datetime1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62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79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37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005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930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2350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5517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248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95536" y="6165304"/>
            <a:ext cx="1224136" cy="365125"/>
          </a:xfrm>
        </p:spPr>
        <p:txBody>
          <a:bodyPr/>
          <a:lstStyle/>
          <a:p>
            <a:fld id="{37960506-011A-48AC-A3AB-036590342F34}" type="datetime1">
              <a:rPr lang="fr-CH" smtClean="0"/>
              <a:t>01.06.2015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52198" y="6160219"/>
            <a:ext cx="734602" cy="365125"/>
          </a:xfrm>
        </p:spPr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976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D90918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0112" y="338073"/>
            <a:ext cx="3307567" cy="3307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 userDrawn="1"/>
        </p:nvCxnSpPr>
        <p:spPr>
          <a:xfrm>
            <a:off x="0" y="978337"/>
            <a:ext cx="9144000" cy="0"/>
          </a:xfrm>
          <a:prstGeom prst="line">
            <a:avLst/>
          </a:prstGeom>
          <a:ln w="38100">
            <a:solidFill>
              <a:srgbClr val="D909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5040560" cy="9760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90918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pic>
        <p:nvPicPr>
          <p:cNvPr id="10" name="Picture 5" descr="D:\Modules\0000 - Modèles\bandeau_bichrome A4 - Copi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r="22060"/>
          <a:stretch/>
        </p:blipFill>
        <p:spPr bwMode="auto">
          <a:xfrm>
            <a:off x="1709067" y="6093296"/>
            <a:ext cx="5661061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Modules\0000 - Modèles\bandeau_bichrome A4 - Copi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r="22060"/>
          <a:stretch/>
        </p:blipFill>
        <p:spPr bwMode="auto">
          <a:xfrm>
            <a:off x="2195826" y="6093296"/>
            <a:ext cx="5661061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1275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6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363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35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978337"/>
            <a:ext cx="9144000" cy="434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00808"/>
            <a:ext cx="8291264" cy="442535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95536" y="6165304"/>
            <a:ext cx="1224136" cy="365125"/>
          </a:xfrm>
        </p:spPr>
        <p:txBody>
          <a:bodyPr/>
          <a:lstStyle/>
          <a:p>
            <a:fld id="{6E223AC5-F15C-40F6-8552-2F2701B720D1}" type="datetime1">
              <a:rPr lang="fr-CH" smtClean="0"/>
              <a:t>01.06.2015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52198" y="6160219"/>
            <a:ext cx="734602" cy="365125"/>
          </a:xfrm>
        </p:spPr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976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D90918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0112" y="338073"/>
            <a:ext cx="3307567" cy="3307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 userDrawn="1"/>
        </p:nvCxnSpPr>
        <p:spPr>
          <a:xfrm>
            <a:off x="0" y="978337"/>
            <a:ext cx="9144000" cy="0"/>
          </a:xfrm>
          <a:prstGeom prst="line">
            <a:avLst/>
          </a:prstGeom>
          <a:ln w="38100">
            <a:solidFill>
              <a:srgbClr val="D909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5040560" cy="9760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90918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pic>
        <p:nvPicPr>
          <p:cNvPr id="10" name="Picture 5" descr="D:\Modules\0000 - Modèles\bandeau_bichrome A4 - Copi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r="22060"/>
          <a:stretch/>
        </p:blipFill>
        <p:spPr bwMode="auto">
          <a:xfrm>
            <a:off x="1709067" y="6093296"/>
            <a:ext cx="5661061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Modules\0000 - Modèles\bandeau_bichrome A4 - Copie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r="22060"/>
          <a:stretch/>
        </p:blipFill>
        <p:spPr bwMode="auto">
          <a:xfrm>
            <a:off x="2195826" y="6093296"/>
            <a:ext cx="5661061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0"/>
          <p:cNvSpPr>
            <a:spLocks noGrp="1"/>
          </p:cNvSpPr>
          <p:nvPr>
            <p:ph type="body" sz="quarter" idx="13"/>
          </p:nvPr>
        </p:nvSpPr>
        <p:spPr>
          <a:xfrm>
            <a:off x="178654" y="1000026"/>
            <a:ext cx="8709025" cy="4127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C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 smtClean="0"/>
              <a:t>Modifiez les styles du texte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48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1A5-AB36-47F3-8EE8-021947565FCF}" type="datetime1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95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AF8-E176-4E2D-80DD-ABA793A398AE}" type="datetime1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1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9B54-9E96-4D0E-946A-9C7DC97F92FE}" type="datetime1">
              <a:rPr lang="fr-CH" smtClean="0"/>
              <a:t>01.06.2015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58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711D-A33C-4809-B879-E2F9287AA53A}" type="datetime1">
              <a:rPr lang="fr-CH" smtClean="0"/>
              <a:t>01.06.2015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6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41FD-8110-4EA4-A6B1-2176AA884AA8}" type="datetime1">
              <a:rPr lang="fr-CH" smtClean="0"/>
              <a:t>01.06.2015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31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43C-C087-4D95-BC7D-84AD23BFE364}" type="datetime1">
              <a:rPr lang="fr-CH" smtClean="0"/>
              <a:t>01.06.2015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10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FEEC-6603-499F-860D-AB79DECA9577}" type="datetime1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7B9A-D66C-49A0-9521-528CC7FC3E87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851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2F962-2F8D-471C-89B8-B9404683BF3F}" type="datetimeFigureOut">
              <a:rPr lang="fr-CH" smtClean="0"/>
              <a:t>01.06.2015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4E59-D038-4398-B68A-148A730BE00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14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b="1" dirty="0" err="1" smtClean="0"/>
              <a:t>Gesture</a:t>
            </a:r>
            <a:r>
              <a:rPr lang="fr-CH" b="1" dirty="0" smtClean="0"/>
              <a:t> recognition</a:t>
            </a:r>
            <a:br>
              <a:rPr lang="fr-CH" b="1" dirty="0" smtClean="0"/>
            </a:br>
            <a:r>
              <a:rPr lang="fr-CH" sz="1800" b="1" dirty="0" smtClean="0"/>
              <a:t>Challenge MMU_MFB</a:t>
            </a:r>
            <a:endParaRPr lang="fr-CH" sz="1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CH" sz="1600" dirty="0" smtClean="0">
                <a:solidFill>
                  <a:schemeClr val="tx1"/>
                </a:solidFill>
              </a:rPr>
              <a:t>Matthieu </a:t>
            </a:r>
            <a:r>
              <a:rPr lang="fr-CH" sz="1600" dirty="0" smtClean="0">
                <a:solidFill>
                  <a:schemeClr val="tx1"/>
                </a:solidFill>
              </a:rPr>
              <a:t>Favre-Bulle</a:t>
            </a:r>
          </a:p>
          <a:p>
            <a:pPr>
              <a:spcBef>
                <a:spcPts val="0"/>
              </a:spcBef>
            </a:pPr>
            <a:r>
              <a:rPr lang="fr-CH" sz="1600" b="1" i="1" dirty="0">
                <a:solidFill>
                  <a:schemeClr val="tx1"/>
                </a:solidFill>
              </a:rPr>
              <a:t>Systèmes embarqués</a:t>
            </a:r>
            <a:endParaRPr lang="fr-CH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fr-CH" sz="1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fr-CH" sz="1600" dirty="0" smtClean="0">
                <a:solidFill>
                  <a:schemeClr val="tx1"/>
                </a:solidFill>
              </a:rPr>
              <a:t>Michael Mueller</a:t>
            </a:r>
          </a:p>
          <a:p>
            <a:pPr>
              <a:spcBef>
                <a:spcPts val="0"/>
              </a:spcBef>
            </a:pPr>
            <a:r>
              <a:rPr lang="fr-CH" sz="1600" b="1" i="1" dirty="0">
                <a:solidFill>
                  <a:schemeClr val="tx1"/>
                </a:solidFill>
              </a:rPr>
              <a:t>Sécurité et réseau </a:t>
            </a:r>
            <a:r>
              <a:rPr lang="fr-CH" sz="1600" b="1" i="1" dirty="0" smtClean="0">
                <a:solidFill>
                  <a:schemeClr val="tx1"/>
                </a:solidFill>
              </a:rPr>
              <a:t>d’entreprise</a:t>
            </a:r>
          </a:p>
          <a:p>
            <a:pPr>
              <a:spcBef>
                <a:spcPts val="0"/>
              </a:spcBef>
            </a:pPr>
            <a:endParaRPr lang="fr-CH" sz="2000" b="1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fr-CH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fr-CH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fr-CH" sz="2000" dirty="0" smtClean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cap="small" dirty="0" smtClean="0"/>
              <a:t>MPRI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4379" y="6165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>
                <a:solidFill>
                  <a:schemeClr val="bg1">
                    <a:lumMod val="50000"/>
                  </a:schemeClr>
                </a:solidFill>
              </a:rPr>
              <a:t>1.06.2015</a:t>
            </a:r>
            <a:endParaRPr lang="fr-CH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9652" y="1594397"/>
            <a:ext cx="2357237" cy="1767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z="300" smtClean="0"/>
              <a:pPr/>
              <a:t>1</a:t>
            </a:fld>
            <a:endParaRPr lang="fr-CH" sz="300" dirty="0"/>
          </a:p>
        </p:txBody>
      </p:sp>
    </p:spTree>
    <p:extLst>
      <p:ext uri="{BB962C8B-B14F-4D97-AF65-F5344CB8AC3E}">
        <p14:creationId xmlns:p14="http://schemas.microsoft.com/office/powerpoint/2010/main" val="5505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Hidden</a:t>
            </a:r>
            <a:r>
              <a:rPr lang="fr-CH" dirty="0" smtClean="0"/>
              <a:t> Markov Model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Choix des </a:t>
            </a:r>
            <a:r>
              <a:rPr lang="fr-CH" dirty="0" err="1" smtClean="0"/>
              <a:t>features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552450" y="2381249"/>
            <a:ext cx="7105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Visualisation avec Matlab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Choix du capteur de la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err="1" smtClean="0"/>
              <a:t>Features</a:t>
            </a:r>
            <a:r>
              <a:rPr lang="fr-CH" sz="2400" dirty="0" smtClean="0"/>
              <a:t> </a:t>
            </a:r>
            <a:r>
              <a:rPr lang="fr-CH" sz="2400" dirty="0" err="1" smtClean="0"/>
              <a:t>yaw</a:t>
            </a:r>
            <a:r>
              <a:rPr lang="fr-CH" sz="2400" dirty="0" smtClean="0"/>
              <a:t>, pitch, roll et quaternions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Structure comme le labo HMM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11 HMM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sz="2400" dirty="0" err="1"/>
              <a:t>V</a:t>
            </a:r>
            <a:r>
              <a:rPr lang="fr-CH" sz="2400" dirty="0" err="1" smtClean="0"/>
              <a:t>iterbi</a:t>
            </a:r>
            <a:endParaRPr lang="fr-CH" sz="2400" dirty="0"/>
          </a:p>
        </p:txBody>
      </p:sp>
      <p:pic>
        <p:nvPicPr>
          <p:cNvPr id="8" name="Picture 3" descr="D:\Professionnel\Master\MPRI_ChallengeFinal_old\Rapport\Screenshot\Mouvement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80" y="1662988"/>
            <a:ext cx="2716831" cy="21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Hidden</a:t>
            </a:r>
            <a:r>
              <a:rPr lang="fr-CH" dirty="0" smtClean="0"/>
              <a:t> Markov Model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Méthode</a:t>
            </a:r>
            <a:endParaRPr lang="fr-CH" dirty="0"/>
          </a:p>
        </p:txBody>
      </p:sp>
      <p:pic>
        <p:nvPicPr>
          <p:cNvPr id="8" name="Picture 2" descr="C:\Users\Matthieu\Desktop\Dessi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6" y="1907679"/>
            <a:ext cx="7901282" cy="21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25356" y="4352925"/>
            <a:ext cx="790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5 itérations d’entrainement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Essais nombre d’états de la machine, visualisation avec histogramme (50%)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Essais avec les </a:t>
            </a:r>
            <a:r>
              <a:rPr lang="fr-CH" dirty="0" err="1" smtClean="0"/>
              <a:t>features</a:t>
            </a:r>
            <a:r>
              <a:rPr lang="fr-CH" dirty="0" smtClean="0"/>
              <a:t> </a:t>
            </a:r>
            <a:r>
              <a:rPr lang="fr-CH" dirty="0" err="1" smtClean="0"/>
              <a:t>yaw</a:t>
            </a:r>
            <a:r>
              <a:rPr lang="fr-CH" dirty="0" smtClean="0"/>
              <a:t>, pitch, roll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79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Hidden</a:t>
            </a:r>
            <a:r>
              <a:rPr lang="fr-CH" dirty="0" smtClean="0"/>
              <a:t> Markov Model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552450" y="2581274"/>
            <a:ext cx="7105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50% de reconnaissance en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 Difficultés à utiliser Matlab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Apprentissage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Mauvaise structure du programme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Manipulation des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H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dirty="0" smtClean="0"/>
              <a:t>Manque de temps</a:t>
            </a:r>
          </a:p>
        </p:txBody>
      </p:sp>
    </p:spTree>
    <p:extLst>
      <p:ext uri="{BB962C8B-B14F-4D97-AF65-F5344CB8AC3E}">
        <p14:creationId xmlns:p14="http://schemas.microsoft.com/office/powerpoint/2010/main" val="11799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Used</a:t>
            </a:r>
            <a:r>
              <a:rPr lang="fr-CH" dirty="0" smtClean="0"/>
              <a:t> </a:t>
            </a:r>
            <a:r>
              <a:rPr lang="fr-CH" dirty="0" err="1" smtClean="0"/>
              <a:t>sensor</a:t>
            </a:r>
            <a:r>
              <a:rPr lang="fr-CH" dirty="0" smtClean="0"/>
              <a:t> : Hand</a:t>
            </a:r>
            <a:endParaRPr lang="fr-CH" dirty="0"/>
          </a:p>
        </p:txBody>
      </p:sp>
      <p:sp>
        <p:nvSpPr>
          <p:cNvPr id="4" name="AutoShape 2" descr="data:image/jpeg;base64,/9j/4AAQSkZJRgABAQAAAQABAAD/2wCEAAkGBxAQDw8QDxQUDxAPDw8PFBQPDw8PDw8NFBQWFhQUFBQYHCggGBolHBQUITEhJSkrLi4uFx8zODMsNygtLisBCgoKDg0OFRAQGCwdHCQsLCwsLCwsLCwsLCwsLCwsLCwsLCwsLCwsLCwsLCwsLCwsLCwsLCwsLCwsLCwsLCwsLP/AABEIAMIBAwMBIgACEQEDEQH/xAAcAAACAgMBAQAAAAAAAAAAAAABAgADBAUGBwj/xAA8EAACAQIEAwUGBQEHBQAAAAAAAQIDEQQFEiExQVEGImFxgRMykaGxwQcUQlLRMyNicqLh8PEVU3OCsv/EABkBAAIDAQAAAAAAAAAAAAAAAAABAgMEBf/EACMRAQEAAwADAAICAwEAAAAAAAABAgMREiExBEEicTJCgVH/2gAMAwEAAhEDEQA/AN0kGw1iWLVZbBSDYKQgaKHSEiWRIVOEnDcplEyZIr0cQDGcRWi+USuSGSmxLD2JYASwbDJDJACpDOpCC7276Xsl5km9KbfI53M8crvcz7c78jX+Pql/lk6P81Tk0orTfle6bMiETi8nxrqV6cVzkvgt38kzt4i122ex+RjjMpwbCTLGzBq5jGL4erHllMUdeu53kNNFTRKma05tJ2T6rb4jMlrzmU9I7dV132qaFaLWhWi1SrsLYsaBYQV2A0O0CwBW0K0W2FaAKZIrlEvaEaAMZwIXWIMm/IENiaJbBsGxLAaDIAUIGRLAIRsS6SaKZIyGVyQQKLEsWOJNIyIkMkPYlhWnJ1qs7xPs4NnC4vEubd+Z1XaTEp3iclOim9uL6GO3ttdLCeOMjpuw+C3nWfBdyPm95P4W+J2KMPK8J7GjTp8HGKv4ze8n8bl9esoRcn/yy+TxjFnl55KMxxainFPe2/gcljsxtff/AFDm2Nact7uV2aCvJza5lF93rbrnjGzylVMRWjFbJPVJ9ILj/HqdyzW9n8s/L0u9/UnaUvDpH0NpCKbtexdjJhO1l25XblyK2hWjIxFHS9mpLwKSyZS/FOWNxvKraBYdoFhoksLYssKAJYDQ9gNAFTQjRc0I0AVWIPYgBuyWCQsQANg2DYRlsGwQiAActO/GwwJLYWU7LEsbyyl/NwnstmIaLEydOTf95r/fxNhg8TdK/ozFjlcK6mzVjtx7PrO0k0j02mrobSbJezrl2WXlV6SjFz0xfkZdjEzCVovxRXtvMVujHuTzzOcVqm79S3s1hva4mmnwi9b8o7/Wy9TMzHDRlLhw6bG17I4JRdSfgoL1d39EUYe7GzZfHCukZzuc5hfg+7Hh4vqbHN6z2pQ2lNXb6Q/1+xx+byknp6fMnty98Uadf+zFxc9V2bTsjleqbrTXdg7RvwdTr6fdGowtCVWpCnHeUml5eLPQ8Jho0qcaceEVbzfNsWvHt6nuz8ZyftK9VQi2/wDlmhxOYNanf5l2d43e3JcPFnKY2u3svUeeXUtGHjO/tu8HnUpVIw97VJL4nTnO9lMp0r29Rd6XuJ/pj+7zf08zo2T148ij8jZMsvX6KwBAyxnADCBjBQMYDAEYrHYGAVkGsQA3JAkJoIEiCI0IQIACWCFIRtNndHuyfRp/I0+ExDWx0mapaGupxVeppmZNs9ul+Pl/GOsyvEd637vryNtY47L8X36fXXD13O0sWaL6sUflYzylI0aDPMS1dHQT4HOZvlVSo9pJEd1P8afa5ypi9+p1vZ2FsPGT/W5S9OC+ho6HZWo3u/odBmH9hhlCK39mqcfhZv4XK9VkttW78bZMZ+61zxSlKdT93D/AtkaTMbN3e4MTjbLTwsYSryqSUIq8pNRS6t7IhbbV0x8Y33ZHAq9Su+uiN/jJ/RfE2uZY5RTSJGCpQhh4P3Y96Xn927vyOXzmtJS0l1y5PGM2OPll53/jHzPE6i/s3lPtpe0qf04Pg/1z6eXUw8DhZV6kYR5vd8ox5tne4ahGnCMIK0Yqy/lj1499lu2eM5D2AMAvYy2AMwMAQDGYBgrAMxWIFYGMwACgGIMNuEhCaAoIEERoEgUACw1iWGSEbAzRqMdT5J282ef5nJ621wO+zj3X5HBZtxMmf2t+r1Ivyap34t8pR+p6Q0eU5dO049XKKXqz1HMMVGjSqVp+5TjKbtxaXJeL4E9P7Q/J/wBRqO3DdmpxNSSdm0vDizkKn4kf2jvRahfa1XvJeWm1zYUe12Crq+t0qn7a8dH+dXj8yvbjl3vFmjLCSTro8LmXs3aX+0Z0sTTqRa435M5qGJVSF1Z34NWafqiunWlF77NFDXyU+a5HCbbj3X8jEyrAQwrq152lKnFRpx6zldX+3grmwpYtt2fAvqUITtez5p9JEscuXqGzHynGuWNsrt3lLdvrJmtxzUrt79BcypSjNpfDw8DO7PZe6klVn7kH3b/rmvsiWMuVQzswx62PZ3LfY09Ul36m7vxUeS+5tRho0m1d7R6v7Gv1jHO955KvoVyzCnT3dn57muzHML92O0V8zmMyxrfdT9CnLK5fGzVrxw933XZ0cxhWk9KS2vtwsXM1HZ3LZUoOdT+pUS2/ZHp5m3LcJZPbLuuNzviDFGYCaorFYzFYAABIAAhCAG3IQhNFEMgIKAGQbEQQMUgkQSNOTtanOnscJmbWpnb5tK9znFg4uV9r+Rjyvt0cMfTXZRhJe1pVGu5TqQk/Gzv8DJ/EntCpWwlJuy0zqOzWp8YR8ufnbodHluGs+D25/wCgvabszSxtJXfs6sL6JqK28GucfANezxy9/D3afOSz68YnPivFP13/AJZS2ZeaYGph6sqNVaZwdnZ3i1ylF80zENneufZy8ZGDx1WjLVSnKD/uvZ+a4P1OiwXa6bcVXin/AH4K23jH+PgcskGxDLDHL7FmGzLD5Xq+AxFOrHXB6otWumZeHnaXOx5VleZ1MPPVTezfei/dmvFfc9L7MY2GMi3B2lG2qDa1wb+q8TLs13H+m3Vumf8AbbVMDGot9nayfNGbSjGMIqO0UkkuiIp6e7Iw8dU0SUk9muHLxt8viLDZ4Dbq8+e2dOpGKblx5I1WNzZyVlwMLHZirPc0NCpVr1HCktT8OCXVvkP3lfaPMcJ6W4rENy0xvKUnZJbtt9Dd5LkSptVa1nU4qPFQfV9WZWUZPGgtT79V8ZdPCPRGyL8MOe6y7NvfUQVjCstUgBkYAAMDCwAQAIwAEIQgBtgkCixFEMiJDJCAoKAhkgMUSXB26BQSNnTl45rMp3vxt4GLg7akrbvqbXN8Nu313NXRg1vz+iMeWHK6GvPsdHhYwgrbX8DIco247nLTxck7cvqZFLFrqV8Xy9c3+J+WqVOGIXvU3ol405P7O3xZ5rY9W7W1dWErp/8Abk15rh8zyls1ab/HjF+TJ5dG5EI2KmXM65mVk2b1cHXhXpe9HZp+7Upv3oPwfydnyMFTtzHbTFzol57j2rA53QxlKNSlxa3TspRlzi/E1Wc4pqnJLjB3tz8UeZ5djamHnrpO1+K/TJeKOxyjFvHzjTV4y/U+Omnzv9vEyZabL6+N2H5EuPv1VmWYCti5XXdprjN8F4LqztMBgKdCGimrdW95SfVsyqVGMIqMEoxirJJWSQWjRjhMWTZsuRCBYCasoGMKwBQBYGBAxWMxWAAASDAWIEgG3FgpDWDYmrBIZESCkBokMkRIZIQAYlg2A2PjaOqD6rc52tQd7HV2NFnEXB7c+BTsx/a/Vlz00OKi07LkY/tJRLasdN78eJpc1zWNKLu7t8jP49a5lIxu1uaWpOndNz2duhxCZdjcVKrNt8ylGnDHxnGTbn55dKy/A4WVWpGEOMvkubKGdL2BcPzM9XvaE436J977DyvJarnuu27OYCOGouD02mrSi4KWq/7jgO1+DhSxdR0oKjSm9UYRvoh1Ub725+p6zSpxfLjc4H8RaKg6XVuT8bbfyZtWmY53Ofb9LlcXB7rxdjrPw7xU4ZgqdNR0VYTjPVdy0QTkmnfZ3S9DkG7Wfidn+FuG142pU5UqEvPVOSS+Skaw9TaEZYxWhErYGO0K0MEYo7FYAoBgACMDGYGAKAJAAEIQYb2wbDWDYsVlSGSJYawALBDYNhcMAhsEQA478TYVI4alXpSlCVGrZ6ZNJwqK2657xj8TsjlfxMkll1RP9VSil56r/RMXDleUVu0WIas535cEmaevXlN3k7jVUUtEeSLO2ouY2oRP5ksBCW0K0oSjODcZRd01xTKooNwDrcH2+xVONnCnN2td618kzQZvmtXFVHUrS1S4JLaMV0S5IwgoUkh9LLge5dkcr/LYLD02rT9mpT239pN6pJvwcreh5j2Jyn8zjaMWr06T9tPpaDvFPzlp+Z7S0NGq2Kx2hWAVtCtFjQrGStoVjtCsAQAwGAKKx2KxgoAkAFIEgB0ViWGsSxaq6WwbBChcPqJBRAoQSxLBILhhY5T8Q8srYrDRp4da5U6ntXG9nOKjJbeO51hhQk3Ul/voQzvjOp4TtfPWLw06cnGpGVOS5Ti4v4Mx9F3ZcX9T6BzTJoVk/aJS80meddq+yio06lSjC0opvu34c7LyuVTbKuuu/pwcoQjtJ3fSKvb1Bqh0b85FI8KcnwTfoydQWKUf2/5mB26W9S+GX1XyS9f4EnhKi/S35bimUPxv/irT0NjlmQ4rExlLD0Z1YxaTcUlG/RNtXflwNx2H7LVMXiIyqwaw1OV6jlsptWaprzur+Fz2lQSVkkktkkrJLyJRCuV7CdnZYKhJ1f69Zxc1s9EV7sL82rt+p0rRY0IxkraEZYxGMEYrHYrAiMRljEYGRisZisCBisIrGAIQAASAIHA6YhAlqotgoNiAaBAEQQgSCMsmVYSjxb/UNXdl57GTShaKXgZ999caNM99I0jSZ1QvF2RvXAx8RRujJWqPM8ZkOu7UUn1suJjUOzu/e5Hoywq4WKngVuxdqTjP+jqK4GBi8qS3+x3NfDroajMMNs7BKG87LYNUsJSXOa9o/Fy3Xy0r0Now04KMVFcIpRXklYjN8nJxz7e3pGIx2KyRK2I0WMVgFTFZYxGAIxGWMRjIjEY7EYcMrAwsUZAwMIA4EIAgg6dDISDHRarQgSCBQksGwGhCWI0I2PW3nCK6tv0Nlw+BhYWOqcpcUrRX3Nhbexj3XuTXqn8UaTKasB07Em7lC9h1KfMiirF80VVPqRNrsTS4mnr0rzius4r5o3ldmukr1Kf/AJIf/SDH7Dy+VuRWWaSaDpOcpaEaL/ZsHsWBMdoRoy3h2D8swNhNCtGd+VYPyjAmvaEaNl+UA8IHYfGscRHE2jwqB+XiHlBytVpJoNr7CIPZRDyg5Wq9mB02bRwRXNIXlBxrfZshmuxB+Q5W2iWIhC5UZEIQRiQBBAxCEEZcB7j/APYypcfUBDDs+1u1/IFXn6CfyQhUt/RKvAoxHAhBCMOsYMf6tL/HH6kIGH+UGX+NdPFIZRRCHRrnwbAYCEakhLEIRMGVMhABJFciEECMrYSCBWVVGQgwwq03fi/ixJMJCRMWfEhCA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47900"/>
            <a:ext cx="3407986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581525" y="2640657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err="1" smtClean="0"/>
              <a:t>Yaw</a:t>
            </a:r>
            <a:r>
              <a:rPr lang="fr-CH" sz="2400" b="1" dirty="0" smtClean="0"/>
              <a:t>, Pitch, Roll</a:t>
            </a:r>
            <a:endParaRPr lang="fr-CH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600699" y="3293417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 smtClean="0"/>
              <a:t>X,Y,Z Magnitude</a:t>
            </a:r>
            <a:endParaRPr lang="fr-CH" sz="2400" b="1" dirty="0"/>
          </a:p>
        </p:txBody>
      </p:sp>
    </p:spTree>
    <p:extLst>
      <p:ext uri="{BB962C8B-B14F-4D97-AF65-F5344CB8AC3E}">
        <p14:creationId xmlns:p14="http://schemas.microsoft.com/office/powerpoint/2010/main" val="72035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Signals</a:t>
            </a:r>
            <a:r>
              <a:rPr lang="fr-CH" dirty="0" smtClean="0"/>
              <a:t> </a:t>
            </a:r>
            <a:r>
              <a:rPr lang="fr-CH" dirty="0" err="1" smtClean="0"/>
              <a:t>pre-processing</a:t>
            </a:r>
            <a:endParaRPr lang="fr-CH" dirty="0"/>
          </a:p>
        </p:txBody>
      </p:sp>
      <p:pic>
        <p:nvPicPr>
          <p:cNvPr id="2050" name="Picture 2" descr="D:\Professionnel\Master\MPRI_ChallengeFinal_old\Rapport\Screenshot\Fil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90675"/>
            <a:ext cx="53702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671637" y="4989046"/>
            <a:ext cx="574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Pas de suppression de la composante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/>
              <a:t>Pas</a:t>
            </a:r>
            <a:r>
              <a:rPr lang="fr-CH" dirty="0" smtClean="0"/>
              <a:t> de </a:t>
            </a:r>
            <a:r>
              <a:rPr lang="fr-CH" b="1" dirty="0" smtClean="0"/>
              <a:t>normalisation</a:t>
            </a:r>
            <a:r>
              <a:rPr lang="fr-CH" dirty="0" smtClean="0"/>
              <a:t> des signaux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679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Signals</a:t>
            </a:r>
            <a:r>
              <a:rPr lang="fr-CH" dirty="0" smtClean="0"/>
              <a:t> – I (</a:t>
            </a:r>
            <a:r>
              <a:rPr lang="fr-CH" dirty="0" err="1" smtClean="0"/>
              <a:t>Take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screen</a:t>
            </a:r>
            <a:r>
              <a:rPr lang="fr-CH" dirty="0" smtClean="0"/>
              <a:t>)</a:t>
            </a:r>
            <a:endParaRPr lang="fr-CH" dirty="0"/>
          </a:p>
        </p:txBody>
      </p:sp>
      <p:pic>
        <p:nvPicPr>
          <p:cNvPr id="3075" name="Picture 3" descr="D:\Professionnel\Master\MPRI_ChallengeFinal_old\Rapport\Screenshot\HandTake_S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1521386"/>
            <a:ext cx="5381625" cy="450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Signals</a:t>
            </a:r>
            <a:r>
              <a:rPr lang="fr-CH" dirty="0"/>
              <a:t> – II (</a:t>
            </a:r>
            <a:r>
              <a:rPr lang="fr-CH" dirty="0" err="1"/>
              <a:t>Take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screen</a:t>
            </a:r>
            <a:r>
              <a:rPr lang="fr-CH" dirty="0"/>
              <a:t>)</a:t>
            </a:r>
            <a:endParaRPr lang="fr-CH" dirty="0"/>
          </a:p>
        </p:txBody>
      </p:sp>
      <p:pic>
        <p:nvPicPr>
          <p:cNvPr id="4098" name="Picture 2" descr="D:\Professionnel\Master\MPRI_ChallengeFinal_old\Rapport\Screenshot\HandTake_Melcep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550923"/>
            <a:ext cx="5067300" cy="4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Signals</a:t>
            </a:r>
            <a:r>
              <a:rPr lang="fr-CH" dirty="0" smtClean="0"/>
              <a:t> </a:t>
            </a:r>
            <a:r>
              <a:rPr lang="fr-CH" dirty="0" err="1" smtClean="0"/>
              <a:t>features</a:t>
            </a:r>
            <a:r>
              <a:rPr lang="fr-CH" dirty="0" smtClean="0"/>
              <a:t> extraction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619125" y="1552575"/>
            <a:ext cx="3705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/>
              <a:t>Signaux X,Y,Z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Ecart-type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Energie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Valeur «</a:t>
            </a:r>
            <a:r>
              <a:rPr lang="fr-CH" dirty="0" err="1" smtClean="0"/>
              <a:t>peak-peak</a:t>
            </a:r>
            <a:r>
              <a:rPr lang="fr-CH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i="1" strike="sngStrike" dirty="0" smtClean="0"/>
              <a:t>DTW </a:t>
            </a:r>
            <a:r>
              <a:rPr lang="fr-CH" i="1" dirty="0" smtClean="0"/>
              <a:t>(très lent)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/>
              <a:t>Dérivée X,Y,Z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Energie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/>
              <a:t>Signal fusionné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Nombre de «</a:t>
            </a:r>
            <a:r>
              <a:rPr lang="fr-CH" dirty="0" err="1" smtClean="0"/>
              <a:t>peaks</a:t>
            </a:r>
            <a:r>
              <a:rPr lang="fr-CH" dirty="0" smtClean="0"/>
              <a:t>»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476750" y="1524000"/>
            <a:ext cx="3705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/>
              <a:t>« </a:t>
            </a:r>
            <a:r>
              <a:rPr lang="fr-CH" b="1" dirty="0" err="1" smtClean="0"/>
              <a:t>Melcepstr</a:t>
            </a:r>
            <a:r>
              <a:rPr lang="fr-CH" b="1" dirty="0" smtClean="0"/>
              <a:t> »  signal fusionné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Ecart-type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Energie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lvl="1"/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/>
              <a:t>« </a:t>
            </a:r>
            <a:r>
              <a:rPr lang="fr-CH" b="1" dirty="0" err="1"/>
              <a:t>Melcepstr</a:t>
            </a:r>
            <a:r>
              <a:rPr lang="fr-CH" b="1" dirty="0"/>
              <a:t> » </a:t>
            </a:r>
            <a:r>
              <a:rPr lang="fr-CH" b="1" dirty="0" smtClean="0"/>
              <a:t>Dérivée X,Y,Z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Moyenne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Ecart-type</a:t>
            </a:r>
          </a:p>
          <a:p>
            <a:pPr lvl="1"/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b="1" dirty="0" smtClean="0">
                <a:solidFill>
                  <a:srgbClr val="7030A0"/>
                </a:solidFill>
              </a:rPr>
              <a:t>FFT signal fusionné </a:t>
            </a:r>
            <a:r>
              <a:rPr lang="fr-CH" dirty="0" smtClean="0">
                <a:solidFill>
                  <a:srgbClr val="7030A0"/>
                </a:solidFill>
              </a:rPr>
              <a:t>(128 </a:t>
            </a:r>
            <a:r>
              <a:rPr lang="fr-CH" dirty="0" err="1" smtClean="0">
                <a:solidFill>
                  <a:srgbClr val="7030A0"/>
                </a:solidFill>
              </a:rPr>
              <a:t>éch</a:t>
            </a:r>
            <a:r>
              <a:rPr lang="fr-CH" dirty="0" smtClean="0">
                <a:solidFill>
                  <a:srgbClr val="7030A0"/>
                </a:solidFill>
              </a:rPr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7030A0"/>
                </a:solidFill>
              </a:rPr>
              <a:t>64 échantillons</a:t>
            </a:r>
            <a:endParaRPr lang="fr-CH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>
                <a:solidFill>
                  <a:srgbClr val="7030A0"/>
                </a:solidFill>
              </a:rPr>
              <a:t>(</a:t>
            </a:r>
            <a:r>
              <a:rPr lang="fr-CH" dirty="0" err="1" smtClean="0">
                <a:solidFill>
                  <a:srgbClr val="7030A0"/>
                </a:solidFill>
              </a:rPr>
              <a:t>Mean</a:t>
            </a:r>
            <a:r>
              <a:rPr lang="fr-CH" dirty="0" smtClean="0">
                <a:solidFill>
                  <a:srgbClr val="7030A0"/>
                </a:solidFill>
              </a:rPr>
              <a:t>, </a:t>
            </a:r>
            <a:r>
              <a:rPr lang="fr-CH" dirty="0" err="1" smtClean="0">
                <a:solidFill>
                  <a:srgbClr val="7030A0"/>
                </a:solidFill>
              </a:rPr>
              <a:t>median</a:t>
            </a:r>
            <a:r>
              <a:rPr lang="fr-CH" dirty="0" smtClean="0">
                <a:solidFill>
                  <a:srgbClr val="7030A0"/>
                </a:solidFill>
              </a:rPr>
              <a:t> </a:t>
            </a:r>
            <a:r>
              <a:rPr lang="fr-CH" dirty="0" err="1" smtClean="0">
                <a:solidFill>
                  <a:srgbClr val="7030A0"/>
                </a:solidFill>
              </a:rPr>
              <a:t>freq</a:t>
            </a:r>
            <a:r>
              <a:rPr lang="fr-CH" dirty="0" smtClean="0">
                <a:solidFill>
                  <a:srgbClr val="7030A0"/>
                </a:solidFill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lvl="1"/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3295650" y="5494318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=&gt; 286 </a:t>
            </a:r>
            <a:r>
              <a:rPr lang="fr-CH" b="1" dirty="0" err="1" smtClean="0"/>
              <a:t>features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0076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Network description</a:t>
            </a:r>
            <a:endParaRPr lang="fr-CH" dirty="0"/>
          </a:p>
        </p:txBody>
      </p:sp>
      <p:pic>
        <p:nvPicPr>
          <p:cNvPr id="10242" name="Picture 2" descr="D:\Professionnel\Master\MPRI_ChallengeFinal_old\Rapport\Screenshot\Net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9" y="1757363"/>
            <a:ext cx="4705351" cy="13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76324" y="3752849"/>
            <a:ext cx="6657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Entrainement</a:t>
            </a:r>
            <a:r>
              <a:rPr lang="fr-CH" dirty="0" smtClean="0"/>
              <a:t> : </a:t>
            </a:r>
            <a:r>
              <a:rPr lang="fr-CH" dirty="0" err="1" smtClean="0"/>
              <a:t>Levenberg-Marquardt</a:t>
            </a:r>
            <a:endParaRPr lang="fr-CH" dirty="0" smtClean="0"/>
          </a:p>
          <a:p>
            <a:r>
              <a:rPr lang="fr-CH" sz="1600" dirty="0" smtClean="0"/>
              <a:t>(mauvais résultats avec «</a:t>
            </a:r>
            <a:r>
              <a:rPr lang="fr-CH" sz="1600" dirty="0" err="1" smtClean="0"/>
              <a:t>Scaled</a:t>
            </a:r>
            <a:r>
              <a:rPr lang="fr-CH" sz="1600" dirty="0" smtClean="0"/>
              <a:t> </a:t>
            </a:r>
            <a:r>
              <a:rPr lang="fr-CH" sz="1600" dirty="0" err="1" smtClean="0"/>
              <a:t>Conjugate</a:t>
            </a:r>
            <a:r>
              <a:rPr lang="fr-CH" sz="1600" dirty="0" smtClean="0"/>
              <a:t> Gradient»)</a:t>
            </a:r>
          </a:p>
          <a:p>
            <a:endParaRPr lang="fr-CH" dirty="0" smtClean="0"/>
          </a:p>
          <a:p>
            <a:r>
              <a:rPr lang="fr-CH" b="1" dirty="0" smtClean="0"/>
              <a:t>Performance</a:t>
            </a:r>
            <a:r>
              <a:rPr lang="fr-CH" dirty="0" smtClean="0"/>
              <a:t> : </a:t>
            </a:r>
            <a:r>
              <a:rPr lang="fr-CH" dirty="0" err="1" smtClean="0"/>
              <a:t>Mean</a:t>
            </a:r>
            <a:r>
              <a:rPr lang="fr-CH" dirty="0" smtClean="0"/>
              <a:t> </a:t>
            </a:r>
            <a:r>
              <a:rPr lang="fr-CH" dirty="0" err="1" smtClean="0"/>
              <a:t>Squared</a:t>
            </a:r>
            <a:r>
              <a:rPr lang="fr-CH" dirty="0" smtClean="0"/>
              <a:t> </a:t>
            </a:r>
            <a:r>
              <a:rPr lang="fr-CH" dirty="0" err="1" smtClean="0"/>
              <a:t>Error</a:t>
            </a:r>
            <a:endParaRPr lang="fr-CH" dirty="0" smtClean="0"/>
          </a:p>
          <a:p>
            <a:r>
              <a:rPr lang="fr-CH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95324" y="2208448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b="1" dirty="0" err="1" smtClean="0"/>
              <a:t>Try</a:t>
            </a:r>
            <a:r>
              <a:rPr lang="fr-CH" sz="2400" b="1" dirty="0" smtClean="0"/>
              <a:t> and </a:t>
            </a:r>
            <a:r>
              <a:rPr lang="fr-CH" sz="2400" b="1" dirty="0" err="1" smtClean="0"/>
              <a:t>Error</a:t>
            </a:r>
            <a:r>
              <a:rPr lang="fr-CH" sz="2400" b="1" dirty="0" smtClean="0"/>
              <a:t> :-S </a:t>
            </a:r>
            <a:endParaRPr lang="fr-CH" sz="2400" b="1" dirty="0"/>
          </a:p>
        </p:txBody>
      </p:sp>
    </p:spTree>
    <p:extLst>
      <p:ext uri="{BB962C8B-B14F-4D97-AF65-F5344CB8AC3E}">
        <p14:creationId xmlns:p14="http://schemas.microsoft.com/office/powerpoint/2010/main" val="20277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Training </a:t>
            </a:r>
            <a:r>
              <a:rPr lang="fr-CH" dirty="0" err="1" smtClean="0"/>
              <a:t>dataset</a:t>
            </a:r>
            <a:endParaRPr lang="fr-CH" dirty="0"/>
          </a:p>
        </p:txBody>
      </p:sp>
      <p:pic>
        <p:nvPicPr>
          <p:cNvPr id="5122" name="Picture 2" descr="C:\Users\Michael\Downloads\Unbenanntes Diagra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458941"/>
            <a:ext cx="3638550" cy="465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Contexte </a:t>
            </a:r>
            <a:endParaRPr lang="fr-CH" dirty="0" smtClean="0"/>
          </a:p>
          <a:p>
            <a:r>
              <a:rPr lang="fr-CH" dirty="0" smtClean="0"/>
              <a:t>Gestes 3D</a:t>
            </a:r>
            <a:endParaRPr lang="fr-CH" dirty="0" smtClean="0"/>
          </a:p>
          <a:p>
            <a:r>
              <a:rPr lang="fr-CH" dirty="0" smtClean="0"/>
              <a:t>Algorithmes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2000" b="1" dirty="0" err="1" smtClean="0"/>
              <a:t>H</a:t>
            </a:r>
            <a:r>
              <a:rPr lang="fr-CH" sz="2000" dirty="0" err="1" smtClean="0"/>
              <a:t>idden</a:t>
            </a:r>
            <a:r>
              <a:rPr lang="fr-CH" sz="2000" dirty="0" smtClean="0"/>
              <a:t> </a:t>
            </a:r>
            <a:r>
              <a:rPr lang="fr-CH" sz="2000" b="1" dirty="0" smtClean="0"/>
              <a:t>M</a:t>
            </a:r>
            <a:r>
              <a:rPr lang="fr-CH" sz="2000" dirty="0" smtClean="0"/>
              <a:t>arkov </a:t>
            </a:r>
            <a:r>
              <a:rPr lang="fr-CH" sz="2000" b="1" dirty="0" smtClean="0"/>
              <a:t>M</a:t>
            </a:r>
            <a:r>
              <a:rPr lang="fr-CH" sz="2000" dirty="0" smtClean="0"/>
              <a:t>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H" sz="2000" b="1" dirty="0" smtClean="0"/>
              <a:t>N</a:t>
            </a:r>
            <a:r>
              <a:rPr lang="fr-CH" sz="2000" dirty="0" smtClean="0"/>
              <a:t>euronal </a:t>
            </a:r>
            <a:r>
              <a:rPr lang="fr-CH" sz="2000" b="1" dirty="0" smtClean="0"/>
              <a:t>N</a:t>
            </a:r>
            <a:r>
              <a:rPr lang="fr-CH" sz="2000" dirty="0" smtClean="0"/>
              <a:t>etwork</a:t>
            </a:r>
          </a:p>
          <a:p>
            <a:r>
              <a:rPr lang="fr-CH" dirty="0" smtClean="0"/>
              <a:t>Conclusion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4379" y="6165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>
                <a:solidFill>
                  <a:schemeClr val="bg1">
                    <a:lumMod val="50000"/>
                  </a:schemeClr>
                </a:solidFill>
              </a:rPr>
              <a:t>21.08.2014</a:t>
            </a:r>
            <a:endParaRPr lang="fr-CH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z="1800" b="1" smtClean="0"/>
              <a:pPr/>
              <a:t>2</a:t>
            </a:fld>
            <a:endParaRPr lang="fr-CH" sz="1800" b="1" dirty="0"/>
          </a:p>
        </p:txBody>
      </p:sp>
    </p:spTree>
    <p:extLst>
      <p:ext uri="{BB962C8B-B14F-4D97-AF65-F5344CB8AC3E}">
        <p14:creationId xmlns:p14="http://schemas.microsoft.com/office/powerpoint/2010/main" val="33107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Training - MSE</a:t>
            </a:r>
            <a:endParaRPr lang="fr-CH" dirty="0"/>
          </a:p>
        </p:txBody>
      </p:sp>
      <p:pic>
        <p:nvPicPr>
          <p:cNvPr id="9218" name="Picture 2" descr="D:\Professionnel\Master\MPRI_ChallengeFinal_old\Rapport\Screenshot\Mse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1555381"/>
            <a:ext cx="5033961" cy="44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5372100" y="3467099"/>
            <a:ext cx="1609725" cy="20955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/>
          <p:cNvSpPr txBox="1"/>
          <p:nvPr/>
        </p:nvSpPr>
        <p:spPr>
          <a:xfrm>
            <a:off x="6981825" y="360054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Overfitting</a:t>
            </a:r>
            <a:r>
              <a:rPr lang="fr-CH" dirty="0" smtClean="0"/>
              <a:t> 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11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21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Neuronal Network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Recognize</a:t>
            </a:r>
            <a:r>
              <a:rPr lang="fr-CH" dirty="0" smtClean="0"/>
              <a:t> – Confusion matrix</a:t>
            </a:r>
            <a:endParaRPr lang="fr-CH" dirty="0"/>
          </a:p>
        </p:txBody>
      </p:sp>
      <p:pic>
        <p:nvPicPr>
          <p:cNvPr id="8194" name="Picture 2" descr="D:\Professionnel\Master\MPRI_ChallengeFinal_old\Rapport\Screenshot\Confusion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4" y="1559273"/>
            <a:ext cx="4995862" cy="44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Professionnel\Master\MPRI_ChallengeFinal_old\Rapport\Screenshot\Recon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76388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Professionnel\Master\MPRI_ChallengeFinal_old\Rapport\Screenshot\Histog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3" y="3319459"/>
            <a:ext cx="3480294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1343025" y="2286000"/>
            <a:ext cx="7038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Bon résultat avec le réseau de neurone (&gt;99%)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Amélioration des performances (1m58….)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Difficultés rencontrée avec les HMM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Projet concret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Extractions de « </a:t>
            </a:r>
            <a:r>
              <a:rPr lang="fr-CH" dirty="0" err="1" smtClean="0"/>
              <a:t>features</a:t>
            </a:r>
            <a:r>
              <a:rPr lang="fr-CH" dirty="0" smtClean="0"/>
              <a:t> » = </a:t>
            </a:r>
            <a:r>
              <a:rPr lang="fr-CH" b="1" dirty="0" smtClean="0"/>
              <a:t>clé du succès !s</a:t>
            </a:r>
          </a:p>
        </p:txBody>
      </p:sp>
    </p:spTree>
    <p:extLst>
      <p:ext uri="{BB962C8B-B14F-4D97-AF65-F5344CB8AC3E}">
        <p14:creationId xmlns:p14="http://schemas.microsoft.com/office/powerpoint/2010/main" val="23283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2867025" y="1940957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smtClean="0"/>
              <a:t>MERCI pour votre attention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733798" y="2369582"/>
            <a:ext cx="17621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6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262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3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Mouvements possibles</a:t>
            </a:r>
            <a:endParaRPr lang="fr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695450"/>
            <a:ext cx="3509376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925" y="3124200"/>
            <a:ext cx="3143250" cy="58102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58" y="1854992"/>
            <a:ext cx="2892517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3429000"/>
            <a:ext cx="2019300" cy="23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9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4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Calibration</a:t>
            </a:r>
            <a:endParaRPr lang="fr-CH" dirty="0"/>
          </a:p>
        </p:txBody>
      </p:sp>
      <p:pic>
        <p:nvPicPr>
          <p:cNvPr id="2050" name="Picture 2" descr="D:\Professionnel\Master\MPRI_ChallengeFinal_old\Rapport\Screenshot\Mouvme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575534"/>
            <a:ext cx="5486400" cy="43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Swipe</a:t>
            </a:r>
            <a:r>
              <a:rPr lang="fr-CH" dirty="0" smtClean="0"/>
              <a:t> </a:t>
            </a:r>
            <a:r>
              <a:rPr lang="fr-CH" dirty="0" err="1" smtClean="0"/>
              <a:t>left</a:t>
            </a:r>
            <a:r>
              <a:rPr lang="fr-CH" dirty="0" smtClean="0"/>
              <a:t> / right</a:t>
            </a:r>
            <a:endParaRPr lang="fr-CH" dirty="0"/>
          </a:p>
        </p:txBody>
      </p:sp>
      <p:pic>
        <p:nvPicPr>
          <p:cNvPr id="3074" name="Picture 2" descr="D:\Professionnel\Master\MPRI_ChallengeFinal_old\Rapport\Screenshot\Mouv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028825"/>
            <a:ext cx="428080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fessionnel\Master\MPRI_ChallengeFinal_old\Rapport\Screenshot\Mouvemen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4" y="2028825"/>
            <a:ext cx="416474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Push/</a:t>
            </a:r>
            <a:r>
              <a:rPr lang="fr-CH" dirty="0" err="1"/>
              <a:t>T</a:t>
            </a:r>
            <a:r>
              <a:rPr lang="fr-CH" dirty="0" err="1" smtClean="0"/>
              <a:t>ake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screen</a:t>
            </a:r>
            <a:endParaRPr lang="fr-CH" dirty="0"/>
          </a:p>
        </p:txBody>
      </p:sp>
      <p:pic>
        <p:nvPicPr>
          <p:cNvPr id="4098" name="Picture 2" descr="D:\Professionnel\Master\MPRI_ChallengeFinal_old\Rapport\Screenshot\Mouvmen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82132"/>
            <a:ext cx="4076699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rofessionnel\Master\MPRI_ChallengeFinal_old\Rapport\Screenshot\Mouvmeme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1982133"/>
            <a:ext cx="4256105" cy="347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Palm up/down</a:t>
            </a:r>
            <a:endParaRPr lang="fr-CH" dirty="0"/>
          </a:p>
        </p:txBody>
      </p:sp>
      <p:pic>
        <p:nvPicPr>
          <p:cNvPr id="5122" name="Picture 2" descr="D:\Professionnel\Master\MPRI_ChallengeFinal_old\Rapport\Screenshot\Mouvement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943100"/>
            <a:ext cx="406236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fessionnel\Master\MPRI_ChallengeFinal_old\Rapport\Screenshot\Mouvement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43100"/>
            <a:ext cx="4347308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8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 smtClean="0"/>
              <a:t>Draw</a:t>
            </a:r>
            <a:r>
              <a:rPr lang="fr-CH" dirty="0" smtClean="0"/>
              <a:t> </a:t>
            </a:r>
            <a:r>
              <a:rPr lang="fr-CH" dirty="0" err="1" smtClean="0"/>
              <a:t>circle</a:t>
            </a:r>
            <a:r>
              <a:rPr lang="fr-CH" dirty="0" smtClean="0"/>
              <a:t> I/II</a:t>
            </a:r>
            <a:endParaRPr lang="fr-CH" dirty="0"/>
          </a:p>
        </p:txBody>
      </p:sp>
      <p:pic>
        <p:nvPicPr>
          <p:cNvPr id="6146" name="Picture 2" descr="D:\Professionnel\Master\MPRI_ChallengeFinal_old\Rapport\Screenshot\Mouvement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21" y="2089431"/>
            <a:ext cx="4117130" cy="31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Professionnel\Master\MPRI_ChallengeFinal_old\Rapport\Screenshot\Mouvement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2089431"/>
            <a:ext cx="3910298" cy="31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B9A-D66C-49A0-9521-528CC7FC3E87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Geste 3D</a:t>
            </a:r>
            <a:endParaRPr lang="fr-CH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smtClean="0"/>
              <a:t>Shake/</a:t>
            </a:r>
            <a:r>
              <a:rPr lang="fr-CH" dirty="0" err="1" smtClean="0"/>
              <a:t>Wave</a:t>
            </a:r>
            <a:endParaRPr lang="fr-CH" dirty="0"/>
          </a:p>
        </p:txBody>
      </p:sp>
      <p:pic>
        <p:nvPicPr>
          <p:cNvPr id="7170" name="Picture 2" descr="D:\Professionnel\Master\MPRI_ChallengeFinal_old\Rapport\Screenshot\Mouvement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08" y="1936008"/>
            <a:ext cx="4191843" cy="36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Professionnel\Master\MPRI_ChallengeFinal_old\Rapport\Screenshot\Mouvemen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936008"/>
            <a:ext cx="4200525" cy="36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4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7927</TotalTime>
  <Words>468</Words>
  <Application>Microsoft Office PowerPoint</Application>
  <PresentationFormat>Affichage à l'écran (4:3)</PresentationFormat>
  <Paragraphs>249</Paragraphs>
  <Slides>23</Slides>
  <Notes>23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Thème Office</vt:lpstr>
      <vt:lpstr>Conception personnalisée</vt:lpstr>
      <vt:lpstr>Gesture recognition Challenge MMU_MFB</vt:lpstr>
      <vt:lpstr>Sommaire</vt:lpstr>
      <vt:lpstr>Contexte</vt:lpstr>
      <vt:lpstr>Geste 3D</vt:lpstr>
      <vt:lpstr>Geste 3D</vt:lpstr>
      <vt:lpstr>Geste 3D</vt:lpstr>
      <vt:lpstr>Geste 3D</vt:lpstr>
      <vt:lpstr>Geste 3D</vt:lpstr>
      <vt:lpstr>Geste 3D</vt:lpstr>
      <vt:lpstr>Hidden Markov Model</vt:lpstr>
      <vt:lpstr>Hidden Markov Model</vt:lpstr>
      <vt:lpstr>Hidden Markov Model</vt:lpstr>
      <vt:lpstr>Neuronal Network</vt:lpstr>
      <vt:lpstr>Neuronal Network</vt:lpstr>
      <vt:lpstr>Neuronal Network</vt:lpstr>
      <vt:lpstr>Neuronal Network</vt:lpstr>
      <vt:lpstr>Neuronal Network</vt:lpstr>
      <vt:lpstr>Neuronal Network</vt:lpstr>
      <vt:lpstr>Neuronal Network</vt:lpstr>
      <vt:lpstr>Neuronal Network</vt:lpstr>
      <vt:lpstr>Neuronal Network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Pointeur d’étoiles</dc:title>
  <dc:creator>Chavaillaz Johan</dc:creator>
  <cp:lastModifiedBy>Michael Mueller</cp:lastModifiedBy>
  <cp:revision>839</cp:revision>
  <dcterms:created xsi:type="dcterms:W3CDTF">2012-06-11T21:23:46Z</dcterms:created>
  <dcterms:modified xsi:type="dcterms:W3CDTF">2015-06-01T14:23:03Z</dcterms:modified>
</cp:coreProperties>
</file>