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8" r:id="rId2"/>
    <p:sldMasterId id="2147483670" r:id="rId3"/>
  </p:sldMasterIdLst>
  <p:notesMasterIdLst>
    <p:notesMasterId r:id="rId34"/>
  </p:notesMasterIdLst>
  <p:sldIdLst>
    <p:sldId id="256" r:id="rId4"/>
    <p:sldId id="258" r:id="rId5"/>
    <p:sldId id="290" r:id="rId6"/>
    <p:sldId id="273" r:id="rId7"/>
    <p:sldId id="294" r:id="rId8"/>
    <p:sldId id="293" r:id="rId9"/>
    <p:sldId id="306" r:id="rId10"/>
    <p:sldId id="279" r:id="rId11"/>
    <p:sldId id="295" r:id="rId12"/>
    <p:sldId id="283" r:id="rId13"/>
    <p:sldId id="307" r:id="rId14"/>
    <p:sldId id="286" r:id="rId15"/>
    <p:sldId id="308" r:id="rId16"/>
    <p:sldId id="280" r:id="rId17"/>
    <p:sldId id="285" r:id="rId18"/>
    <p:sldId id="277" r:id="rId19"/>
    <p:sldId id="287" r:id="rId20"/>
    <p:sldId id="296" r:id="rId21"/>
    <p:sldId id="309" r:id="rId22"/>
    <p:sldId id="259" r:id="rId23"/>
    <p:sldId id="261" r:id="rId24"/>
    <p:sldId id="262" r:id="rId25"/>
    <p:sldId id="263" r:id="rId26"/>
    <p:sldId id="300" r:id="rId27"/>
    <p:sldId id="264" r:id="rId28"/>
    <p:sldId id="298" r:id="rId29"/>
    <p:sldId id="302" r:id="rId30"/>
    <p:sldId id="303" r:id="rId31"/>
    <p:sldId id="305" r:id="rId32"/>
    <p:sldId id="304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hs9GZU//6hIV8Bg9t7XmQlCNs4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48" Type="http://customschemas.google.com/relationships/presentationmetadata" Target="meta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6C355-2ABD-4A43-98E5-8F3516B7B3AB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A690C-B6C5-AC4C-B9A4-BAC8C2F5F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00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20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6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81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378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086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</a:t>
            </a:r>
            <a:r>
              <a:rPr lang="en-US" baseline="0" dirty="0"/>
              <a:t> check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B4CC-586C-6647-B34A-6B4D91DE2F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mmCif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B4CC-586C-6647-B34A-6B4D91DE2F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55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Database files automatically called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  <p:extLst>
      <p:ext uri="{BB962C8B-B14F-4D97-AF65-F5344CB8AC3E}">
        <p14:creationId xmlns:p14="http://schemas.microsoft.com/office/powerpoint/2010/main" val="377688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Database files called when running an application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  <p:extLst>
      <p:ext uri="{BB962C8B-B14F-4D97-AF65-F5344CB8AC3E}">
        <p14:creationId xmlns:p14="http://schemas.microsoft.com/office/powerpoint/2010/main" val="152504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It is fun to read through as this is what’s currently being tested by developers</a:t>
            </a:r>
          </a:p>
        </p:txBody>
      </p:sp>
    </p:spTree>
    <p:extLst>
      <p:ext uri="{BB962C8B-B14F-4D97-AF65-F5344CB8AC3E}">
        <p14:creationId xmlns:p14="http://schemas.microsoft.com/office/powerpoint/2010/main" val="47388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16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95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685800" y="762001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371600" y="4921251"/>
            <a:ext cx="6400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15005" t="14135" r="16461" b="13230"/>
          <a:stretch/>
        </p:blipFill>
        <p:spPr>
          <a:xfrm>
            <a:off x="3975100" y="3086091"/>
            <a:ext cx="1193799" cy="153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456326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5708bb55_0_46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5e5708bb55_0_46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g5e5708bb55_0_4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5e5708bb55_0_4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5e5708bb55_0_4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5708bb55_0_4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5e5708bb55_0_4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5e5708bb55_0_4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5708bb55_0_4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e5708bb55_0_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g5e5708bb55_0_4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5e5708bb55_0_4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5e5708bb55_0_4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5708bb55_0_48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5e5708bb55_0_48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g5e5708bb55_0_4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5e5708bb55_0_4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5e5708bb55_0_4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5708bb55_0_4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5e5708bb55_0_4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g5e5708bb55_0_48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9" name="Google Shape;99;g5e5708bb55_0_4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5e5708bb55_0_4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5e5708bb55_0_4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5708bb55_0_4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5e5708bb55_0_49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g5e5708bb55_0_49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g5e5708bb55_0_49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g5e5708bb55_0_49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8" name="Google Shape;108;g5e5708bb55_0_4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5e5708bb55_0_4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5e5708bb55_0_4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5708bb55_0_5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5e5708bb55_0_5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5e5708bb55_0_5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5e5708bb55_0_5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5708bb55_0_50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5e5708bb55_0_50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9" name="Google Shape;119;g5e5708bb55_0_50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g5e5708bb55_0_50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5e5708bb55_0_50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5e5708bb55_0_5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5708bb55_0_5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5e5708bb55_0_5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g5e5708bb55_0_5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g5e5708bb55_0_5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5e5708bb55_0_5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5e5708bb55_0_5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2400" y="889000"/>
            <a:ext cx="8839200" cy="5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5708bb55_0_5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5e5708bb55_0_52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g5e5708bb55_0_5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5e5708bb55_0_5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5e5708bb55_0_5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5708bb55_0_527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5e5708bb55_0_52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5e5708bb55_0_5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5e5708bb55_0_5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5e5708bb55_0_5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5f552b5da3_0_62" descr="vu02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7800" y="4387850"/>
            <a:ext cx="6197601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5f552b5da3_0_62"/>
          <p:cNvSpPr txBox="1"/>
          <p:nvPr/>
        </p:nvSpPr>
        <p:spPr>
          <a:xfrm>
            <a:off x="762000" y="5530850"/>
            <a:ext cx="762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Center for Structural Biology and Institute of Chemical Biology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Departments of Chemistry, Pharmacology, and Biomedical Informatics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g5f552b5da3_0_62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600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5f552b5da3_0_62"/>
          <p:cNvSpPr txBox="1">
            <a:spLocks noGrp="1"/>
          </p:cNvSpPr>
          <p:nvPr>
            <p:ph type="subTitle" idx="1"/>
          </p:nvPr>
        </p:nvSpPr>
        <p:spPr>
          <a:xfrm>
            <a:off x="1371600" y="4235450"/>
            <a:ext cx="6400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▪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▪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f552b5da3_0_6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5f552b5da3_0_67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▪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▪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▪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1" name="Google Shape;161;g5f552b5da3_0_67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5f552b5da3_0_67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5f552b5da3_0_67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552b5da3_0_7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5f552b5da3_0_73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4343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67" name="Google Shape;167;g5f552b5da3_0_73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343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68" name="Google Shape;168;g5f552b5da3_0_73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5f552b5da3_0_73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5f552b5da3_0_73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f552b5da3_0_80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5f552b5da3_0_80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281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74" name="Google Shape;174;g5f552b5da3_0_80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5f552b5da3_0_80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5f552b5da3_0_80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5f552b5da3_0_80"/>
          <p:cNvSpPr txBox="1">
            <a:spLocks noGrp="1"/>
          </p:cNvSpPr>
          <p:nvPr>
            <p:ph type="body" idx="2"/>
          </p:nvPr>
        </p:nvSpPr>
        <p:spPr>
          <a:xfrm>
            <a:off x="3124200" y="1524000"/>
            <a:ext cx="2895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78" name="Google Shape;178;g5f552b5da3_0_80"/>
          <p:cNvSpPr txBox="1">
            <a:spLocks noGrp="1"/>
          </p:cNvSpPr>
          <p:nvPr>
            <p:ph type="body" idx="3"/>
          </p:nvPr>
        </p:nvSpPr>
        <p:spPr>
          <a:xfrm>
            <a:off x="6172200" y="1524000"/>
            <a:ext cx="2819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552b5da3_0_8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5f552b5da3_0_88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82" name="Google Shape;182;g5f552b5da3_0_88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83" name="Google Shape;183;g5f552b5da3_0_88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5f552b5da3_0_88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5f552b5da3_0_88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5f552b5da3_0_88"/>
          <p:cNvSpPr txBox="1">
            <a:spLocks noGrp="1"/>
          </p:cNvSpPr>
          <p:nvPr>
            <p:ph type="body" idx="3"/>
          </p:nvPr>
        </p:nvSpPr>
        <p:spPr>
          <a:xfrm>
            <a:off x="4648200" y="39624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552b5da3_0_9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g5f552b5da3_0_96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90" name="Google Shape;190;g5f552b5da3_0_96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91" name="Google Shape;191;g5f552b5da3_0_96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g5f552b5da3_0_96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5f552b5da3_0_96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5f552b5da3_0_96"/>
          <p:cNvSpPr txBox="1">
            <a:spLocks noGrp="1"/>
          </p:cNvSpPr>
          <p:nvPr>
            <p:ph type="body" idx="3"/>
          </p:nvPr>
        </p:nvSpPr>
        <p:spPr>
          <a:xfrm>
            <a:off x="152400" y="39624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552b5da3_0_10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5f552b5da3_0_104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98" name="Google Shape;198;g5f552b5da3_0_104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99" name="Google Shape;199;g5f552b5da3_0_104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5f552b5da3_0_104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g5f552b5da3_0_104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5f552b5da3_0_104"/>
          <p:cNvSpPr txBox="1">
            <a:spLocks noGrp="1"/>
          </p:cNvSpPr>
          <p:nvPr>
            <p:ph type="body" idx="3"/>
          </p:nvPr>
        </p:nvSpPr>
        <p:spPr>
          <a:xfrm>
            <a:off x="4648200" y="39624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03" name="Google Shape;203;g5f552b5da3_0_104"/>
          <p:cNvSpPr txBox="1">
            <a:spLocks noGrp="1"/>
          </p:cNvSpPr>
          <p:nvPr>
            <p:ph type="body" idx="4"/>
          </p:nvPr>
        </p:nvSpPr>
        <p:spPr>
          <a:xfrm>
            <a:off x="152400" y="3962400"/>
            <a:ext cx="434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Char char="▪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Char char="▪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▪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552b5da3_0_11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5f552b5da3_0_113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g5f552b5da3_0_113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5f552b5da3_0_113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2400" y="889000"/>
            <a:ext cx="43434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648200" y="889000"/>
            <a:ext cx="43434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552b5da3_0_118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g5f552b5da3_0_118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g5f552b5da3_0_118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52400" y="889000"/>
            <a:ext cx="28194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124200" y="889000"/>
            <a:ext cx="28956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2200" y="889000"/>
            <a:ext cx="2819400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52400" y="863600"/>
            <a:ext cx="4343400" cy="5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648200" y="863600"/>
            <a:ext cx="43434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8200" y="356870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52400" y="96520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648200" y="965200"/>
            <a:ext cx="4343400" cy="5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152400" y="3746500"/>
            <a:ext cx="4343400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152400" y="87630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648200" y="87630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648200" y="366776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152400" y="3667760"/>
            <a:ext cx="43434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52400" y="889000"/>
            <a:ext cx="8839200" cy="5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838200" y="6438900"/>
            <a:ext cx="8305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3"/>
          <p:cNvPicPr preferRelativeResize="0"/>
          <p:nvPr/>
        </p:nvPicPr>
        <p:blipFill rotWithShape="1">
          <a:blip r:embed="rId12">
            <a:alphaModFix/>
          </a:blip>
          <a:srcRect l="25211" t="21971" r="25940" b="39451"/>
          <a:stretch/>
        </p:blipFill>
        <p:spPr>
          <a:xfrm>
            <a:off x="114299" y="6169144"/>
            <a:ext cx="561593" cy="5364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5708bb55_0_4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g5e5708bb55_0_4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g5e5708bb55_0_4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g5e5708bb55_0_4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g5e5708bb55_0_4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552b5da3_0_5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5f552b5da3_0_5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5f552b5da3_0_51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g5f552b5da3_0_51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g5f552b5da3_0_51"/>
          <p:cNvSpPr txBox="1">
            <a:spLocks noGrp="1"/>
          </p:cNvSpPr>
          <p:nvPr>
            <p:ph type="dt" idx="10"/>
          </p:nvPr>
        </p:nvSpPr>
        <p:spPr>
          <a:xfrm>
            <a:off x="152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g5f552b5da3_0_51"/>
          <p:cNvSpPr txBox="1">
            <a:spLocks noGrp="1"/>
          </p:cNvSpPr>
          <p:nvPr>
            <p:ph type="ftr" idx="11"/>
          </p:nvPr>
        </p:nvSpPr>
        <p:spPr>
          <a:xfrm>
            <a:off x="2286000" y="6477000"/>
            <a:ext cx="457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g5f552b5da3_0_51"/>
          <p:cNvSpPr txBox="1">
            <a:spLocks noGrp="1"/>
          </p:cNvSpPr>
          <p:nvPr>
            <p:ph type="sldNum" idx="12"/>
          </p:nvPr>
        </p:nvSpPr>
        <p:spPr>
          <a:xfrm>
            <a:off x="7010400" y="6477000"/>
            <a:ext cx="19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g5f552b5da3_0_51"/>
          <p:cNvCxnSpPr/>
          <p:nvPr/>
        </p:nvCxnSpPr>
        <p:spPr>
          <a:xfrm>
            <a:off x="0" y="144780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g5f552b5da3_0_5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2" name="Google Shape;152;g5f552b5da3_0_51" descr="logo-white-80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01000" y="152400"/>
            <a:ext cx="915988" cy="1190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settacommons.org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ttacommons.org/docs/latest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osettacommons.org/demos/latest/Ho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rcsb.org/structure/1QY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wpdb.org/documentation/file-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rosettacommons.org/docs/latest/rosetta_basics/file_types/silent-fi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17B0FF-E3AC-2840-9AAA-551B28783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Shannon Smith</a:t>
            </a:r>
          </a:p>
          <a:p>
            <a:r>
              <a:rPr lang="en-US" dirty="0"/>
              <a:t>Graduate Student | </a:t>
            </a:r>
            <a:r>
              <a:rPr lang="en-US" dirty="0" err="1"/>
              <a:t>Meiler</a:t>
            </a:r>
            <a:r>
              <a:rPr lang="en-US" dirty="0"/>
              <a:t> Lab</a:t>
            </a:r>
          </a:p>
          <a:p>
            <a:r>
              <a:rPr lang="en-US" dirty="0"/>
              <a:t>Shannon.t.smith.1@Vanderbilt.edu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11D7FC-89DC-5B4D-8CA4-85F267828C38}"/>
              </a:ext>
            </a:extLst>
          </p:cNvPr>
          <p:cNvSpPr txBox="1">
            <a:spLocks/>
          </p:cNvSpPr>
          <p:nvPr/>
        </p:nvSpPr>
        <p:spPr>
          <a:xfrm>
            <a:off x="685800" y="115827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Rosetta Basics: </a:t>
            </a:r>
            <a:br>
              <a:rPr lang="en-US"/>
            </a:br>
            <a:r>
              <a:rPr lang="en-US"/>
              <a:t>IO and Navigating Rosetta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-1" b="81043"/>
          <a:stretch/>
        </p:blipFill>
        <p:spPr>
          <a:xfrm>
            <a:off x="78595" y="3429000"/>
            <a:ext cx="9065405" cy="880301"/>
          </a:xfrm>
          <a:prstGeom prst="rect">
            <a:avLst/>
          </a:prstGeom>
        </p:spPr>
      </p:pic>
      <p:sp>
        <p:nvSpPr>
          <p:cNvPr id="7" name="Shape 91"/>
          <p:cNvSpPr txBox="1">
            <a:spLocks noGrp="1"/>
          </p:cNvSpPr>
          <p:nvPr>
            <p:ph type="title"/>
          </p:nvPr>
        </p:nvSpPr>
        <p:spPr>
          <a:xfrm>
            <a:off x="121227" y="-51562"/>
            <a:ext cx="8979070" cy="70296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3000" dirty="0"/>
              <a:t>Examples of output: the </a:t>
            </a:r>
            <a:r>
              <a:rPr lang="en-US" sz="3000" dirty="0" err="1"/>
              <a:t>scorefile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21227" y="799598"/>
            <a:ext cx="8749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score.sc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output per line—name of output is in the very last 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column defines a specific score term for the respective output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column is the “</a:t>
            </a:r>
            <a:r>
              <a:rPr lang="en-US" dirty="0" err="1"/>
              <a:t>total_score</a:t>
            </a:r>
            <a:r>
              <a:rPr lang="en-US" dirty="0"/>
              <a:t>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The following columns are individual </a:t>
            </a:r>
            <a:r>
              <a:rPr lang="en-US" dirty="0" err="1"/>
              <a:t>scoreterms</a:t>
            </a:r>
            <a:r>
              <a:rPr lang="en-US" dirty="0"/>
              <a:t> (described in detail in later talk)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Excerpt of example </a:t>
            </a:r>
            <a:r>
              <a:rPr lang="en-US" dirty="0" err="1"/>
              <a:t>scorefile</a:t>
            </a:r>
            <a:r>
              <a:rPr lang="en-US" dirty="0"/>
              <a:t> here, but recommend you look at your own </a:t>
            </a:r>
            <a:r>
              <a:rPr lang="en-US" dirty="0" err="1"/>
              <a:t>score.sc</a:t>
            </a:r>
            <a:r>
              <a:rPr lang="en-US" dirty="0"/>
              <a:t> output file</a:t>
            </a:r>
          </a:p>
        </p:txBody>
      </p:sp>
    </p:spTree>
    <p:extLst>
      <p:ext uri="{BB962C8B-B14F-4D97-AF65-F5344CB8AC3E}">
        <p14:creationId xmlns:p14="http://schemas.microsoft.com/office/powerpoint/2010/main" val="8682784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1"/>
          <p:cNvSpPr txBox="1">
            <a:spLocks noGrp="1"/>
          </p:cNvSpPr>
          <p:nvPr>
            <p:ph type="title"/>
          </p:nvPr>
        </p:nvSpPr>
        <p:spPr>
          <a:xfrm>
            <a:off x="121227" y="-51562"/>
            <a:ext cx="8979070" cy="70296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3000" dirty="0"/>
              <a:t>Examples of output: the output PDB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b="53751"/>
          <a:stretch/>
        </p:blipFill>
        <p:spPr>
          <a:xfrm>
            <a:off x="121227" y="2115080"/>
            <a:ext cx="8918795" cy="2010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227" y="675047"/>
            <a:ext cx="5968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1qys_0001.pdb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atom/line just like normal PDBs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Scroll to the bottom and there is per residue score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40656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 noGrp="1"/>
          </p:cNvSpPr>
          <p:nvPr>
            <p:ph type="title"/>
          </p:nvPr>
        </p:nvSpPr>
        <p:spPr>
          <a:xfrm>
            <a:off x="-126125" y="0"/>
            <a:ext cx="9564414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3200" dirty="0"/>
              <a:t>Examples of output: Tracer output (log files)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8" y="3040118"/>
            <a:ext cx="4880370" cy="2650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48D52-BE44-E74F-840D-804E0BDBCB40}"/>
              </a:ext>
            </a:extLst>
          </p:cNvPr>
          <p:cNvSpPr txBox="1"/>
          <p:nvPr/>
        </p:nvSpPr>
        <p:spPr>
          <a:xfrm>
            <a:off x="299903" y="915392"/>
            <a:ext cx="78245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1qys_score.log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exactly the command line you are running at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databases are being used, calling protocols, warnings, errors,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useful for debugging to figure out where problems are coming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your protocol reproducible!! </a:t>
            </a:r>
          </a:p>
        </p:txBody>
      </p:sp>
    </p:spTree>
    <p:extLst>
      <p:ext uri="{BB962C8B-B14F-4D97-AF65-F5344CB8AC3E}">
        <p14:creationId xmlns:p14="http://schemas.microsoft.com/office/powerpoint/2010/main" val="18095103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91"/>
          <p:cNvSpPr txBox="1">
            <a:spLocks noGrp="1"/>
          </p:cNvSpPr>
          <p:nvPr>
            <p:ph type="title"/>
          </p:nvPr>
        </p:nvSpPr>
        <p:spPr>
          <a:xfrm>
            <a:off x="-126125" y="0"/>
            <a:ext cx="9564414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3200" dirty="0"/>
              <a:t>Examples of output: Tracer output (log files)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54" y="4690484"/>
            <a:ext cx="8280256" cy="1795084"/>
          </a:xfrm>
        </p:spPr>
        <p:txBody>
          <a:bodyPr>
            <a:normAutofit/>
          </a:bodyPr>
          <a:lstStyle/>
          <a:p>
            <a:pPr marL="223234" indent="0">
              <a:buNone/>
            </a:pPr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Options to control tracer output *these files can get very long!*:</a:t>
            </a:r>
          </a:p>
          <a:p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Silence certain tracers: </a:t>
            </a:r>
          </a:p>
          <a:p>
            <a:pPr marL="848290" lvl="2" indent="0">
              <a:buNone/>
            </a:pPr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-mute </a:t>
            </a:r>
            <a:r>
              <a:rPr lang="en-US" sz="1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core.chemical.ResidueTypeSet</a:t>
            </a:r>
            <a:endParaRPr lang="en-US" sz="1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Change verbosity level (Error/Warning/Info/Debug/Trace)</a:t>
            </a:r>
          </a:p>
          <a:p>
            <a:pPr marL="848290" lvl="2" indent="0">
              <a:buNone/>
            </a:pPr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out:levels</a:t>
            </a:r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all:Warning</a:t>
            </a:r>
            <a:r>
              <a:rPr lang="en-US" sz="1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core.init:Info</a:t>
            </a:r>
            <a:endParaRPr lang="en-US" sz="1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b="472"/>
          <a:stretch/>
        </p:blipFill>
        <p:spPr>
          <a:xfrm>
            <a:off x="264084" y="1864238"/>
            <a:ext cx="8783996" cy="2826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25869-A4D8-F84D-A9A8-6FAFD85D8F08}"/>
              </a:ext>
            </a:extLst>
          </p:cNvPr>
          <p:cNvSpPr txBox="1"/>
          <p:nvPr/>
        </p:nvSpPr>
        <p:spPr>
          <a:xfrm>
            <a:off x="299903" y="915392"/>
            <a:ext cx="782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1qys_score.log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7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210125" y="1214999"/>
            <a:ext cx="8465344" cy="424405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defRPr sz="1800"/>
            </a:pPr>
            <a:r>
              <a:rPr lang="en-US" sz="1400" dirty="0">
                <a:latin typeface="+mn-lt"/>
                <a:ea typeface="+mj-ea"/>
              </a:rPr>
              <a:t>Span File: Defines which residues are in the membrane</a:t>
            </a:r>
          </a:p>
          <a:p>
            <a:pPr>
              <a:defRPr sz="1800"/>
            </a:pPr>
            <a:endParaRPr lang="en-US" sz="1400" dirty="0">
              <a:latin typeface="+mn-lt"/>
              <a:ea typeface="+mj-ea"/>
            </a:endParaRPr>
          </a:p>
          <a:p>
            <a:pPr>
              <a:defRPr sz="1800"/>
            </a:pPr>
            <a:r>
              <a:rPr lang="en-US" sz="1400" dirty="0">
                <a:latin typeface="+mn-lt"/>
              </a:rPr>
              <a:t>Loops File: Identifies the loop residues for loop closure</a:t>
            </a:r>
          </a:p>
          <a:p>
            <a:pPr>
              <a:defRPr sz="1800"/>
            </a:pPr>
            <a:endParaRPr lang="en-US" sz="1400" dirty="0">
              <a:latin typeface="+mn-lt"/>
            </a:endParaRPr>
          </a:p>
          <a:p>
            <a:pPr>
              <a:defRPr sz="1800"/>
            </a:pPr>
            <a:r>
              <a:rPr lang="en-US" sz="1400" dirty="0">
                <a:latin typeface="+mn-lt"/>
              </a:rPr>
              <a:t>Params File: Custom parameters for small molecules or non-canonical amino acids</a:t>
            </a:r>
          </a:p>
          <a:p>
            <a:pPr>
              <a:defRPr sz="1800"/>
            </a:pPr>
            <a:endParaRPr lang="en-US" sz="1400" dirty="0">
              <a:latin typeface="+mn-lt"/>
            </a:endParaRPr>
          </a:p>
          <a:p>
            <a:pPr>
              <a:defRPr sz="1800"/>
            </a:pPr>
            <a:r>
              <a:rPr lang="en-US" sz="1400" dirty="0">
                <a:latin typeface="+mn-lt"/>
              </a:rPr>
              <a:t>Constraint File: Experimentally derived restraints </a:t>
            </a:r>
          </a:p>
          <a:p>
            <a:pPr>
              <a:defRPr sz="1800"/>
            </a:pPr>
            <a:endParaRPr lang="en-US" sz="1400" dirty="0">
              <a:latin typeface="+mn-lt"/>
            </a:endParaRPr>
          </a:p>
          <a:p>
            <a:pPr>
              <a:defRPr sz="1800"/>
            </a:pPr>
            <a:r>
              <a:rPr lang="en-US" sz="1400" dirty="0">
                <a:latin typeface="+mn-lt"/>
              </a:rPr>
              <a:t>Fragment File: Short protein segments used for comparative modeling and de novo folding</a:t>
            </a:r>
          </a:p>
          <a:p>
            <a:pPr>
              <a:defRPr sz="1800"/>
            </a:pPr>
            <a:endParaRPr lang="en-US" sz="1400" dirty="0">
              <a:latin typeface="+mn-lt"/>
            </a:endParaRPr>
          </a:p>
          <a:p>
            <a:pPr>
              <a:defRPr sz="1800"/>
            </a:pPr>
            <a:r>
              <a:rPr lang="en-US" sz="1400" dirty="0">
                <a:latin typeface="+mn-lt"/>
              </a:rPr>
              <a:t>Res Files: Indicates which residue positions should be designed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767173" y="185060"/>
            <a:ext cx="6927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3600" b="1" dirty="0">
                <a:latin typeface="Palatino Linotype" panose="02040502050505030304" pitchFamily="18" charset="0"/>
                <a:cs typeface="verdena (Headings)"/>
              </a:rPr>
              <a:t>Other files: application-specific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6441414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5750" y="2774748"/>
            <a:ext cx="8679656" cy="251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042" tIns="25664" rIns="37938" bIns="25664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$ROSETTA/main/source/bin/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AbinitioRelax.linuxgccrelease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-database ../../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rosetta_database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in:file:fasta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/1elwA.fasta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in:file:native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/1elw.pdb -in:file:frag3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/aa1elwA03_05.200_v1_3 -in:file:frag9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/aa1elwA09_05.200_v1_3 -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abinitio:relax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relax:fast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increase_cycles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10 -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rg_reweight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rsd_wt_helix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rsd_wt_loop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0.5 -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use_filters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true -psipred_ss2 ./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/1elwA.psipred_ss2 -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kill_hairpins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out:file:silent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1elwA_silent.out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5750" y="1508058"/>
            <a:ext cx="6446318" cy="1117299"/>
            <a:chOff x="406400" y="1143000"/>
            <a:chExt cx="11059886" cy="2286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219" t="24513" r="94878" b="38039"/>
            <a:stretch/>
          </p:blipFill>
          <p:spPr>
            <a:xfrm>
              <a:off x="406400" y="1143000"/>
              <a:ext cx="502633" cy="2286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8061" t="4249" r="8621" b="59347"/>
            <a:stretch/>
          </p:blipFill>
          <p:spPr>
            <a:xfrm>
              <a:off x="909033" y="1206687"/>
              <a:ext cx="10557253" cy="222231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937719" y="5287411"/>
            <a:ext cx="8027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OR</a:t>
            </a:r>
          </a:p>
          <a:p>
            <a:pPr algn="ctr" defTabSz="64291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$ROSETTA/main/source/bin/</a:t>
            </a:r>
            <a:r>
              <a:rPr lang="en-US" altLang="en-US" dirty="0" err="1">
                <a:solidFill>
                  <a:srgbClr val="000000"/>
                </a:solidFill>
              </a:rPr>
              <a:t>AbinitioRelax.linuxgccrelease</a:t>
            </a:r>
            <a:r>
              <a:rPr lang="en-US" altLang="en-US" dirty="0">
                <a:solidFill>
                  <a:srgbClr val="000000"/>
                </a:solidFill>
              </a:rPr>
              <a:t> @</a:t>
            </a:r>
            <a:r>
              <a:rPr lang="en-US" altLang="en-US" dirty="0" err="1">
                <a:solidFill>
                  <a:srgbClr val="000000"/>
                </a:solidFill>
              </a:rPr>
              <a:t>options.txt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can get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130934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6362" y="2043418"/>
            <a:ext cx="87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$ROSETTA/main/source/bin/</a:t>
            </a:r>
            <a:r>
              <a:rPr lang="en-US" altLang="en-US" dirty="0" err="1">
                <a:solidFill>
                  <a:srgbClr val="000000"/>
                </a:solidFill>
              </a:rPr>
              <a:t>AbinitioRelax.linuxgccrelease</a:t>
            </a:r>
            <a:r>
              <a:rPr lang="en-US" altLang="en-US" dirty="0">
                <a:solidFill>
                  <a:srgbClr val="000000"/>
                </a:solidFill>
              </a:rPr>
              <a:t> @</a:t>
            </a:r>
            <a:r>
              <a:rPr lang="en-US" altLang="en-US" dirty="0" err="1">
                <a:solidFill>
                  <a:srgbClr val="000000"/>
                </a:solidFill>
              </a:rPr>
              <a:t>options.txt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86362" y="2412750"/>
            <a:ext cx="6971274" cy="3674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vert="horz" wrap="square" lIns="14283" tIns="36501" rIns="53958" bIns="36501" numCol="1" anchor="t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in:file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fasta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/1e1wA.fasta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-native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/1e1w.pdb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-frag3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/aa1elwA03_05.200_v1_3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-frag9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/aa1elwA09_05.200_v1_3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-psipred_ss2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/1elwA.psipred_ss2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abinitio:relax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relax:fast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increase_cycles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10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abinitio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rg_reweight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0.5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r-I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out:file:silent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./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output_files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/1elwA_silent.out </a:t>
            </a: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nstruct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10</a:t>
            </a:r>
            <a:r>
              <a:rPr lang="en-US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314" y="208300"/>
            <a:ext cx="70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Use an options file for your runs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392C6-E949-2846-9D87-DC31E1EA7DD0}"/>
              </a:ext>
            </a:extLst>
          </p:cNvPr>
          <p:cNvSpPr txBox="1"/>
          <p:nvPr/>
        </p:nvSpPr>
        <p:spPr>
          <a:xfrm>
            <a:off x="895885" y="1079692"/>
            <a:ext cx="5822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read/organize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Reproducibility! </a:t>
            </a:r>
          </a:p>
        </p:txBody>
      </p:sp>
    </p:spTree>
    <p:extLst>
      <p:ext uri="{BB962C8B-B14F-4D97-AF65-F5344CB8AC3E}">
        <p14:creationId xmlns:p14="http://schemas.microsoft.com/office/powerpoint/2010/main" val="18128528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5"/>
          <p:cNvSpPr txBox="1">
            <a:spLocks/>
          </p:cNvSpPr>
          <p:nvPr/>
        </p:nvSpPr>
        <p:spPr>
          <a:xfrm>
            <a:off x="0" y="2303859"/>
            <a:ext cx="9144000" cy="117871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1pPr>
            <a:lvl2pPr indent="2286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2pPr>
            <a:lvl3pPr indent="4572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3pPr>
            <a:lvl4pPr indent="6858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4pPr>
            <a:lvl5pPr indent="9144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5pPr>
            <a:lvl6pPr indent="11430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6pPr>
            <a:lvl7pPr indent="13716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7pPr>
            <a:lvl8pPr indent="16002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8pPr>
            <a:lvl9pPr indent="1828800" algn="ctr" defTabSz="584200">
              <a:defRPr sz="8400"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>
              <a:defRPr sz="1800"/>
            </a:pPr>
            <a:r>
              <a:rPr lang="en-US" sz="4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02270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75" y="0"/>
            <a:ext cx="4850071" cy="6858000"/>
          </a:xfrm>
          <a:prstGeom prst="rect">
            <a:avLst/>
          </a:prstGeom>
        </p:spPr>
      </p:pic>
      <p:pic>
        <p:nvPicPr>
          <p:cNvPr id="2050" name="Picture 2" descr="with great power comes great responsibility - Spiderman - Care ...">
            <a:extLst>
              <a:ext uri="{FF2B5EF4-FFF2-40B4-BE49-F238E27FC236}">
                <a16:creationId xmlns:a16="http://schemas.microsoft.com/office/drawing/2014/main" id="{7949C95F-8613-2544-BA42-7E0D7791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113017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13788-B665-EB4C-8958-D7A84E3D08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Shape 303">
            <a:extLst>
              <a:ext uri="{FF2B5EF4-FFF2-40B4-BE49-F238E27FC236}">
                <a16:creationId xmlns:a16="http://schemas.microsoft.com/office/drawing/2014/main" id="{CA7BCBB2-5819-8043-9340-7F11E4662138}"/>
              </a:ext>
            </a:extLst>
          </p:cNvPr>
          <p:cNvSpPr txBox="1">
            <a:spLocks/>
          </p:cNvSpPr>
          <p:nvPr/>
        </p:nvSpPr>
        <p:spPr>
          <a:xfrm>
            <a:off x="628650" y="299545"/>
            <a:ext cx="7886700" cy="63335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Rosetta Resources for Users:</a:t>
            </a:r>
          </a:p>
        </p:txBody>
      </p:sp>
      <p:sp>
        <p:nvSpPr>
          <p:cNvPr id="4" name="Shape 304">
            <a:extLst>
              <a:ext uri="{FF2B5EF4-FFF2-40B4-BE49-F238E27FC236}">
                <a16:creationId xmlns:a16="http://schemas.microsoft.com/office/drawing/2014/main" id="{95BE49D2-4613-054D-BE89-480A5BC4D600}"/>
              </a:ext>
            </a:extLst>
          </p:cNvPr>
          <p:cNvSpPr txBox="1">
            <a:spLocks/>
          </p:cNvSpPr>
          <p:nvPr/>
        </p:nvSpPr>
        <p:spPr>
          <a:xfrm>
            <a:off x="114300" y="1383149"/>
            <a:ext cx="7886700" cy="377742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93700">
              <a:buSzPts val="2800"/>
            </a:pPr>
            <a:r>
              <a:rPr lang="en-US" sz="2800" dirty="0">
                <a:hlinkClick r:id="rId2"/>
              </a:rPr>
              <a:t>https://www.rosettacommons.org</a:t>
            </a:r>
            <a:endParaRPr lang="en-US" sz="2800" dirty="0"/>
          </a:p>
          <a:p>
            <a:pPr marL="393700">
              <a:buSzPts val="2800"/>
            </a:pPr>
            <a:endParaRPr lang="en-US" sz="2800" dirty="0"/>
          </a:p>
          <a:p>
            <a:pPr marL="9906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Documentation</a:t>
            </a:r>
          </a:p>
          <a:p>
            <a:pPr marL="9906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User guides</a:t>
            </a:r>
          </a:p>
          <a:p>
            <a:pPr marL="9906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Forum</a:t>
            </a:r>
          </a:p>
          <a:p>
            <a:pPr marL="9906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Software Download</a:t>
            </a:r>
          </a:p>
          <a:p>
            <a:pPr marL="990600" lvl="1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Tutorials (</a:t>
            </a:r>
            <a:r>
              <a:rPr lang="en-US" sz="2800" dirty="0" err="1"/>
              <a:t>meilerlab.org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89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4145964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Goals for this Talk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idx="1"/>
          </p:nvPr>
        </p:nvSpPr>
        <p:spPr>
          <a:xfrm>
            <a:off x="242782" y="1586685"/>
            <a:ext cx="8774218" cy="467681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1.  General Rosetta Concepts: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/>
              <a:t>How do I run basic Rosetta applications?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/>
              <a:t>Input/Output: file types, options, etc. 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endParaRPr lang="en-US" dirty="0"/>
          </a:p>
          <a:p>
            <a:pPr marL="50800" indent="0">
              <a:spcBef>
                <a:spcPts val="0"/>
              </a:spcBef>
              <a:buSzPts val="2800"/>
              <a:buNone/>
            </a:pPr>
            <a:endParaRPr lang="en-US" sz="2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2.  Learn where things are in Rosetta</a:t>
            </a:r>
          </a:p>
          <a:p>
            <a:pPr marL="793750" lvl="1" indent="-34290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000" dirty="0"/>
              <a:t>Your working directory is independent of these Rosetta directories </a:t>
            </a:r>
          </a:p>
          <a:p>
            <a:pPr marL="933450" lvl="2" indent="0">
              <a:spcBef>
                <a:spcPts val="0"/>
              </a:spcBef>
              <a:buSzPts val="2400"/>
              <a:buNone/>
            </a:pPr>
            <a:r>
              <a:rPr lang="en-US" sz="2000" dirty="0"/>
              <a:t>(AKA your data is stored outside of Rosetta)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533400" lvl="1" indent="0">
              <a:spcBef>
                <a:spcPts val="0"/>
              </a:spcBef>
              <a:buSzPts val="2400"/>
              <a:buNone/>
            </a:pPr>
            <a:r>
              <a:rPr lang="en-US" sz="3600" dirty="0">
                <a:solidFill>
                  <a:srgbClr val="FF0000"/>
                </a:solidFill>
              </a:rPr>
              <a:t>QUESTIONS ARE ENCOURAGED!</a:t>
            </a:r>
          </a:p>
        </p:txBody>
      </p:sp>
    </p:spTree>
    <p:extLst>
      <p:ext uri="{BB962C8B-B14F-4D97-AF65-F5344CB8AC3E}">
        <p14:creationId xmlns:p14="http://schemas.microsoft.com/office/powerpoint/2010/main" val="331186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97700" y="4403217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8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0" y="1595402"/>
            <a:ext cx="6303008" cy="501516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Rosetta/main/source/bin/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Most applications you will run are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 calling programs within the bin directory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err="1"/>
              <a:t>rosetta_scripts.default.linuxgccrelease</a:t>
            </a:r>
            <a:endParaRPr lang="en-US" sz="2000" dirty="0"/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score_jd2.default.linuxgccrelease</a:t>
            </a:r>
          </a:p>
          <a:p>
            <a:pPr marL="1358900" lvl="2" indent="-342900">
              <a:spcBef>
                <a:spcPts val="0"/>
              </a:spcBef>
              <a:buSzPts val="2000"/>
            </a:pPr>
            <a:r>
              <a:rPr lang="en-US" sz="2000" dirty="0" err="1"/>
              <a:t>relax.default.linuxgccrelease</a:t>
            </a:r>
            <a:endParaRPr sz="2000" dirty="0"/>
          </a:p>
          <a:p>
            <a:pPr marL="3937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Rosetta/main/source/</a:t>
            </a:r>
            <a:r>
              <a:rPr lang="en-US" dirty="0" err="1">
                <a:solidFill>
                  <a:srgbClr val="3C78D8"/>
                </a:solidFill>
              </a:rPr>
              <a:t>scons.py</a:t>
            </a:r>
            <a:endParaRPr lang="en-US" dirty="0">
              <a:solidFill>
                <a:srgbClr val="3C78D8"/>
              </a:solidFill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</a:rPr>
              <a:t>Used for compiling</a:t>
            </a: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</a:pPr>
            <a:r>
              <a:rPr lang="en-US" dirty="0">
                <a:solidFill>
                  <a:srgbClr val="4A86E8"/>
                </a:solidFill>
              </a:rPr>
              <a:t>Rosetta/main/source/</a:t>
            </a:r>
            <a:r>
              <a:rPr lang="en-US" dirty="0" err="1">
                <a:solidFill>
                  <a:srgbClr val="4A86E8"/>
                </a:solidFill>
              </a:rPr>
              <a:t>src</a:t>
            </a:r>
            <a:r>
              <a:rPr lang="en-US" dirty="0">
                <a:solidFill>
                  <a:srgbClr val="4A86E8"/>
                </a:solidFill>
              </a:rPr>
              <a:t>/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</a:rPr>
              <a:t>This is where all of the code lives</a:t>
            </a:r>
          </a:p>
          <a:p>
            <a:pPr marL="47625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rgbClr val="4A86E8"/>
                </a:solidFill>
              </a:rPr>
              <a:t>Rosetta/main/source/scripts/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2000" dirty="0">
                <a:solidFill>
                  <a:srgbClr val="000000"/>
                </a:solidFill>
              </a:rPr>
              <a:t>Some useful scripts live here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 (e.g. </a:t>
            </a:r>
            <a:r>
              <a:rPr lang="en-US" sz="2000" dirty="0" err="1">
                <a:solidFill>
                  <a:srgbClr val="000000"/>
                </a:solidFill>
              </a:rPr>
              <a:t>params</a:t>
            </a:r>
            <a:r>
              <a:rPr lang="en-US" sz="2000" dirty="0">
                <a:solidFill>
                  <a:srgbClr val="000000"/>
                </a:solidFill>
              </a:rPr>
              <a:t> file generation)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164914" y="3836483"/>
            <a:ext cx="3756225" cy="1778405"/>
            <a:chOff x="4658535" y="130950"/>
            <a:chExt cx="8637980" cy="3297618"/>
          </a:xfrm>
        </p:grpSpPr>
        <p:sp>
          <p:nvSpPr>
            <p:cNvPr id="135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7735760" y="2817922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40" name="Shape 140"/>
            <p:cNvCxnSpPr>
              <a:stCxn id="135" idx="2"/>
              <a:endCxn id="136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>
              <a:stCxn id="136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>
              <a:stCxn id="136" idx="3"/>
              <a:endCxn id="139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43" name="Shape 143"/>
          <p:cNvCxnSpPr>
            <a:stCxn id="136" idx="2"/>
            <a:endCxn id="138" idx="0"/>
          </p:cNvCxnSpPr>
          <p:nvPr/>
        </p:nvCxnSpPr>
        <p:spPr>
          <a:xfrm rot="16200000" flipH="1">
            <a:off x="6880697" y="5056440"/>
            <a:ext cx="458251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Shape 144"/>
          <p:cNvSpPr/>
          <p:nvPr/>
        </p:nvSpPr>
        <p:spPr>
          <a:xfrm>
            <a:off x="5017980" y="5110016"/>
            <a:ext cx="1285028" cy="70889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67421" y="368883"/>
            <a:ext cx="5634042" cy="4995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/main/</a:t>
            </a:r>
          </a:p>
        </p:txBody>
      </p:sp>
    </p:spTree>
    <p:extLst>
      <p:ext uri="{BB962C8B-B14F-4D97-AF65-F5344CB8AC3E}">
        <p14:creationId xmlns:p14="http://schemas.microsoft.com/office/powerpoint/2010/main" val="73906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165394" y="1564635"/>
            <a:ext cx="8560670" cy="47844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</a:rPr>
              <a:t>Contains pre-defined information that an application needs</a:t>
            </a:r>
          </a:p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</a:rPr>
              <a:t>	— users generally don’t change things here. </a:t>
            </a:r>
          </a:p>
          <a:p>
            <a:pPr marL="50800" lvl="0" indent="0" rtl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dirty="0">
                <a:solidFill>
                  <a:srgbClr val="000000"/>
                </a:solidFill>
              </a:rPr>
              <a:t>Note: Most of the time, applications know where the database is without having to specify it.</a:t>
            </a:r>
          </a:p>
          <a:p>
            <a:pPr>
              <a:spcBef>
                <a:spcPts val="0"/>
              </a:spcBef>
            </a:pPr>
            <a:endParaRPr lang="en-US" u="sng" dirty="0">
              <a:solidFill>
                <a:srgbClr val="000000"/>
              </a:solidFill>
            </a:endParaRP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Rosetta/main/database/scoring/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Default weights files</a:t>
            </a:r>
          </a:p>
          <a:p>
            <a:pPr marL="876300" lvl="1" indent="-34290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dirty="0" err="1">
                <a:solidFill>
                  <a:srgbClr val="000000"/>
                </a:solidFill>
              </a:rPr>
              <a:t>Rotamer</a:t>
            </a:r>
            <a:r>
              <a:rPr lang="en-US" dirty="0">
                <a:solidFill>
                  <a:srgbClr val="000000"/>
                </a:solidFill>
              </a:rPr>
              <a:t> libraries</a:t>
            </a:r>
          </a:p>
          <a:p>
            <a:pPr>
              <a:spcBef>
                <a:spcPts val="0"/>
              </a:spcBef>
            </a:pPr>
            <a:endParaRPr u="sng" dirty="0">
              <a:solidFill>
                <a:srgbClr val="000000"/>
              </a:solidFill>
            </a:endParaRPr>
          </a:p>
          <a:p>
            <a:pPr marL="3937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</a:pPr>
            <a:r>
              <a:rPr lang="en-US" dirty="0">
                <a:solidFill>
                  <a:srgbClr val="3C78D8"/>
                </a:solidFill>
              </a:rPr>
              <a:t>Rosetta/main/database/chemical/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Residue information--</a:t>
            </a:r>
            <a:r>
              <a:rPr lang="en-US" dirty="0" err="1">
                <a:solidFill>
                  <a:srgbClr val="000000"/>
                </a:solidFill>
              </a:rPr>
              <a:t>params</a:t>
            </a:r>
            <a:r>
              <a:rPr lang="en-US" dirty="0">
                <a:solidFill>
                  <a:srgbClr val="000000"/>
                </a:solidFill>
              </a:rPr>
              <a:t> files</a:t>
            </a: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dirty="0">
                <a:solidFill>
                  <a:srgbClr val="000000"/>
                </a:solidFill>
              </a:rPr>
              <a:t>Atom sets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5394" y="389954"/>
            <a:ext cx="7547046" cy="6371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/main/database/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144"/>
          <p:cNvSpPr/>
          <p:nvPr/>
        </p:nvSpPr>
        <p:spPr>
          <a:xfrm>
            <a:off x="6317800" y="5027129"/>
            <a:ext cx="1584043" cy="88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143"/>
          <p:cNvCxnSpPr/>
          <p:nvPr/>
        </p:nvCxnSpPr>
        <p:spPr>
          <a:xfrm rot="16200000" flipH="1">
            <a:off x="6856045" y="5081092"/>
            <a:ext cx="50755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53" name="Shape 134"/>
          <p:cNvGrpSpPr/>
          <p:nvPr/>
        </p:nvGrpSpPr>
        <p:grpSpPr>
          <a:xfrm>
            <a:off x="5164914" y="3836483"/>
            <a:ext cx="3756225" cy="1806117"/>
            <a:chOff x="4658535" y="130950"/>
            <a:chExt cx="8637980" cy="3349003"/>
          </a:xfrm>
        </p:grpSpPr>
        <p:sp>
          <p:nvSpPr>
            <p:cNvPr id="54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55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56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57" name="Shape 138"/>
            <p:cNvSpPr/>
            <p:nvPr/>
          </p:nvSpPr>
          <p:spPr>
            <a:xfrm>
              <a:off x="7735760" y="2909343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58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59" name="Shape 140"/>
            <p:cNvCxnSpPr>
              <a:stCxn id="54" idx="2"/>
              <a:endCxn id="55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Shape 141"/>
            <p:cNvCxnSpPr>
              <a:stCxn id="55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Shape 142"/>
            <p:cNvCxnSpPr>
              <a:stCxn id="55" idx="3"/>
              <a:endCxn id="58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1340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252956" y="1503199"/>
            <a:ext cx="7886700" cy="227756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</a:pPr>
            <a:r>
              <a:rPr lang="en-US" sz="3600" dirty="0">
                <a:solidFill>
                  <a:srgbClr val="3C78D8"/>
                </a:solidFill>
              </a:rPr>
              <a:t>Rosetta/main/tests/</a:t>
            </a:r>
          </a:p>
          <a:p>
            <a:pPr marL="952500" lvl="1" indent="-457200"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</a:rPr>
              <a:t>Tests for Rosetta code (useful for developers only)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0" y="367650"/>
            <a:ext cx="7109820" cy="6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/main/tests/</a:t>
            </a:r>
          </a:p>
        </p:txBody>
      </p:sp>
      <p:sp>
        <p:nvSpPr>
          <p:cNvPr id="25" name="Shape 144"/>
          <p:cNvSpPr/>
          <p:nvPr/>
        </p:nvSpPr>
        <p:spPr>
          <a:xfrm>
            <a:off x="7925604" y="5027129"/>
            <a:ext cx="1175071" cy="881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143"/>
          <p:cNvCxnSpPr/>
          <p:nvPr/>
        </p:nvCxnSpPr>
        <p:spPr>
          <a:xfrm rot="16200000" flipH="1">
            <a:off x="6856045" y="5081092"/>
            <a:ext cx="50755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6" name="Shape 134"/>
          <p:cNvGrpSpPr/>
          <p:nvPr/>
        </p:nvGrpSpPr>
        <p:grpSpPr>
          <a:xfrm>
            <a:off x="5164914" y="3836483"/>
            <a:ext cx="3756225" cy="1806117"/>
            <a:chOff x="4658535" y="130950"/>
            <a:chExt cx="8637980" cy="3349003"/>
          </a:xfrm>
        </p:grpSpPr>
        <p:sp>
          <p:nvSpPr>
            <p:cNvPr id="37" name="Shape 135"/>
            <p:cNvSpPr/>
            <p:nvPr/>
          </p:nvSpPr>
          <p:spPr>
            <a:xfrm>
              <a:off x="8012274" y="130950"/>
              <a:ext cx="2237710" cy="57059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38" name="Shape 136"/>
            <p:cNvSpPr/>
            <p:nvPr/>
          </p:nvSpPr>
          <p:spPr>
            <a:xfrm>
              <a:off x="8256033" y="1397741"/>
              <a:ext cx="1750192" cy="57046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39" name="Shape 137"/>
            <p:cNvSpPr/>
            <p:nvPr/>
          </p:nvSpPr>
          <p:spPr>
            <a:xfrm>
              <a:off x="4658535" y="2857960"/>
              <a:ext cx="2355035" cy="570599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40" name="Shape 138"/>
            <p:cNvSpPr/>
            <p:nvPr/>
          </p:nvSpPr>
          <p:spPr>
            <a:xfrm>
              <a:off x="7735760" y="2909343"/>
              <a:ext cx="2790744" cy="570610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41" name="Shape 139"/>
            <p:cNvSpPr/>
            <p:nvPr/>
          </p:nvSpPr>
          <p:spPr>
            <a:xfrm>
              <a:off x="11491745" y="2858104"/>
              <a:ext cx="1804770" cy="570464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42" name="Shape 140"/>
            <p:cNvCxnSpPr>
              <a:stCxn id="37" idx="2"/>
              <a:endCxn id="38" idx="0"/>
            </p:cNvCxnSpPr>
            <p:nvPr/>
          </p:nvCxnSpPr>
          <p:spPr>
            <a:xfrm rot="16200000" flipH="1">
              <a:off x="8783033" y="1049643"/>
              <a:ext cx="696191" cy="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" name="Shape 141"/>
            <p:cNvCxnSpPr>
              <a:stCxn id="38" idx="1"/>
            </p:cNvCxnSpPr>
            <p:nvPr/>
          </p:nvCxnSpPr>
          <p:spPr>
            <a:xfrm rot="10800000" flipV="1">
              <a:off x="5708134" y="1682973"/>
              <a:ext cx="2547902" cy="1174984"/>
            </a:xfrm>
            <a:prstGeom prst="bentConnector3">
              <a:avLst>
                <a:gd name="adj1" fmla="val 98882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" name="Shape 142"/>
            <p:cNvCxnSpPr>
              <a:stCxn id="38" idx="3"/>
              <a:endCxn id="41" idx="0"/>
            </p:cNvCxnSpPr>
            <p:nvPr/>
          </p:nvCxnSpPr>
          <p:spPr>
            <a:xfrm>
              <a:off x="10006226" y="1682975"/>
              <a:ext cx="2387904" cy="117512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9384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2222822" y="4400660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0" y="317457"/>
            <a:ext cx="586552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/tools/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938398" y="1616446"/>
            <a:ext cx="6531809" cy="2080992"/>
            <a:chOff x="707063" y="1880520"/>
            <a:chExt cx="9234005" cy="1223137"/>
          </a:xfrm>
        </p:grpSpPr>
        <p:sp>
          <p:nvSpPr>
            <p:cNvPr id="186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046630" y="2374705"/>
              <a:ext cx="1443001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707063" y="2798419"/>
              <a:ext cx="218697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635776" y="2781389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38157" y="2792129"/>
              <a:ext cx="1696374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800550" y="2517355"/>
              <a:ext cx="324608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6489631" y="2517355"/>
              <a:ext cx="596713" cy="27477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529129" y="2517355"/>
              <a:ext cx="517502" cy="26403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6489631" y="2517355"/>
              <a:ext cx="3451437" cy="264033"/>
            </a:xfrm>
            <a:prstGeom prst="bentConnector3">
              <a:avLst>
                <a:gd name="adj1" fmla="val 928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518951" y="3149145"/>
            <a:ext cx="1436820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others...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333" y="4440733"/>
            <a:ext cx="8424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06400">
              <a:buClr>
                <a:srgbClr val="000000"/>
              </a:buClr>
              <a:buSzPts val="28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These scripts are incredibly help for smaller, more basic tasks</a:t>
            </a:r>
          </a:p>
          <a:p>
            <a:pPr marL="457200" lvl="0" indent="-406400">
              <a:buClr>
                <a:srgbClr val="000000"/>
              </a:buClr>
              <a:buSzPts val="280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Used mainly to setup or analyze runs</a:t>
            </a: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06501" y="2101843"/>
            <a:ext cx="11917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4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-1" y="317457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/tools/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protein_tools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/scripts/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938398" y="1616446"/>
            <a:ext cx="6531809" cy="2080992"/>
            <a:chOff x="707063" y="1880520"/>
            <a:chExt cx="9234005" cy="1223137"/>
          </a:xfrm>
        </p:grpSpPr>
        <p:sp>
          <p:nvSpPr>
            <p:cNvPr id="186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046630" y="2374705"/>
              <a:ext cx="1443001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707063" y="2798419"/>
              <a:ext cx="218697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635776" y="2781389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238157" y="2792129"/>
              <a:ext cx="1696374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800550" y="2517355"/>
              <a:ext cx="324608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6489631" y="2517355"/>
              <a:ext cx="596713" cy="27477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529129" y="2517355"/>
              <a:ext cx="517502" cy="26403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6489631" y="2517355"/>
              <a:ext cx="3451437" cy="264033"/>
            </a:xfrm>
            <a:prstGeom prst="bentConnector3">
              <a:avLst>
                <a:gd name="adj1" fmla="val 928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518951" y="3149145"/>
            <a:ext cx="1436820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others...</a:t>
            </a: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06501" y="2101843"/>
            <a:ext cx="11917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hape 202"/>
          <p:cNvSpPr txBox="1">
            <a:spLocks noGrp="1"/>
          </p:cNvSpPr>
          <p:nvPr>
            <p:ph idx="1"/>
          </p:nvPr>
        </p:nvSpPr>
        <p:spPr>
          <a:xfrm>
            <a:off x="0" y="4442066"/>
            <a:ext cx="8870871" cy="2677369"/>
          </a:xfrm>
          <a:prstGeom prst="rect">
            <a:avLst/>
          </a:prstGeom>
        </p:spPr>
        <p:txBody>
          <a:bodyPr wrap="square" lIns="91425" tIns="91425" rIns="91425" bIns="91425" numCol="2" anchor="t" anchorCtr="0">
            <a:noAutofit/>
          </a:bodyPr>
          <a:lstStyle/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/>
              <a:t>clean_pdb.py</a:t>
            </a:r>
            <a:r>
              <a:rPr lang="en-US" sz="1800" dirty="0"/>
              <a:t>*</a:t>
            </a:r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/>
              <a:t>Makes a PDB “Rosetta-proof” and used at the beginning of almost any protocol</a:t>
            </a:r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/>
              <a:t>pdb_renumber.py</a:t>
            </a:r>
            <a:endParaRPr lang="en-US" sz="1800" dirty="0"/>
          </a:p>
          <a:p>
            <a:pPr marL="901700" lvl="1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1400" dirty="0"/>
              <a:t>Renumbering your PDB starting from 1</a:t>
            </a: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800" dirty="0"/>
          </a:p>
          <a:p>
            <a:pPr marL="215900" indent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 err="1"/>
              <a:t>score_vs_rmsd.py</a:t>
            </a:r>
            <a:endParaRPr lang="en-US" sz="1800" dirty="0"/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/>
              <a:t>Setup for score vs. RMSD plots</a:t>
            </a:r>
          </a:p>
          <a:p>
            <a:pPr marL="215900" indent="0">
              <a:spcBef>
                <a:spcPts val="0"/>
              </a:spcBef>
              <a:buSzPts val="2000"/>
              <a:buNone/>
            </a:pPr>
            <a:r>
              <a:rPr lang="en-US" sz="1800" dirty="0" err="1"/>
              <a:t>top_n_percent.py</a:t>
            </a:r>
            <a:endParaRPr lang="en-US" sz="1800" dirty="0"/>
          </a:p>
          <a:p>
            <a:pPr marL="901700" lvl="1">
              <a:spcBef>
                <a:spcPts val="0"/>
              </a:spcBef>
              <a:buSzPts val="2000"/>
            </a:pPr>
            <a:r>
              <a:rPr lang="en-US" sz="1800" dirty="0"/>
              <a:t>Extracts tags (protein names) for top given percent of models based on score term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7311" y="4054060"/>
            <a:ext cx="40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useful scripts to be aware of:</a:t>
            </a:r>
          </a:p>
        </p:txBody>
      </p:sp>
    </p:spTree>
    <p:extLst>
      <p:ext uri="{BB962C8B-B14F-4D97-AF65-F5344CB8AC3E}">
        <p14:creationId xmlns:p14="http://schemas.microsoft.com/office/powerpoint/2010/main" val="194545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4264149" y="4403217"/>
            <a:ext cx="2161586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1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13" idx="2"/>
            <a:endCxn id="16" idx="0"/>
          </p:cNvCxnSpPr>
          <p:nvPr/>
        </p:nvCxnSpPr>
        <p:spPr>
          <a:xfrm>
            <a:off x="4485986" y="2056642"/>
            <a:ext cx="5637" cy="10803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xfrm>
            <a:off x="469900" y="4137118"/>
            <a:ext cx="8603563" cy="1071985"/>
          </a:xfrm>
          <a:prstGeom prst="rect">
            <a:avLst/>
          </a:prstGeom>
        </p:spPr>
        <p:txBody>
          <a:bodyPr wrap="square" lIns="91425" tIns="91425" rIns="91425" bIns="91425" numCol="3" anchor="t" anchorCtr="0">
            <a:noAutofit/>
          </a:bodyPr>
          <a:lstStyle/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None/>
            </a:pPr>
            <a:r>
              <a:rPr lang="en-US" sz="1800" dirty="0">
                <a:solidFill>
                  <a:srgbClr val="3C78D8"/>
                </a:solidFill>
              </a:rPr>
              <a:t>tutorials/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</a:rPr>
              <a:t>Past tutorials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>
              <a:solidFill>
                <a:srgbClr val="000000"/>
              </a:solidFill>
            </a:endParaRP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>
              <a:solidFill>
                <a:srgbClr val="000000"/>
              </a:solidFill>
            </a:endParaRP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r>
              <a:rPr lang="en-US" sz="1800" dirty="0">
                <a:solidFill>
                  <a:srgbClr val="4A86E8"/>
                </a:solidFill>
              </a:rPr>
              <a:t>public/</a:t>
            </a:r>
          </a:p>
          <a:p>
            <a:pPr marL="419100" indent="-2857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</a:rPr>
              <a:t>Protocol examples </a:t>
            </a: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endParaRPr lang="en-US" sz="1800" dirty="0">
              <a:solidFill>
                <a:srgbClr val="4A86E8"/>
              </a:solidFill>
            </a:endParaRPr>
          </a:p>
          <a:p>
            <a:pPr marL="5080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</a:pPr>
            <a:r>
              <a:rPr lang="en-US" sz="1800" dirty="0" err="1">
                <a:solidFill>
                  <a:srgbClr val="4A86E8"/>
                </a:solidFill>
              </a:rPr>
              <a:t>protocol_capture</a:t>
            </a:r>
            <a:r>
              <a:rPr lang="en-US" sz="1800" dirty="0">
                <a:solidFill>
                  <a:srgbClr val="4A86E8"/>
                </a:solidFill>
              </a:rPr>
              <a:t>/</a:t>
            </a:r>
          </a:p>
          <a:p>
            <a:pPr marL="419100" indent="-285750"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-US" sz="1800" dirty="0">
                <a:solidFill>
                  <a:srgbClr val="000000"/>
                </a:solidFill>
              </a:rPr>
              <a:t>protocols associated with a publication</a:t>
            </a:r>
          </a:p>
          <a:p>
            <a:pPr>
              <a:spcBef>
                <a:spcPts val="0"/>
              </a:spcBef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0538" y="5284721"/>
            <a:ext cx="9002925" cy="8056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DISCLAIMER: 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out of date, always check </a:t>
            </a:r>
          </a:p>
          <a:p>
            <a:pPr marL="0" lvl="0" indent="-6985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Wiki/</a:t>
            </a:r>
            <a:r>
              <a:rPr lang="en-US" sz="2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RosettaCommons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/forum for latest information!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2" name="Shape 185"/>
          <p:cNvGrpSpPr/>
          <p:nvPr/>
        </p:nvGrpSpPr>
        <p:grpSpPr>
          <a:xfrm>
            <a:off x="1478162" y="1571245"/>
            <a:ext cx="6253489" cy="2118340"/>
            <a:chOff x="1499123" y="1880520"/>
            <a:chExt cx="8840557" cy="1245089"/>
          </a:xfrm>
        </p:grpSpPr>
        <p:sp>
          <p:nvSpPr>
            <p:cNvPr id="13" name="Shape 186"/>
            <p:cNvSpPr/>
            <p:nvPr/>
          </p:nvSpPr>
          <p:spPr>
            <a:xfrm>
              <a:off x="4957632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5" name="Shape 188"/>
            <p:cNvSpPr/>
            <p:nvPr/>
          </p:nvSpPr>
          <p:spPr>
            <a:xfrm>
              <a:off x="1499123" y="2798419"/>
              <a:ext cx="2186972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tutorials/</a:t>
              </a:r>
            </a:p>
          </p:txBody>
        </p:sp>
        <p:sp>
          <p:nvSpPr>
            <p:cNvPr id="16" name="Shape 189"/>
            <p:cNvSpPr/>
            <p:nvPr/>
          </p:nvSpPr>
          <p:spPr>
            <a:xfrm>
              <a:off x="4865900" y="2800813"/>
              <a:ext cx="1786705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7" name="Shape 190"/>
            <p:cNvSpPr/>
            <p:nvPr/>
          </p:nvSpPr>
          <p:spPr>
            <a:xfrm>
              <a:off x="7743030" y="2814081"/>
              <a:ext cx="2596650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Protocol_capture</a:t>
              </a:r>
              <a:endPara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" name="Shape 192"/>
            <p:cNvCxnSpPr>
              <a:stCxn id="14" idx="1"/>
              <a:endCxn id="15" idx="0"/>
            </p:cNvCxnSpPr>
            <p:nvPr/>
          </p:nvCxnSpPr>
          <p:spPr>
            <a:xfrm rot="10800000" flipV="1">
              <a:off x="2592611" y="2517355"/>
              <a:ext cx="1912342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Shape 193"/>
            <p:cNvCxnSpPr>
              <a:stCxn id="14" idx="3"/>
              <a:endCxn id="17" idx="0"/>
            </p:cNvCxnSpPr>
            <p:nvPr/>
          </p:nvCxnSpPr>
          <p:spPr>
            <a:xfrm>
              <a:off x="7039501" y="2517355"/>
              <a:ext cx="2001854" cy="296726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Shape 187"/>
            <p:cNvSpPr/>
            <p:nvPr/>
          </p:nvSpPr>
          <p:spPr>
            <a:xfrm>
              <a:off x="4504952" y="2374705"/>
              <a:ext cx="2534549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</p:grpSp>
      <p:sp>
        <p:nvSpPr>
          <p:cNvPr id="20" name="Shape 184"/>
          <p:cNvSpPr txBox="1"/>
          <p:nvPr/>
        </p:nvSpPr>
        <p:spPr>
          <a:xfrm>
            <a:off x="-1" y="336131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/demos</a:t>
            </a:r>
          </a:p>
        </p:txBody>
      </p:sp>
    </p:spTree>
    <p:extLst>
      <p:ext uri="{BB962C8B-B14F-4D97-AF65-F5344CB8AC3E}">
        <p14:creationId xmlns:p14="http://schemas.microsoft.com/office/powerpoint/2010/main" val="4187383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02669" y="216955"/>
            <a:ext cx="5858072" cy="9595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50508" y="3210219"/>
            <a:ext cx="8544671" cy="2745295"/>
            <a:chOff x="-370857" y="803021"/>
            <a:chExt cx="11392894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-370857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430881" y="2394881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4308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107281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729445" y="2413897"/>
              <a:ext cx="3292592" cy="11344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16500" tIns="16500" rIns="16500" bIns="16500" anchor="ctr" anchorCtr="0">
              <a:noAutofit/>
            </a:bodyPr>
            <a:lstStyle/>
            <a:p>
              <a:pPr marL="0" marR="0" lvl="0" indent="-1651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350508" y="1580003"/>
            <a:ext cx="5051779" cy="70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cd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</a:p>
        </p:txBody>
      </p:sp>
      <p:sp>
        <p:nvSpPr>
          <p:cNvPr id="20" name="Shape 144"/>
          <p:cNvSpPr/>
          <p:nvPr/>
        </p:nvSpPr>
        <p:spPr>
          <a:xfrm>
            <a:off x="6160740" y="4344638"/>
            <a:ext cx="2983259" cy="1944024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67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40" y="2844825"/>
            <a:ext cx="8340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Notice these files are located outside of Rosetta--you do NOT want to store your input/output files in the Rosetta directories</a:t>
            </a:r>
          </a:p>
          <a:p>
            <a:endParaRPr lang="en-US" sz="2400" dirty="0"/>
          </a:p>
          <a:p>
            <a:r>
              <a:rPr lang="en-US" sz="2400" dirty="0"/>
              <a:t>Tip: Open each file in your favorite text editor (</a:t>
            </a:r>
            <a:r>
              <a:rPr lang="en-US" sz="2400" dirty="0" err="1"/>
              <a:t>gedit</a:t>
            </a:r>
            <a:r>
              <a:rPr lang="en-US" sz="2400" dirty="0"/>
              <a:t>, vi, </a:t>
            </a:r>
            <a:r>
              <a:rPr lang="en-US" sz="2400" dirty="0" err="1"/>
              <a:t>emacs</a:t>
            </a:r>
            <a:r>
              <a:rPr lang="en-US" sz="2400" dirty="0"/>
              <a:t>, etc.) as we introduce them through the talk</a:t>
            </a:r>
          </a:p>
        </p:txBody>
      </p:sp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70178"/>
            <a:ext cx="8368178" cy="149189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/>
              <a:t>This talk is located in:</a:t>
            </a:r>
            <a:br>
              <a:rPr lang="en-US" sz="1800" dirty="0"/>
            </a:br>
            <a:r>
              <a:rPr lang="en-US" sz="1800" dirty="0"/>
              <a:t>~/</a:t>
            </a:r>
            <a:r>
              <a:rPr lang="en-US" sz="1800" dirty="0" err="1"/>
              <a:t>rosetta_workshop</a:t>
            </a:r>
            <a:r>
              <a:rPr lang="en-US" sz="1800" dirty="0"/>
              <a:t>/tutorials/</a:t>
            </a:r>
            <a:r>
              <a:rPr lang="en-US" sz="1800" dirty="0" err="1"/>
              <a:t>short_talks</a:t>
            </a:r>
            <a:r>
              <a:rPr lang="en-US" sz="1800" dirty="0"/>
              <a:t>/</a:t>
            </a:r>
            <a:r>
              <a:rPr lang="en-US" sz="1800" dirty="0" err="1"/>
              <a:t>navigating_rosetta_IO.pptx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Example files are located in:</a:t>
            </a:r>
            <a:br>
              <a:rPr lang="en-US" sz="1800" dirty="0"/>
            </a:br>
            <a:r>
              <a:rPr lang="en-US" sz="1800" dirty="0"/>
              <a:t>Files for this talk are in ~/</a:t>
            </a:r>
            <a:r>
              <a:rPr lang="en-US" sz="1800" dirty="0" err="1"/>
              <a:t>rosetta_workshop</a:t>
            </a:r>
            <a:r>
              <a:rPr lang="en-US" sz="1800" dirty="0"/>
              <a:t>/tutorials/</a:t>
            </a:r>
            <a:r>
              <a:rPr lang="en-US" sz="1800" dirty="0" err="1"/>
              <a:t>short_talks</a:t>
            </a:r>
            <a:r>
              <a:rPr lang="en-US" sz="1800" dirty="0"/>
              <a:t>/</a:t>
            </a:r>
            <a:r>
              <a:rPr lang="en-US" sz="1800" dirty="0" err="1"/>
              <a:t>RosettaIO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619196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-1" y="317457"/>
            <a:ext cx="7712989" cy="72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~/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rosetta_workshop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rosetta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/documentation/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252114" y="1053105"/>
            <a:ext cx="7208758" cy="2080990"/>
            <a:chOff x="-249934" y="1880520"/>
            <a:chExt cx="10191002" cy="1223136"/>
          </a:xfrm>
        </p:grpSpPr>
        <p:sp>
          <p:nvSpPr>
            <p:cNvPr id="186" name="Shape 186"/>
            <p:cNvSpPr/>
            <p:nvPr/>
          </p:nvSpPr>
          <p:spPr>
            <a:xfrm>
              <a:off x="5010436" y="1880520"/>
              <a:ext cx="1587301" cy="2853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529124" y="2374705"/>
              <a:ext cx="2557220" cy="285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-249934" y="2798419"/>
              <a:ext cx="2668731" cy="30523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r>
                <a:rPr lang="en-US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etting_started</a:t>
              </a:r>
              <a:r>
                <a:rPr lang="en-US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2922916" y="2781389"/>
              <a:ext cx="2477089" cy="322267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osetta_basics</a:t>
              </a:r>
              <a:r>
                <a:rPr lang="en-US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730018" y="2779528"/>
              <a:ext cx="3166580" cy="31152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rgbClr val="4A86E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application_documentation</a:t>
              </a:r>
              <a:endPara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rot="10800000" flipV="1">
              <a:off x="1084432" y="2517355"/>
              <a:ext cx="3444691" cy="2810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>
              <a:cxnSpLocks/>
              <a:stCxn id="187" idx="3"/>
              <a:endCxn id="190" idx="0"/>
            </p:cNvCxnSpPr>
            <p:nvPr/>
          </p:nvCxnSpPr>
          <p:spPr>
            <a:xfrm>
              <a:off x="7086344" y="2517355"/>
              <a:ext cx="226965" cy="26217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rot="10800000" flipV="1">
              <a:off x="4161460" y="2517355"/>
              <a:ext cx="367663" cy="26403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Shape 195"/>
            <p:cNvCxnSpPr>
              <a:stCxn id="187" idx="3"/>
            </p:cNvCxnSpPr>
            <p:nvPr/>
          </p:nvCxnSpPr>
          <p:spPr>
            <a:xfrm>
              <a:off x="7086344" y="2517355"/>
              <a:ext cx="2854724" cy="264032"/>
            </a:xfrm>
            <a:prstGeom prst="bentConnector3">
              <a:avLst>
                <a:gd name="adj1" fmla="val 12213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6862074" y="2573503"/>
            <a:ext cx="2102173" cy="548291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scripting_documentation</a:t>
            </a:r>
            <a:endParaRPr lang="en-US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Straight Connector 24"/>
          <p:cNvCxnSpPr>
            <a:stCxn id="186" idx="2"/>
            <a:endCxn id="187" idx="0"/>
          </p:cNvCxnSpPr>
          <p:nvPr/>
        </p:nvCxnSpPr>
        <p:spPr>
          <a:xfrm>
            <a:off x="4534517" y="1538502"/>
            <a:ext cx="2579" cy="355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3462807"/>
            <a:ext cx="896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ctr">
              <a:buSzPts val="2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Very useful to go through when you’re just getting started in </a:t>
            </a:r>
          </a:p>
          <a:p>
            <a:pPr marL="76200" lvl="0" algn="ctr">
              <a:buSzPts val="24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Rosetta or any structural biology software</a:t>
            </a:r>
            <a:endParaRPr lang="en-US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79752" y="4050568"/>
            <a:ext cx="9330755" cy="175432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lvl="0" indent="-381000">
              <a:buSzPts val="2400"/>
            </a:pPr>
            <a:r>
              <a:rPr lang="en-US" dirty="0"/>
              <a:t>Understanding general Rosetta concepts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Where to find FAQs (How long does this run take?)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Options list, file types</a:t>
            </a:r>
          </a:p>
          <a:p>
            <a:pPr marL="533400" lvl="1">
              <a:buSzPts val="2400"/>
            </a:pPr>
            <a:endParaRPr lang="en-US" dirty="0"/>
          </a:p>
          <a:p>
            <a:pPr marL="533400" lvl="1">
              <a:buSzPts val="2400"/>
            </a:pPr>
            <a:endParaRPr lang="en-US" dirty="0"/>
          </a:p>
          <a:p>
            <a:pPr marL="533400" lvl="1">
              <a:buSzPts val="2400"/>
            </a:pPr>
            <a:r>
              <a:rPr lang="en-US" dirty="0"/>
              <a:t>Protocols you can use</a:t>
            </a:r>
          </a:p>
          <a:p>
            <a:pPr marL="457200" lvl="0" indent="-381000">
              <a:buSzPts val="2400"/>
            </a:pPr>
            <a:r>
              <a:rPr lang="en-US" dirty="0"/>
              <a:t>	     General structural biology FAQs</a:t>
            </a:r>
          </a:p>
          <a:p>
            <a:pPr marL="914400" lvl="1" indent="-381000">
              <a:buSzPts val="2400"/>
              <a:buFont typeface="Arial"/>
              <a:buChar char="•"/>
            </a:pPr>
            <a:r>
              <a:rPr lang="en-US" dirty="0"/>
              <a:t>How do I do X?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237" y="5574062"/>
            <a:ext cx="7923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algn="ctr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400" dirty="0"/>
              <a:t>https://www.rosettacommons.org/docs/latest/Home</a:t>
            </a:r>
          </a:p>
        </p:txBody>
      </p:sp>
    </p:spTree>
    <p:extLst>
      <p:ext uri="{BB962C8B-B14F-4D97-AF65-F5344CB8AC3E}">
        <p14:creationId xmlns:p14="http://schemas.microsoft.com/office/powerpoint/2010/main" val="332354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5322522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How do I get Rosetta?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156269" y="1184397"/>
            <a:ext cx="8831461" cy="53578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solidFill>
                  <a:srgbClr val="002060"/>
                </a:solidFill>
              </a:rPr>
              <a:t>https://www.rosettacommons.org/software/license-and-download</a:t>
            </a:r>
            <a:endParaRPr lang="en-US"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/>
              <a:t>Weekly Releases: (e.g. “2020.07”)</a:t>
            </a:r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lang="en-US" sz="2000" dirty="0"/>
              <a:t>Latest version of the code, released roughly every week</a:t>
            </a:r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sz="2000" dirty="0"/>
              <a:t>Every revision passes scientific performance tests</a:t>
            </a:r>
            <a:endParaRPr lang="en-US"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/>
              <a:t>Numbered Releases (e.g. “</a:t>
            </a:r>
            <a:r>
              <a:rPr lang="en-US" sz="2000" dirty="0">
                <a:solidFill>
                  <a:srgbClr val="000000"/>
                </a:solidFill>
              </a:rPr>
              <a:t>3.12</a:t>
            </a:r>
            <a:r>
              <a:rPr lang="en-US" sz="2000" dirty="0"/>
              <a:t>”)</a:t>
            </a:r>
          </a:p>
          <a:p>
            <a:pPr marL="856327" lvl="1" indent="-349585" defTabSz="357353">
              <a:spcBef>
                <a:spcPts val="1406"/>
              </a:spcBef>
              <a:defRPr sz="1800"/>
            </a:pPr>
            <a:r>
              <a:rPr lang="en-US" sz="2000" dirty="0"/>
              <a:t>A weekly release that’s relabeled, released roughly every 6 months</a:t>
            </a:r>
            <a:endParaRPr sz="2000" dirty="0"/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sz="2000" dirty="0"/>
              <a:t>All tutorials use version </a:t>
            </a:r>
            <a:r>
              <a:rPr lang="en-US" sz="2000" dirty="0">
                <a:solidFill>
                  <a:srgbClr val="000000"/>
                </a:solidFill>
              </a:rPr>
              <a:t>3.12</a:t>
            </a:r>
            <a:r>
              <a:rPr lang="en-US" sz="2000" dirty="0"/>
              <a:t> </a:t>
            </a:r>
          </a:p>
          <a:p>
            <a:pPr marL="543799" indent="-349585" defTabSz="357353">
              <a:spcBef>
                <a:spcPts val="1406"/>
              </a:spcBef>
              <a:defRPr sz="1800"/>
            </a:pPr>
            <a:r>
              <a:rPr lang="en-US" sz="2000" dirty="0"/>
              <a:t>Links to documentation, forum and demos:</a:t>
            </a:r>
          </a:p>
          <a:p>
            <a:pPr marL="815697" lvl="1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hlinkClick r:id="rId3"/>
              </a:rPr>
              <a:t>https://www.rosettacommons.org/docs/latest/Home</a:t>
            </a:r>
            <a:endParaRPr lang="en-US" sz="2000" u="sng" dirty="0"/>
          </a:p>
          <a:p>
            <a:pPr marL="815697" lvl="1" indent="-349585" defTabSz="357353">
              <a:spcBef>
                <a:spcPts val="1406"/>
              </a:spcBef>
              <a:defRPr sz="1800"/>
            </a:pPr>
            <a:r>
              <a:rPr lang="en-US" sz="2000" u="sng" dirty="0">
                <a:hlinkClick r:id="rId4"/>
              </a:rPr>
              <a:t>https://www.rosettacommons.org/demos/latest/Home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1056211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327028" y="3867843"/>
            <a:ext cx="1757404" cy="762203"/>
            <a:chOff x="7199246" y="3074305"/>
            <a:chExt cx="1757404" cy="762203"/>
          </a:xfrm>
        </p:grpSpPr>
        <p:sp>
          <p:nvSpPr>
            <p:cNvPr id="5" name="TextBox 4"/>
            <p:cNvSpPr txBox="1"/>
            <p:nvPr/>
          </p:nvSpPr>
          <p:spPr>
            <a:xfrm>
              <a:off x="7199246" y="3074305"/>
              <a:ext cx="1757404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Structures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99246" y="3456917"/>
              <a:ext cx="1757404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Scores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06946" y="1558065"/>
            <a:ext cx="2743199" cy="1046880"/>
            <a:chOff x="342902" y="3063708"/>
            <a:chExt cx="2743199" cy="1046880"/>
          </a:xfrm>
        </p:grpSpPr>
        <p:sp>
          <p:nvSpPr>
            <p:cNvPr id="7" name="TextBox 6"/>
            <p:cNvSpPr txBox="1"/>
            <p:nvPr/>
          </p:nvSpPr>
          <p:spPr>
            <a:xfrm>
              <a:off x="342902" y="3063708"/>
              <a:ext cx="2743199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Structure/Sequence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2" y="3409673"/>
              <a:ext cx="2743198" cy="379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Options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2" y="3761775"/>
              <a:ext cx="2743198" cy="3488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Application-Specific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44815" y="2977259"/>
            <a:ext cx="1659123" cy="379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Applications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4815" y="1939717"/>
            <a:ext cx="1659123" cy="318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Input Files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2" name="Straight Arrow Connector 11"/>
          <p:cNvCxnSpPr>
            <a:cxnSpLocks/>
            <a:stCxn id="11" idx="2"/>
            <a:endCxn id="10" idx="0"/>
          </p:cNvCxnSpPr>
          <p:nvPr/>
        </p:nvCxnSpPr>
        <p:spPr>
          <a:xfrm>
            <a:off x="3274377" y="2257753"/>
            <a:ext cx="0" cy="719506"/>
          </a:xfrm>
          <a:prstGeom prst="straightConnector1">
            <a:avLst/>
          </a:prstGeom>
          <a:ln w="76200" cmpd="sng">
            <a:solidFill>
              <a:srgbClr val="2D2DB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5" idx="0"/>
          </p:cNvCxnSpPr>
          <p:nvPr/>
        </p:nvCxnSpPr>
        <p:spPr>
          <a:xfrm flipH="1">
            <a:off x="3274376" y="3356850"/>
            <a:ext cx="1" cy="698535"/>
          </a:xfrm>
          <a:prstGeom prst="straightConnector1">
            <a:avLst/>
          </a:prstGeom>
          <a:ln w="762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5674" y="4055385"/>
            <a:ext cx="1757404" cy="387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Output Files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5674" y="5467004"/>
            <a:ext cx="1757404" cy="31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Analysis Scripts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cxnSp>
        <p:nvCxnSpPr>
          <p:cNvPr id="29" name="Straight Arrow Connector 28"/>
          <p:cNvCxnSpPr>
            <a:cxnSpLocks/>
            <a:stCxn id="15" idx="2"/>
            <a:endCxn id="28" idx="0"/>
          </p:cNvCxnSpPr>
          <p:nvPr/>
        </p:nvCxnSpPr>
        <p:spPr>
          <a:xfrm>
            <a:off x="3274376" y="4442505"/>
            <a:ext cx="0" cy="1024499"/>
          </a:xfrm>
          <a:prstGeom prst="straightConnector1">
            <a:avLst/>
          </a:prstGeom>
          <a:ln w="762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8" idx="1"/>
            <a:endCxn id="11" idx="3"/>
          </p:cNvCxnSpPr>
          <p:nvPr/>
        </p:nvCxnSpPr>
        <p:spPr>
          <a:xfrm flipH="1">
            <a:off x="4103938" y="2093826"/>
            <a:ext cx="1203008" cy="4909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15" idx="3"/>
          </p:cNvCxnSpPr>
          <p:nvPr/>
        </p:nvCxnSpPr>
        <p:spPr>
          <a:xfrm flipH="1">
            <a:off x="4153078" y="4248945"/>
            <a:ext cx="1173950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8" idx="3"/>
          </p:cNvCxnSpPr>
          <p:nvPr/>
        </p:nvCxnSpPr>
        <p:spPr>
          <a:xfrm flipV="1">
            <a:off x="4153078" y="5623770"/>
            <a:ext cx="1153868" cy="225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27028" y="5436227"/>
            <a:ext cx="2077071" cy="37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sym typeface="Gill Sans"/>
              </a:rPr>
              <a:t>Scientific Results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BDBE44-71E7-7D40-9728-3E99C947DBAA}"/>
              </a:ext>
            </a:extLst>
          </p:cNvPr>
          <p:cNvGrpSpPr/>
          <p:nvPr/>
        </p:nvGrpSpPr>
        <p:grpSpPr>
          <a:xfrm>
            <a:off x="5306946" y="2816729"/>
            <a:ext cx="1757404" cy="700648"/>
            <a:chOff x="7199246" y="3105082"/>
            <a:chExt cx="1757404" cy="7006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1C9F3A-6156-9748-ACCE-148706A19F2F}"/>
                </a:ext>
              </a:extLst>
            </p:cNvPr>
            <p:cNvSpPr txBox="1"/>
            <p:nvPr/>
          </p:nvSpPr>
          <p:spPr>
            <a:xfrm>
              <a:off x="7199246" y="3105082"/>
              <a:ext cx="1757404" cy="318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Score_jd2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504D3B-A5CC-EB4E-8064-5E41B6D958DF}"/>
                </a:ext>
              </a:extLst>
            </p:cNvPr>
            <p:cNvSpPr txBox="1"/>
            <p:nvPr/>
          </p:nvSpPr>
          <p:spPr>
            <a:xfrm>
              <a:off x="7199246" y="3487694"/>
              <a:ext cx="1757404" cy="3180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000000"/>
                  </a:solidFill>
                </a:rPr>
                <a:t>RosettaScripts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8BD5E2-F510-DD43-905C-F4DC6924AE88}"/>
              </a:ext>
            </a:extLst>
          </p:cNvPr>
          <p:cNvCxnSpPr>
            <a:cxnSpLocks/>
          </p:cNvCxnSpPr>
          <p:nvPr/>
        </p:nvCxnSpPr>
        <p:spPr>
          <a:xfrm flipH="1">
            <a:off x="4103938" y="3165543"/>
            <a:ext cx="1173950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7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25" y="1225922"/>
            <a:ext cx="8666199" cy="8370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Every command has the same basic layout: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	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path_to_rosetta</a:t>
            </a:r>
            <a:r>
              <a:rPr lang="en-US" sz="1600" dirty="0"/>
              <a:t>&gt;/main/source/bin/&lt;</a:t>
            </a:r>
            <a:r>
              <a:rPr lang="en-US" sz="1600" dirty="0" err="1"/>
              <a:t>app_name</a:t>
            </a:r>
            <a:r>
              <a:rPr lang="en-US" sz="1600" dirty="0"/>
              <a:t>&gt;.</a:t>
            </a:r>
            <a:r>
              <a:rPr lang="en-US" sz="1600" dirty="0" err="1"/>
              <a:t>default.linuxgccrelease</a:t>
            </a:r>
            <a:r>
              <a:rPr lang="en-US" sz="1600" dirty="0"/>
              <a:t>   </a:t>
            </a:r>
            <a:r>
              <a:rPr lang="mr-IN" sz="1600" dirty="0"/>
              <a:t>–</a:t>
            </a:r>
            <a:r>
              <a:rPr lang="en-US" sz="1600" dirty="0"/>
              <a:t>arg1 </a:t>
            </a:r>
            <a:r>
              <a:rPr lang="mr-IN" sz="1600" dirty="0"/>
              <a:t>–</a:t>
            </a:r>
            <a:r>
              <a:rPr lang="en-US" sz="1600" dirty="0"/>
              <a:t>arg2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Arguments consist of multiple things:</a:t>
            </a:r>
          </a:p>
          <a:p>
            <a:pPr indent="-457200">
              <a:buAutoNum type="arabicPeriod"/>
            </a:pPr>
            <a:r>
              <a:rPr lang="en-US" sz="2200" dirty="0"/>
              <a:t>Point to input files</a:t>
            </a:r>
          </a:p>
          <a:p>
            <a:pPr indent="-457200">
              <a:buAutoNum type="arabicPeriod"/>
            </a:pPr>
            <a:r>
              <a:rPr lang="en-US" sz="2200" dirty="0"/>
              <a:t>Point to where you want output files to go</a:t>
            </a:r>
          </a:p>
          <a:p>
            <a:pPr indent="-457200">
              <a:buAutoNum type="arabicPeriod"/>
            </a:pPr>
            <a:r>
              <a:rPr lang="en-US" sz="2200" dirty="0"/>
              <a:t>Other arguments are protocol-dependent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run a Rosetta command?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2312437"/>
            <a:ext cx="6814931" cy="405017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67330" y="2302498"/>
            <a:ext cx="1451114" cy="41495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585DB-5A03-C742-AA77-ED63B4339506}"/>
              </a:ext>
            </a:extLst>
          </p:cNvPr>
          <p:cNvSpPr txBox="1"/>
          <p:nvPr/>
        </p:nvSpPr>
        <p:spPr>
          <a:xfrm>
            <a:off x="6726200" y="1956040"/>
            <a:ext cx="209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Arguments/flags/options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49F6E-0CDA-2D46-81AC-3D15D792353C}"/>
              </a:ext>
            </a:extLst>
          </p:cNvPr>
          <p:cNvSpPr txBox="1"/>
          <p:nvPr/>
        </p:nvSpPr>
        <p:spPr>
          <a:xfrm>
            <a:off x="2733260" y="1980350"/>
            <a:ext cx="262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Path to the Rosetta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7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9BC7-E0EC-434E-95D3-62233D6A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Rosetta command: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D4E7-D1A9-DD4A-8D8C-55933DE7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976183"/>
            <a:ext cx="8839200" cy="1380565"/>
          </a:xfrm>
        </p:spPr>
        <p:txBody>
          <a:bodyPr/>
          <a:lstStyle/>
          <a:p>
            <a:r>
              <a:rPr lang="en-US" sz="1800" dirty="0"/>
              <a:t>cd ~/</a:t>
            </a:r>
            <a:r>
              <a:rPr lang="en-US" sz="1800" dirty="0" err="1"/>
              <a:t>rosetta_workshop</a:t>
            </a:r>
            <a:r>
              <a:rPr lang="en-US" sz="1800" dirty="0"/>
              <a:t>/</a:t>
            </a:r>
            <a:r>
              <a:rPr lang="en-US" sz="1800" dirty="0" err="1"/>
              <a:t>short_talks</a:t>
            </a:r>
            <a:r>
              <a:rPr lang="en-US" sz="1800" dirty="0"/>
              <a:t>/</a:t>
            </a:r>
            <a:r>
              <a:rPr lang="en-US" sz="1800" dirty="0" err="1"/>
              <a:t>RosettaIO</a:t>
            </a:r>
            <a:r>
              <a:rPr lang="en-US" sz="1800" dirty="0"/>
              <a:t>/</a:t>
            </a:r>
          </a:p>
          <a:p>
            <a:r>
              <a:rPr lang="en-US" sz="1800" dirty="0"/>
              <a:t>Scoring 1qys (</a:t>
            </a:r>
            <a:r>
              <a:rPr lang="en-US" sz="1800" dirty="0">
                <a:hlinkClick r:id="rId2"/>
              </a:rPr>
              <a:t>https://www.rcsb.org/structure/1QYS</a:t>
            </a:r>
            <a:r>
              <a:rPr lang="en-US" sz="1800" dirty="0"/>
              <a:t>)</a:t>
            </a:r>
          </a:p>
          <a:p>
            <a:r>
              <a:rPr lang="en-US" sz="1800" dirty="0"/>
              <a:t>Crystal structure of Top7: A computationally designed protein with a novel fold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6676-7DC8-DF4B-BE01-44E518DAF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B8E38-D533-9F49-BB4B-04DACAA7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23" y="18355"/>
            <a:ext cx="1821066" cy="18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0EDF6-DFC4-4C4D-96BC-F3B260CCA59F}"/>
              </a:ext>
            </a:extLst>
          </p:cNvPr>
          <p:cNvSpPr/>
          <p:nvPr/>
        </p:nvSpPr>
        <p:spPr>
          <a:xfrm>
            <a:off x="1478172" y="6446991"/>
            <a:ext cx="7513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system-ui"/>
              </a:rPr>
              <a:t>Kuhlman B, </a:t>
            </a:r>
            <a:r>
              <a:rPr lang="en-US" sz="1100" dirty="0" err="1">
                <a:solidFill>
                  <a:srgbClr val="212121"/>
                </a:solidFill>
                <a:latin typeface="system-ui"/>
              </a:rPr>
              <a:t>Dantas</a:t>
            </a:r>
            <a:r>
              <a:rPr lang="en-US" sz="1100" dirty="0">
                <a:solidFill>
                  <a:srgbClr val="212121"/>
                </a:solidFill>
                <a:latin typeface="system-ui"/>
              </a:rPr>
              <a:t> G, Ireton GC, </a:t>
            </a:r>
            <a:r>
              <a:rPr lang="en-US" sz="1100" dirty="0" err="1">
                <a:solidFill>
                  <a:srgbClr val="212121"/>
                </a:solidFill>
                <a:latin typeface="system-ui"/>
              </a:rPr>
              <a:t>Varani</a:t>
            </a:r>
            <a:r>
              <a:rPr lang="en-US" sz="1100" dirty="0">
                <a:solidFill>
                  <a:srgbClr val="212121"/>
                </a:solidFill>
                <a:latin typeface="system-ui"/>
              </a:rPr>
              <a:t> G, Stoddard BL, Baker D. Design of a novel globular protein fold with atomic-level accuracy. </a:t>
            </a:r>
            <a:r>
              <a:rPr lang="en-US" sz="1100" i="1" dirty="0">
                <a:solidFill>
                  <a:srgbClr val="212121"/>
                </a:solidFill>
                <a:latin typeface="system-ui"/>
              </a:rPr>
              <a:t>Science</a:t>
            </a:r>
            <a:r>
              <a:rPr lang="en-US" sz="1100" dirty="0">
                <a:solidFill>
                  <a:srgbClr val="212121"/>
                </a:solidFill>
                <a:latin typeface="system-ui"/>
              </a:rPr>
              <a:t>. 2003;302(5649):1364-1368. doi:10.1126/science.1089427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7EC6A-D780-5647-8942-5C96FB9ED6F7}"/>
              </a:ext>
            </a:extLst>
          </p:cNvPr>
          <p:cNvSpPr/>
          <p:nvPr/>
        </p:nvSpPr>
        <p:spPr>
          <a:xfrm>
            <a:off x="-73573" y="2529026"/>
            <a:ext cx="9291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dirty="0">
                <a:solidFill>
                  <a:srgbClr val="FF6600"/>
                </a:solidFill>
              </a:rPr>
              <a:t>&lt;</a:t>
            </a:r>
            <a:r>
              <a:rPr lang="en-US" dirty="0" err="1">
                <a:solidFill>
                  <a:srgbClr val="FF6600"/>
                </a:solidFill>
              </a:rPr>
              <a:t>path_to_rosetta</a:t>
            </a:r>
            <a:r>
              <a:rPr lang="en-US" dirty="0">
                <a:solidFill>
                  <a:srgbClr val="FF6600"/>
                </a:solidFill>
              </a:rPr>
              <a:t>&gt;/main/source/bin/score_jd2.default.linuxgccrelease </a:t>
            </a:r>
            <a:r>
              <a:rPr lang="mr-IN" dirty="0">
                <a:solidFill>
                  <a:schemeClr val="accent6"/>
                </a:solidFill>
              </a:rPr>
              <a:t>–</a:t>
            </a:r>
            <a:r>
              <a:rPr lang="en-US" dirty="0" err="1">
                <a:solidFill>
                  <a:schemeClr val="accent6"/>
                </a:solidFill>
              </a:rPr>
              <a:t>in:file:s</a:t>
            </a:r>
            <a:r>
              <a:rPr lang="en-US" dirty="0">
                <a:solidFill>
                  <a:schemeClr val="accent6"/>
                </a:solidFill>
              </a:rPr>
              <a:t> 1qys.pdb -</a:t>
            </a:r>
            <a:r>
              <a:rPr lang="en-US" dirty="0" err="1">
                <a:solidFill>
                  <a:schemeClr val="accent6"/>
                </a:solidFill>
              </a:rPr>
              <a:t>out:pdb</a:t>
            </a:r>
            <a:r>
              <a:rPr lang="en-US" dirty="0">
                <a:solidFill>
                  <a:schemeClr val="accent6"/>
                </a:solidFill>
              </a:rPr>
              <a:t> &gt; 1qys_score.log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C91D42B-B3BC-E549-ABE0-B1F7AB7BDCB0}"/>
              </a:ext>
            </a:extLst>
          </p:cNvPr>
          <p:cNvSpPr txBox="1">
            <a:spLocks/>
          </p:cNvSpPr>
          <p:nvPr/>
        </p:nvSpPr>
        <p:spPr>
          <a:xfrm>
            <a:off x="152400" y="3225386"/>
            <a:ext cx="8839200" cy="288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0200" algn="l" rtl="0" eaLnBrk="1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Inputs:</a:t>
            </a:r>
          </a:p>
          <a:p>
            <a:pPr lvl="1"/>
            <a:r>
              <a:rPr lang="en-US" sz="1400" dirty="0"/>
              <a:t>Running score_jd2 application, which simply scores in the input protein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in:file:s</a:t>
            </a:r>
            <a:r>
              <a:rPr lang="en-US" sz="1400" dirty="0"/>
              <a:t> 1qys.pdb : tells Rosetta we’re inputting the 1qys.pdb PDB file</a:t>
            </a:r>
          </a:p>
          <a:p>
            <a:pPr lvl="1"/>
            <a:r>
              <a:rPr lang="en-US" sz="1400" dirty="0"/>
              <a:t>-</a:t>
            </a:r>
            <a:r>
              <a:rPr lang="en-US" sz="1400" dirty="0" err="1"/>
              <a:t>out:pdb</a:t>
            </a:r>
            <a:r>
              <a:rPr lang="en-US" sz="1400" dirty="0"/>
              <a:t> argument tells Rosetta that we want to save the output PDB file of the scored protein</a:t>
            </a:r>
          </a:p>
          <a:p>
            <a:pPr lvl="1"/>
            <a:r>
              <a:rPr lang="en-US" sz="1400" dirty="0"/>
              <a:t>&gt; 1qys_score.log : print terminal output to file called 1qys_score.log</a:t>
            </a:r>
          </a:p>
          <a:p>
            <a:r>
              <a:rPr lang="en-US" sz="1800" dirty="0"/>
              <a:t>Outputs: </a:t>
            </a:r>
          </a:p>
          <a:p>
            <a:pPr lvl="1"/>
            <a:r>
              <a:rPr lang="en-US" sz="1400" dirty="0"/>
              <a:t>1qys_0001.pdb : output PDB</a:t>
            </a:r>
          </a:p>
          <a:p>
            <a:pPr lvl="1"/>
            <a:r>
              <a:rPr lang="en-US" sz="1400" dirty="0" err="1"/>
              <a:t>score.sc</a:t>
            </a:r>
            <a:r>
              <a:rPr lang="en-US" sz="1400" dirty="0"/>
              <a:t> : default name for output </a:t>
            </a:r>
            <a:r>
              <a:rPr lang="en-US" sz="1400" dirty="0" err="1"/>
              <a:t>scorefile</a:t>
            </a:r>
            <a:endParaRPr lang="en-US" sz="1400" dirty="0"/>
          </a:p>
          <a:p>
            <a:pPr lvl="1"/>
            <a:r>
              <a:rPr lang="en-US" sz="1400" dirty="0"/>
              <a:t>1qys_score.log: tracer of run AKA what is output to the terminal screen when running command</a:t>
            </a:r>
          </a:p>
        </p:txBody>
      </p:sp>
    </p:spTree>
    <p:extLst>
      <p:ext uri="{BB962C8B-B14F-4D97-AF65-F5344CB8AC3E}">
        <p14:creationId xmlns:p14="http://schemas.microsoft.com/office/powerpoint/2010/main" val="174135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63356"/>
              </p:ext>
            </p:extLst>
          </p:nvPr>
        </p:nvGraphicFramePr>
        <p:xfrm>
          <a:off x="178594" y="1582215"/>
          <a:ext cx="8733234" cy="48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391">
                  <a:extLst>
                    <a:ext uri="{9D8B030D-6E8A-4147-A177-3AD203B41FA5}">
                      <a16:colId xmlns:a16="http://schemas.microsoft.com/office/drawing/2014/main" val="993544778"/>
                    </a:ext>
                  </a:extLst>
                </a:gridCol>
                <a:gridCol w="4018843">
                  <a:extLst>
                    <a:ext uri="{9D8B030D-6E8A-4147-A177-3AD203B41FA5}">
                      <a16:colId xmlns:a16="http://schemas.microsoft.com/office/drawing/2014/main" val="4259380916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r>
                        <a:rPr lang="en-US" sz="1800" b="1" dirty="0"/>
                        <a:t>PDB files</a:t>
                      </a: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Silent files</a:t>
                      </a:r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5657447"/>
                  </a:ext>
                </a:extLst>
              </a:tr>
              <a:tr h="4350543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International standard 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Readable by </a:t>
                      </a:r>
                      <a:r>
                        <a:rPr lang="en-US" sz="1800" dirty="0" err="1"/>
                        <a:t>PyMol</a:t>
                      </a:r>
                      <a:r>
                        <a:rPr lang="en-US" sz="1800" dirty="0"/>
                        <a:t>, MOE, Chimera, </a:t>
                      </a:r>
                      <a:r>
                        <a:rPr lang="en-US" sz="1800" dirty="0" err="1"/>
                        <a:t>etc</a:t>
                      </a: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One line per atom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Useful for small number of structures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u="sng" dirty="0">
                          <a:hlinkClick r:id="rId3"/>
                        </a:rPr>
                        <a:t>www.wwpdb.org/documentation/file-format</a:t>
                      </a:r>
                      <a:endParaRPr lang="en-US" sz="1800" u="sng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Specific to Rosetta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Compact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One line per residue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Useful for archiving many structures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Binary silent files: more compact, but not human-readable</a:t>
                      </a: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dirty="0">
                        <a:hlinkClick r:id="" action="ppaction://noaction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" action="ppaction://noaction"/>
                        </a:rPr>
                        <a:t>https</a:t>
                      </a:r>
                      <a:r>
                        <a:rPr lang="en-US" sz="1800" dirty="0">
                          <a:hlinkClick r:id="rId4"/>
                        </a:rPr>
                        <a:t>://www.rosettacommons.org/docs/latest/rosetta_basics/file_types/silent-file</a:t>
                      </a:r>
                      <a:endParaRPr lang="en-US" sz="1800" dirty="0"/>
                    </a:p>
                  </a:txBody>
                  <a:tcPr marL="64294" marR="64294" marT="32147" marB="3214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177627"/>
                  </a:ext>
                </a:extLst>
              </a:tr>
            </a:tbl>
          </a:graphicData>
        </a:graphic>
      </p:graphicFrame>
      <p:sp>
        <p:nvSpPr>
          <p:cNvPr id="5" name="Shape 91"/>
          <p:cNvSpPr txBox="1">
            <a:spLocks noGrp="1"/>
          </p:cNvSpPr>
          <p:nvPr>
            <p:ph type="title"/>
          </p:nvPr>
        </p:nvSpPr>
        <p:spPr>
          <a:xfrm>
            <a:off x="242782" y="141111"/>
            <a:ext cx="6760537" cy="957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Reading structures into Rosetta</a:t>
            </a:r>
          </a:p>
        </p:txBody>
      </p:sp>
    </p:spTree>
    <p:extLst>
      <p:ext uri="{BB962C8B-B14F-4D97-AF65-F5344CB8AC3E}">
        <p14:creationId xmlns:p14="http://schemas.microsoft.com/office/powerpoint/2010/main" val="7774272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584200"/>
          </a:xfrm>
        </p:spPr>
        <p:txBody>
          <a:bodyPr/>
          <a:lstStyle/>
          <a:p>
            <a:r>
              <a:rPr lang="en-US" dirty="0"/>
              <a:t>Common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889000"/>
            <a:ext cx="8565931" cy="5270062"/>
          </a:xfrm>
        </p:spPr>
        <p:txBody>
          <a:bodyPr/>
          <a:lstStyle/>
          <a:p>
            <a:r>
              <a:rPr lang="en-US" sz="2000" dirty="0"/>
              <a:t>Common input options:</a:t>
            </a:r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in:file:s</a:t>
            </a:r>
            <a:r>
              <a:rPr lang="en-US" sz="1800" dirty="0"/>
              <a:t> </a:t>
            </a:r>
            <a:r>
              <a:rPr lang="en-US" sz="1800" dirty="0" err="1"/>
              <a:t>example.pdb</a:t>
            </a:r>
            <a:r>
              <a:rPr lang="en-US" sz="1800" dirty="0"/>
              <a:t>  ## input a PDB structure file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parser:protocol</a:t>
            </a:r>
            <a:r>
              <a:rPr lang="en-US" sz="1800" dirty="0"/>
              <a:t> </a:t>
            </a:r>
            <a:r>
              <a:rPr lang="en-US" sz="1800" dirty="0" err="1"/>
              <a:t>example.xml</a:t>
            </a:r>
            <a:r>
              <a:rPr lang="en-US" sz="1800" dirty="0"/>
              <a:t> ## </a:t>
            </a:r>
            <a:r>
              <a:rPr lang="en-US" sz="1800" dirty="0" err="1"/>
              <a:t>RosettaScripts</a:t>
            </a:r>
            <a:r>
              <a:rPr lang="en-US" sz="1800" dirty="0"/>
              <a:t> XML file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in:file:fasta</a:t>
            </a:r>
            <a:r>
              <a:rPr lang="en-US" sz="1800" dirty="0"/>
              <a:t> </a:t>
            </a:r>
            <a:r>
              <a:rPr lang="en-US" sz="1800" dirty="0" err="1"/>
              <a:t>example.fasta</a:t>
            </a:r>
            <a:r>
              <a:rPr lang="en-US" sz="1800" dirty="0"/>
              <a:t> ## input a FASTA sequence file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in:file:silent</a:t>
            </a:r>
            <a:r>
              <a:rPr lang="en-US" sz="1800" dirty="0"/>
              <a:t> </a:t>
            </a:r>
            <a:r>
              <a:rPr lang="en-US" sz="1800" dirty="0" err="1"/>
              <a:t>example.silent</a:t>
            </a:r>
            <a:r>
              <a:rPr lang="en-US" sz="1800" dirty="0"/>
              <a:t> ## input a Rosetta silent file</a:t>
            </a:r>
          </a:p>
          <a:p>
            <a:pPr marL="5588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nstruct</a:t>
            </a:r>
            <a:r>
              <a:rPr lang="en-US" sz="1800" dirty="0"/>
              <a:t> 42 ## produce 42 outputs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Common output options: </a:t>
            </a:r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out:file:silent</a:t>
            </a:r>
            <a:r>
              <a:rPr lang="en-US" sz="1800" dirty="0"/>
              <a:t> </a:t>
            </a:r>
            <a:r>
              <a:rPr lang="en-US" sz="1800" dirty="0" err="1"/>
              <a:t>example_out.silent</a:t>
            </a:r>
            <a:r>
              <a:rPr lang="en-US" sz="1800" dirty="0"/>
              <a:t> ## output structures to silent file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-</a:t>
            </a:r>
            <a:r>
              <a:rPr lang="en-US" sz="1800" dirty="0" err="1"/>
              <a:t>out:file:scorefile</a:t>
            </a:r>
            <a:r>
              <a:rPr lang="en-US" sz="1800" dirty="0"/>
              <a:t> </a:t>
            </a:r>
            <a:r>
              <a:rPr lang="en-US" sz="1800" dirty="0" err="1"/>
              <a:t>example_out.sc</a:t>
            </a:r>
            <a:r>
              <a:rPr lang="en-US" sz="1800" dirty="0"/>
              <a:t> ## output </a:t>
            </a:r>
            <a:r>
              <a:rPr lang="en-US" sz="1800" dirty="0" err="1"/>
              <a:t>scorefile</a:t>
            </a:r>
            <a:r>
              <a:rPr lang="en-US" sz="1800" dirty="0"/>
              <a:t> for run</a:t>
            </a:r>
          </a:p>
        </p:txBody>
      </p:sp>
    </p:spTree>
    <p:extLst>
      <p:ext uri="{BB962C8B-B14F-4D97-AF65-F5344CB8AC3E}">
        <p14:creationId xmlns:p14="http://schemas.microsoft.com/office/powerpoint/2010/main" val="3669661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A0AFF"/>
      </a:accent1>
      <a:accent2>
        <a:srgbClr val="3399FF"/>
      </a:accent2>
      <a:accent3>
        <a:srgbClr val="00004C"/>
      </a:accent3>
      <a:accent4>
        <a:srgbClr val="FF6600"/>
      </a:accent4>
      <a:accent5>
        <a:srgbClr val="ADADFF"/>
      </a:accent5>
      <a:accent6>
        <a:srgbClr val="FF006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plate_examples_for_students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1151</TotalTime>
  <Words>2118</Words>
  <Application>Microsoft Macintosh PowerPoint</Application>
  <PresentationFormat>On-screen Show (4:3)</PresentationFormat>
  <Paragraphs>339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Noto Sans Symbols</vt:lpstr>
      <vt:lpstr>system-ui</vt:lpstr>
      <vt:lpstr>Arial</vt:lpstr>
      <vt:lpstr>Calibri</vt:lpstr>
      <vt:lpstr>Courier New</vt:lpstr>
      <vt:lpstr>Palatino Linotype</vt:lpstr>
      <vt:lpstr>Tahoma</vt:lpstr>
      <vt:lpstr>Verdana</vt:lpstr>
      <vt:lpstr>Default Theme</vt:lpstr>
      <vt:lpstr>Office Theme</vt:lpstr>
      <vt:lpstr>1_template_examples_for_students</vt:lpstr>
      <vt:lpstr>PowerPoint Presentation</vt:lpstr>
      <vt:lpstr>Goals for this Talk</vt:lpstr>
      <vt:lpstr>This talk is located in: ~/rosetta_workshop/tutorials/short_talks/navigating_rosetta_IO.pptx  Example files are located in: Files for this talk are in ~/rosetta_workshop/tutorials/short_talks/RosettaIO/</vt:lpstr>
      <vt:lpstr>How do I get Rosetta?</vt:lpstr>
      <vt:lpstr>General Workflow</vt:lpstr>
      <vt:lpstr>How do I run a Rosetta command?</vt:lpstr>
      <vt:lpstr>Your first Rosetta command:</vt:lpstr>
      <vt:lpstr>Reading structures into Rosetta</vt:lpstr>
      <vt:lpstr>Common command line arguments</vt:lpstr>
      <vt:lpstr>Examples of output: the scorefile</vt:lpstr>
      <vt:lpstr>Examples of output: the output PDB</vt:lpstr>
      <vt:lpstr>Examples of output: Tracer output (log files)</vt:lpstr>
      <vt:lpstr>Examples of output: Tracer output (log files)</vt:lpstr>
      <vt:lpstr>PowerPoint Presentation</vt:lpstr>
      <vt:lpstr>Protocols can get complicated…</vt:lpstr>
      <vt:lpstr>PowerPoint Presentation</vt:lpstr>
      <vt:lpstr>PowerPoint Presentation</vt:lpstr>
      <vt:lpstr>PowerPoint Presentation</vt:lpstr>
      <vt:lpstr>PowerPoint Presentation</vt:lpstr>
      <vt:lpstr>Basic Rosetta Structure</vt:lpstr>
      <vt:lpstr>PowerPoint Presentation</vt:lpstr>
      <vt:lpstr>PowerPoint Presentation</vt:lpstr>
      <vt:lpstr>PowerPoint Presentation</vt:lpstr>
      <vt:lpstr>Basic Rosetta Structure</vt:lpstr>
      <vt:lpstr>PowerPoint Presentation</vt:lpstr>
      <vt:lpstr>PowerPoint Presentation</vt:lpstr>
      <vt:lpstr>Basic Rosetta Structure</vt:lpstr>
      <vt:lpstr>PowerPoint Presentation</vt:lpstr>
      <vt:lpstr>Basic Rosetta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Shannon Talli</dc:creator>
  <cp:lastModifiedBy>Smith, Shannon Talli</cp:lastModifiedBy>
  <cp:revision>11</cp:revision>
  <dcterms:created xsi:type="dcterms:W3CDTF">2020-08-22T19:50:30Z</dcterms:created>
  <dcterms:modified xsi:type="dcterms:W3CDTF">2020-08-23T15:06:18Z</dcterms:modified>
</cp:coreProperties>
</file>