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5143500" cx="9144000"/>
  <p:notesSz cx="6858000" cy="9144000"/>
  <p:embeddedFontLst>
    <p:embeddedFont>
      <p:font typeface="Average"/>
      <p:regular r:id="rId47"/>
    </p:embeddedFont>
    <p:embeddedFont>
      <p:font typeface="Oswald"/>
      <p:regular r:id="rId48"/>
      <p:bold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8C9AAD2-8A16-46A6-86B6-E1B25CBBE07D}">
  <a:tblStyle styleId="{F8C9AAD2-8A16-46A6-86B6-E1B25CBBE07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Oswald-regular.fntdata"/><Relationship Id="rId47" Type="http://schemas.openxmlformats.org/officeDocument/2006/relationships/font" Target="fonts/Average-regular.fntdata"/><Relationship Id="rId49" Type="http://schemas.openxmlformats.org/officeDocument/2006/relationships/font" Target="fonts/Oswald-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794d051c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794d051c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Finally , we found there is a consensus among </a:t>
            </a:r>
            <a:r>
              <a:rPr lang="en"/>
              <a:t>college basketball </a:t>
            </a:r>
            <a:r>
              <a:rPr lang="en"/>
              <a:t>analysts that there is a “glass ceiling” in predictive models.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Many researchers have found </a:t>
            </a:r>
            <a:r>
              <a:rPr lang="en"/>
              <a:t>that </a:t>
            </a:r>
            <a:r>
              <a:rPr lang="en"/>
              <a:t>when using various machine learning techniques, as the number of game observations they include in their models increases, their prediction accuracy will fall and level off at a certain point - about 70% </a:t>
            </a:r>
            <a:r>
              <a:rPr lang="en"/>
              <a:t>accuracy rate - which they describe as the glass ceiling.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By using the “Four Factors” of Dean Oliver along with other normalized variables we create, we will attempt to replicate the predictive power described in this study to build similar models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5360b101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5360b101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initial dataset consists of over 10 thousand observations and 62 chosen predictors that describe the data. This data consists of all the college basketball games between two Division-I basketball teams from the 2019-2020 season. Since in college basketball the teams stats change with each given year, we plan on using the first few months of data as our training set and then use the final two months of the season as our test set, as opposed to pulling in stats from prior years teams.</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5360b1013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5360b1013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t>
            </a:r>
            <a:r>
              <a:rPr lang="en"/>
              <a:t>searching for </a:t>
            </a:r>
            <a:r>
              <a:rPr lang="en"/>
              <a:t>variables </a:t>
            </a:r>
            <a:r>
              <a:rPr lang="en"/>
              <a:t>to use as predictors</a:t>
            </a:r>
            <a:r>
              <a:rPr lang="en"/>
              <a:t>, we were able to find many </a:t>
            </a:r>
            <a:r>
              <a:rPr lang="en"/>
              <a:t>statistics t</a:t>
            </a:r>
            <a:r>
              <a:rPr lang="en"/>
              <a:t>hat easily </a:t>
            </a:r>
            <a:r>
              <a:rPr lang="en"/>
              <a:t>measured offensive performance such as field goals made, three-point shots made, and stats like offensive rebounds which can provide an additional attempt at scoring on a </a:t>
            </a:r>
            <a:r>
              <a:rPr lang="en"/>
              <a:t>possession</a:t>
            </a:r>
            <a:r>
              <a:rPr lang="en"/>
              <a:t>, </a:t>
            </a:r>
            <a:endParaRPr/>
          </a:p>
          <a:p>
            <a:pPr indent="0" lvl="0" marL="0" rtl="0" algn="l">
              <a:spcBef>
                <a:spcPts val="0"/>
              </a:spcBef>
              <a:spcAft>
                <a:spcPts val="0"/>
              </a:spcAft>
              <a:buNone/>
            </a:pPr>
            <a:r>
              <a:rPr lang="en"/>
              <a:t>and also turnovers that can deprive a team of an opportunity to score on a </a:t>
            </a:r>
            <a:r>
              <a:rPr lang="en"/>
              <a:t>possession</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Defensively speaking, we used stats like defensive rebounds that end the opponent’s possession and give a team control of the ball, and also steals that have the same effect and can make up part of the opponent’s turnovers, as well as blocks, which prevent the opponent from scoring.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addition, we included data about whether the team in a matchup was playing a conference rival, a state rival, or at a neutral location. We believed these predictors play crucial roles in the performance of a </a:t>
            </a:r>
            <a:r>
              <a:rPr lang="en"/>
              <a:t>basketball game</a:t>
            </a:r>
            <a:r>
              <a:rPr lang="en"/>
              <a: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5360b1013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5360b1013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techniques </a:t>
            </a:r>
            <a:endParaRPr/>
          </a:p>
          <a:p>
            <a:pPr indent="0" lvl="0" marL="0" rtl="0" algn="l">
              <a:spcBef>
                <a:spcPts val="0"/>
              </a:spcBef>
              <a:spcAft>
                <a:spcPts val="0"/>
              </a:spcAft>
              <a:buNone/>
            </a:pPr>
            <a:r>
              <a:rPr lang="en"/>
              <a:t>We conducted our analysis using a two-fold approach: first </a:t>
            </a:r>
            <a:r>
              <a:rPr lang="en"/>
              <a:t>exploratory</a:t>
            </a:r>
            <a:r>
              <a:rPr lang="en"/>
              <a:t> </a:t>
            </a:r>
            <a:r>
              <a:rPr lang="en"/>
              <a:t>techniques</a:t>
            </a:r>
            <a:r>
              <a:rPr lang="en"/>
              <a:t> to </a:t>
            </a:r>
            <a:r>
              <a:rPr lang="en"/>
              <a:t>restructure</a:t>
            </a:r>
            <a:r>
              <a:rPr lang="en"/>
              <a:t> and visualize the relationship between predictors.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Additionally</a:t>
            </a:r>
            <a:r>
              <a:rPr lang="en"/>
              <a:t> the inferential analysis will consist of linear and logistic regression, tree-based models, and discriminatory analysis.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5360b1013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5360b1013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 is the first step in our analysis. We did some preprocessing to check the distribution of our dataset,  and created additional variables.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first step was to insert a column that dictates whether a team won or not. For example, the home team would represent the ‘positive class’ and if they won the game, the </a:t>
            </a:r>
            <a:r>
              <a:rPr lang="en"/>
              <a:t>observation in that</a:t>
            </a:r>
            <a:r>
              <a:rPr lang="en"/>
              <a:t> column would have a 1. This </a:t>
            </a:r>
            <a:r>
              <a:rPr lang="en"/>
              <a:t>served as the dependant variable for the models where we wanted to pick a head-to-head winner for a game </a:t>
            </a:r>
            <a:endParaRPr/>
          </a:p>
          <a:p>
            <a:pPr indent="0" lvl="0" marL="0" rtl="0" algn="l">
              <a:spcBef>
                <a:spcPts val="0"/>
              </a:spcBef>
              <a:spcAft>
                <a:spcPts val="0"/>
              </a:spcAft>
              <a:buNone/>
            </a:pPr>
            <a:r>
              <a:rPr lang="en"/>
              <a:t>Additionally, we created a </a:t>
            </a:r>
            <a:r>
              <a:rPr lang="en"/>
              <a:t>dependent </a:t>
            </a:r>
            <a:r>
              <a:rPr lang="en"/>
              <a:t>variable that is simply the combined score of the game (or the total points scored).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Lastly, the spread dependent variable was created from taking the winning margin for the home team.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included graphs to try and get a better understanding of the relationships between different stats. The only variables used were the ones deemed to be significant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800d670a7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00d670a7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seen in our distributions, our data is for the most part, normally distributed. There are a few statistics with major outliers, such as the  Distribution of Win Margin (black), Pace (blue), and Effective Field Goal % (turquoise), but in general we are seeing normal distributions inside of the first quartiles, and very little Skewness for the most part.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Strength of Schedule (red) did appear skewed</a:t>
            </a:r>
            <a:r>
              <a:rPr lang="en"/>
              <a:t>, so we ended up using the </a:t>
            </a:r>
            <a:r>
              <a:rPr lang="en" u="sng"/>
              <a:t>margin </a:t>
            </a:r>
            <a:r>
              <a:rPr lang="en"/>
              <a:t>of strength of schedule between the two teams, which alleviated the skewness issue.</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78a189970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78a189970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of our response variables used in our different models, Win Margin and Game Totals, are visualized here with their skewness levels.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Win margin was only used when we wanted to predict spreads, (which can be described as the </a:t>
            </a:r>
            <a:r>
              <a:rPr lang="en"/>
              <a:t>predicted difference between one teams score and the other)</a:t>
            </a:r>
            <a:r>
              <a:rPr lang="en"/>
              <a:t>, and then we could compare with predicted spreads for sports books in Vegas.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Additionally, </a:t>
            </a:r>
            <a:r>
              <a:rPr lang="en"/>
              <a:t>Game totals was only used when we wanted to predict the combined score of the two 2 teams in a given matchup, and </a:t>
            </a:r>
            <a:r>
              <a:rPr lang="en"/>
              <a:t>measure those with the oddsmakers as well</a:t>
            </a:r>
            <a:r>
              <a:rPr lang="en"/>
              <a: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5360b1013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5360b1013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further </a:t>
            </a:r>
            <a:r>
              <a:rPr lang="en"/>
              <a:t>analysis w</a:t>
            </a:r>
            <a:r>
              <a:rPr lang="en"/>
              <a:t>ill consist of 3 main parts: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a:t>
            </a:r>
            <a:r>
              <a:rPr lang="en"/>
              <a:t>comparison of spread models, where the </a:t>
            </a:r>
            <a:r>
              <a:rPr lang="en"/>
              <a:t>Point-spread predictor is “Win Margin”</a:t>
            </a:r>
            <a:endParaRPr/>
          </a:p>
          <a:p>
            <a:pPr indent="0" lvl="0" marL="0" rtl="0" algn="l">
              <a:spcBef>
                <a:spcPts val="0"/>
              </a:spcBef>
              <a:spcAft>
                <a:spcPts val="0"/>
              </a:spcAft>
              <a:buNone/>
            </a:pPr>
            <a:r>
              <a:rPr lang="en"/>
              <a:t>A comparison of total-points-scored models, where the </a:t>
            </a:r>
            <a:r>
              <a:rPr lang="en"/>
              <a:t>Game-total predictor is the </a:t>
            </a:r>
            <a:r>
              <a:rPr lang="en"/>
              <a:t>variable </a:t>
            </a:r>
            <a:r>
              <a:rPr lang="en"/>
              <a:t>“Game Totals”</a:t>
            </a:r>
            <a:endParaRPr/>
          </a:p>
          <a:p>
            <a:pPr indent="0" lvl="0" marL="0" rtl="0" algn="l">
              <a:spcBef>
                <a:spcPts val="0"/>
              </a:spcBef>
              <a:spcAft>
                <a:spcPts val="0"/>
              </a:spcAft>
              <a:buNone/>
            </a:pPr>
            <a:r>
              <a:rPr lang="en"/>
              <a:t>And a </a:t>
            </a:r>
            <a:r>
              <a:rPr lang="en"/>
              <a:t>comparison of head-to-head game winner predictions models, where the </a:t>
            </a:r>
            <a:r>
              <a:rPr lang="en"/>
              <a:t>game predictor is a “Win/Loss” binary column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78a189970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78a189970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Various classification models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78a18997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78a18997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game shown to the right is an example of a game between UTSA and Old Dominion.</a:t>
            </a:r>
            <a:endParaRPr/>
          </a:p>
          <a:p>
            <a:pPr indent="-298450" lvl="0" marL="457200" rtl="0" algn="l">
              <a:spcBef>
                <a:spcPts val="0"/>
              </a:spcBef>
              <a:spcAft>
                <a:spcPts val="0"/>
              </a:spcAft>
              <a:buSzPts val="1100"/>
              <a:buChar char="●"/>
            </a:pPr>
            <a:r>
              <a:rPr lang="en"/>
              <a:t>99% of games during the college season can be bet on</a:t>
            </a:r>
            <a:endParaRPr/>
          </a:p>
          <a:p>
            <a:pPr indent="-298450" lvl="0" marL="457200" rtl="0" algn="l">
              <a:spcBef>
                <a:spcPts val="0"/>
              </a:spcBef>
              <a:spcAft>
                <a:spcPts val="0"/>
              </a:spcAft>
              <a:buSzPts val="1100"/>
              <a:buChar char="●"/>
            </a:pPr>
            <a:r>
              <a:rPr lang="en"/>
              <a:t>Bet 110 to win 100, vegas wants to get the same amount of money bet on both sides</a:t>
            </a:r>
            <a:endParaRPr/>
          </a:p>
          <a:p>
            <a:pPr indent="-298450" lvl="0" marL="457200" rtl="0" algn="l">
              <a:spcBef>
                <a:spcPts val="0"/>
              </a:spcBef>
              <a:spcAft>
                <a:spcPts val="0"/>
              </a:spcAft>
              <a:buSzPts val="1100"/>
              <a:buChar char="●"/>
            </a:pPr>
            <a:r>
              <a:rPr lang="en"/>
              <a:t>Our challenge is to predict which games to bet and is there a opportunity for profit?</a:t>
            </a:r>
            <a:endParaRPr/>
          </a:p>
          <a:p>
            <a:pPr indent="-298450" lvl="0" marL="457200" rtl="0" algn="l">
              <a:spcBef>
                <a:spcPts val="0"/>
              </a:spcBef>
              <a:spcAft>
                <a:spcPts val="0"/>
              </a:spcAft>
              <a:buSzPts val="1100"/>
              <a:buChar char="●"/>
            </a:pPr>
            <a:r>
              <a:rPr lang="en"/>
              <a:t>UTSA is projected to lose the game by 6 according to vegas bookmakers</a:t>
            </a:r>
            <a:endParaRPr/>
          </a:p>
          <a:p>
            <a:pPr indent="-298450" lvl="0" marL="457200" rtl="0" algn="l">
              <a:spcBef>
                <a:spcPts val="0"/>
              </a:spcBef>
              <a:spcAft>
                <a:spcPts val="0"/>
              </a:spcAft>
              <a:buSzPts val="1100"/>
              <a:buChar char="●"/>
            </a:pPr>
            <a:r>
              <a:rPr lang="en"/>
              <a:t>We predict the game to be a toss up</a:t>
            </a:r>
            <a:endParaRPr/>
          </a:p>
          <a:p>
            <a:pPr indent="-298450" lvl="0" marL="457200" rtl="0" algn="l">
              <a:spcBef>
                <a:spcPts val="0"/>
              </a:spcBef>
              <a:spcAft>
                <a:spcPts val="0"/>
              </a:spcAft>
              <a:buSzPts val="1100"/>
              <a:buChar char="●"/>
            </a:pPr>
            <a:r>
              <a:rPr lang="en"/>
              <a:t>In this instance we would be UTSA +6 points and win the bet</a:t>
            </a:r>
            <a:endParaRPr/>
          </a:p>
          <a:p>
            <a:pPr indent="-298450" lvl="0" marL="457200" rtl="0" algn="l">
              <a:spcBef>
                <a:spcPts val="0"/>
              </a:spcBef>
              <a:spcAft>
                <a:spcPts val="0"/>
              </a:spcAft>
              <a:buSzPts val="1100"/>
              <a:buChar char="●"/>
            </a:pPr>
            <a:r>
              <a:rPr lang="en"/>
              <a:t>We </a:t>
            </a:r>
            <a:r>
              <a:rPr lang="en"/>
              <a:t>can't</a:t>
            </a:r>
            <a:r>
              <a:rPr lang="en"/>
              <a:t> necessarily bet every game, we’ll get into that a bit later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5360b1013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5360b1013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latin typeface="Average"/>
                <a:ea typeface="Average"/>
                <a:cs typeface="Average"/>
                <a:sym typeface="Average"/>
              </a:rPr>
              <a:t>Fans of college basketball have always loved to compete with each other and try to predict the outcomes of games, especially in the end of season tournament</a:t>
            </a:r>
            <a:endParaRPr sz="1800">
              <a:latin typeface="Average"/>
              <a:ea typeface="Average"/>
              <a:cs typeface="Average"/>
              <a:sym typeface="Average"/>
            </a:endParaRPr>
          </a:p>
          <a:p>
            <a:pPr indent="0" lvl="0" marL="0" rtl="0" algn="l">
              <a:spcBef>
                <a:spcPts val="1600"/>
              </a:spcBef>
              <a:spcAft>
                <a:spcPts val="0"/>
              </a:spcAft>
              <a:buNone/>
            </a:pPr>
            <a:r>
              <a:rPr lang="en" sz="1800">
                <a:latin typeface="Average"/>
                <a:ea typeface="Average"/>
                <a:cs typeface="Average"/>
                <a:sym typeface="Average"/>
              </a:rPr>
              <a:t>Picking correct winners can be simple when a large school with better players faces smaller schools with much lesser basketball talent, but can be more challenging to predict as the season progresses and the tournament begins</a:t>
            </a:r>
            <a:endParaRPr sz="1800">
              <a:latin typeface="Average"/>
              <a:ea typeface="Average"/>
              <a:cs typeface="Average"/>
              <a:sym typeface="Average"/>
            </a:endParaRPr>
          </a:p>
          <a:p>
            <a:pPr indent="0" lvl="0" marL="0" rtl="0" algn="l">
              <a:spcBef>
                <a:spcPts val="1000"/>
              </a:spcBef>
              <a:spcAft>
                <a:spcPts val="1600"/>
              </a:spcAft>
              <a:buNone/>
            </a:pPr>
            <a:r>
              <a:rPr lang="en" sz="1800">
                <a:latin typeface="Average"/>
                <a:ea typeface="Average"/>
                <a:cs typeface="Average"/>
                <a:sym typeface="Average"/>
              </a:rPr>
              <a:t>As basketball fans ourselves, we enjoy watching games and predicting who will win, how many points will be scored, and quantifying the likelihood of a low-ranked team defeating a higher-ranked team</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778a189970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78a189970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Used 8 different models</a:t>
            </a:r>
            <a:endParaRPr/>
          </a:p>
          <a:p>
            <a:pPr indent="-298450" lvl="0" marL="457200" rtl="0" algn="l">
              <a:spcBef>
                <a:spcPts val="0"/>
              </a:spcBef>
              <a:spcAft>
                <a:spcPts val="0"/>
              </a:spcAft>
              <a:buSzPts val="1100"/>
              <a:buChar char="●"/>
            </a:pPr>
            <a:r>
              <a:rPr lang="en"/>
              <a:t>We see that the linear model is our best model by a bit</a:t>
            </a:r>
            <a:endParaRPr/>
          </a:p>
          <a:p>
            <a:pPr indent="-298450" lvl="0" marL="457200" rtl="0" algn="l">
              <a:spcBef>
                <a:spcPts val="0"/>
              </a:spcBef>
              <a:spcAft>
                <a:spcPts val="0"/>
              </a:spcAft>
              <a:buSzPts val="1100"/>
              <a:buChar char="●"/>
            </a:pPr>
            <a:r>
              <a:rPr lang="en"/>
              <a:t>Ridge and Elastic net are slightly behind, due to a very low lambda which is our penalizing parameter</a:t>
            </a:r>
            <a:endParaRPr/>
          </a:p>
          <a:p>
            <a:pPr indent="-298450" lvl="0" marL="457200" rtl="0" algn="l">
              <a:spcBef>
                <a:spcPts val="0"/>
              </a:spcBef>
              <a:spcAft>
                <a:spcPts val="0"/>
              </a:spcAft>
              <a:buSzPts val="1100"/>
              <a:buChar char="●"/>
            </a:pPr>
            <a:r>
              <a:rPr lang="en"/>
              <a:t>We can see that ensemble methods </a:t>
            </a:r>
            <a:r>
              <a:rPr lang="en"/>
              <a:t>performed</a:t>
            </a:r>
            <a:r>
              <a:rPr lang="en"/>
              <a:t> pretty poorly in this example</a:t>
            </a:r>
            <a:endParaRPr/>
          </a:p>
          <a:p>
            <a:pPr indent="-298450" lvl="0" marL="457200" rtl="0" algn="l">
              <a:spcBef>
                <a:spcPts val="0"/>
              </a:spcBef>
              <a:spcAft>
                <a:spcPts val="0"/>
              </a:spcAft>
              <a:buSzPts val="1100"/>
              <a:buChar char="●"/>
            </a:pPr>
            <a:r>
              <a:rPr lang="en"/>
              <a:t>Random Forest was tuned to give optimal projections, but still fell short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778a18997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78a18997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Simply talk about how most of the models yielded similar results except for ensemble emthods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778a189970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778a189970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R2 of .4286 is encouraging due to the randomness of the games</a:t>
            </a:r>
            <a:endParaRPr/>
          </a:p>
          <a:p>
            <a:pPr indent="-298450" lvl="0" marL="457200" rtl="0" algn="l">
              <a:spcBef>
                <a:spcPts val="0"/>
              </a:spcBef>
              <a:spcAft>
                <a:spcPts val="0"/>
              </a:spcAft>
              <a:buSzPts val="1100"/>
              <a:buChar char="●"/>
            </a:pPr>
            <a:r>
              <a:rPr lang="en"/>
              <a:t>Variable importance</a:t>
            </a:r>
            <a:endParaRPr/>
          </a:p>
          <a:p>
            <a:pPr indent="-298450" lvl="1" marL="914400" rtl="0" algn="l">
              <a:spcBef>
                <a:spcPts val="0"/>
              </a:spcBef>
              <a:spcAft>
                <a:spcPts val="0"/>
              </a:spcAft>
              <a:buSzPts val="1100"/>
              <a:buChar char="○"/>
            </a:pPr>
            <a:r>
              <a:rPr lang="en"/>
              <a:t>Strength of schedule is the most important predictor by a wide margin</a:t>
            </a:r>
            <a:endParaRPr/>
          </a:p>
          <a:p>
            <a:pPr indent="-298450" lvl="1" marL="914400" rtl="0" algn="l">
              <a:spcBef>
                <a:spcPts val="0"/>
              </a:spcBef>
              <a:spcAft>
                <a:spcPts val="0"/>
              </a:spcAft>
              <a:buSzPts val="1100"/>
              <a:buChar char="○"/>
            </a:pPr>
            <a:r>
              <a:rPr lang="en"/>
              <a:t>We see that how fast a team plays has a significant importance in predicting</a:t>
            </a:r>
            <a:endParaRPr/>
          </a:p>
          <a:p>
            <a:pPr indent="-298450" lvl="1" marL="914400" rtl="0" algn="l">
              <a:spcBef>
                <a:spcPts val="0"/>
              </a:spcBef>
              <a:spcAft>
                <a:spcPts val="0"/>
              </a:spcAft>
              <a:buSzPts val="1100"/>
              <a:buChar char="○"/>
            </a:pPr>
            <a:r>
              <a:rPr lang="en"/>
              <a:t>BLKs and and STLs are also very important as they limit the amount of </a:t>
            </a:r>
            <a:r>
              <a:rPr lang="en"/>
              <a:t>possessions</a:t>
            </a:r>
            <a:r>
              <a:rPr lang="en"/>
              <a:t> in a game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778a18997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78a18997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We were able to get the actual vegas predictions for 1764 games and compare against our linear model</a:t>
            </a:r>
            <a:endParaRPr/>
          </a:p>
          <a:p>
            <a:pPr indent="-298450" lvl="0" marL="457200" rtl="0" algn="l">
              <a:spcBef>
                <a:spcPts val="0"/>
              </a:spcBef>
              <a:spcAft>
                <a:spcPts val="0"/>
              </a:spcAft>
              <a:buSzPts val="1100"/>
              <a:buChar char="●"/>
            </a:pPr>
            <a:r>
              <a:rPr lang="en"/>
              <a:t>We </a:t>
            </a:r>
            <a:r>
              <a:rPr lang="en"/>
              <a:t>won't</a:t>
            </a:r>
            <a:r>
              <a:rPr lang="en"/>
              <a:t> necessarily bet every game due to the fact that it would be very expensive and volatile (barely making a profit)</a:t>
            </a:r>
            <a:endParaRPr/>
          </a:p>
          <a:p>
            <a:pPr indent="-298450" lvl="0" marL="457200" rtl="0" algn="l">
              <a:spcBef>
                <a:spcPts val="0"/>
              </a:spcBef>
              <a:spcAft>
                <a:spcPts val="0"/>
              </a:spcAft>
              <a:buSzPts val="1100"/>
              <a:buChar char="●"/>
            </a:pPr>
            <a:r>
              <a:rPr lang="en"/>
              <a:t>Difference greater than 6 gets us to a 60% prediction</a:t>
            </a:r>
            <a:endParaRPr/>
          </a:p>
          <a:p>
            <a:pPr indent="-298450" lvl="0" marL="457200" rtl="0" algn="l">
              <a:spcBef>
                <a:spcPts val="0"/>
              </a:spcBef>
              <a:spcAft>
                <a:spcPts val="0"/>
              </a:spcAft>
              <a:buSzPts val="1100"/>
              <a:buChar char="●"/>
            </a:pPr>
            <a:r>
              <a:rPr lang="en"/>
              <a:t>As the difference in our projection and vegas predictions increase, out ROI and accuracy goes up</a:t>
            </a:r>
            <a:endParaRPr/>
          </a:p>
          <a:p>
            <a:pPr indent="-298450" lvl="0" marL="457200" rtl="0" algn="l">
              <a:spcBef>
                <a:spcPts val="0"/>
              </a:spcBef>
              <a:spcAft>
                <a:spcPts val="0"/>
              </a:spcAft>
              <a:buSzPts val="1100"/>
              <a:buChar char="●"/>
            </a:pPr>
            <a:r>
              <a:rPr lang="en"/>
              <a:t>Feel confident about the sample size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778a189970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778a189970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a:p>
            <a:pPr indent="-298450" lvl="0" marL="457200" rtl="0" algn="l">
              <a:spcBef>
                <a:spcPts val="0"/>
              </a:spcBef>
              <a:spcAft>
                <a:spcPts val="0"/>
              </a:spcAft>
              <a:buSzPts val="1100"/>
              <a:buChar char="●"/>
            </a:pPr>
            <a:r>
              <a:rPr lang="en"/>
              <a:t>As previously mentioned there is a edge to be had when our projection vastly differs from bookmakers</a:t>
            </a:r>
            <a:endParaRPr/>
          </a:p>
          <a:p>
            <a:pPr indent="-298450" lvl="0" marL="457200" rtl="0" algn="l">
              <a:spcBef>
                <a:spcPts val="0"/>
              </a:spcBef>
              <a:spcAft>
                <a:spcPts val="0"/>
              </a:spcAft>
              <a:buSzPts val="1100"/>
              <a:buChar char="●"/>
            </a:pPr>
            <a:r>
              <a:rPr lang="en"/>
              <a:t>Lines move throughout the day</a:t>
            </a:r>
            <a:endParaRPr/>
          </a:p>
          <a:p>
            <a:pPr indent="-298450" lvl="1" marL="914400" rtl="0" algn="l">
              <a:spcBef>
                <a:spcPts val="0"/>
              </a:spcBef>
              <a:spcAft>
                <a:spcPts val="0"/>
              </a:spcAft>
              <a:buSzPts val="1100"/>
              <a:buChar char="○"/>
            </a:pPr>
            <a:r>
              <a:rPr lang="en"/>
              <a:t>What may be a good bet in the morning is no longer a good bet in the afternoon</a:t>
            </a:r>
            <a:endParaRPr/>
          </a:p>
          <a:p>
            <a:pPr indent="-298450" lvl="0" marL="457200" rtl="0" algn="l">
              <a:spcBef>
                <a:spcPts val="0"/>
              </a:spcBef>
              <a:spcAft>
                <a:spcPts val="0"/>
              </a:spcAft>
              <a:buSzPts val="1100"/>
              <a:buChar char="●"/>
            </a:pPr>
            <a:r>
              <a:rPr lang="en"/>
              <a:t>Adjustments</a:t>
            </a:r>
            <a:endParaRPr/>
          </a:p>
          <a:p>
            <a:pPr indent="-298450" lvl="1" marL="914400" rtl="0" algn="l">
              <a:spcBef>
                <a:spcPts val="0"/>
              </a:spcBef>
              <a:spcAft>
                <a:spcPts val="0"/>
              </a:spcAft>
              <a:buSzPts val="1100"/>
              <a:buChar char="○"/>
            </a:pPr>
            <a:r>
              <a:rPr lang="en"/>
              <a:t>Effect of inter-conference or inter-state games (rivalries)</a:t>
            </a:r>
            <a:endParaRPr/>
          </a:p>
          <a:p>
            <a:pPr indent="-298450" lvl="1" marL="914400" rtl="0" algn="l">
              <a:spcBef>
                <a:spcPts val="0"/>
              </a:spcBef>
              <a:spcAft>
                <a:spcPts val="0"/>
              </a:spcAft>
              <a:buSzPts val="1100"/>
              <a:buChar char="○"/>
            </a:pPr>
            <a:r>
              <a:rPr lang="en"/>
              <a:t>Adjustment to player injuries may improve our models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778a189970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778a189970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778a18997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778a18997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game shown to the right is an example of a game between UTSA and Florida Atlantic.</a:t>
            </a:r>
            <a:endParaRPr/>
          </a:p>
          <a:p>
            <a:pPr indent="-298450" lvl="0" marL="457200" rtl="0" algn="l">
              <a:spcBef>
                <a:spcPts val="0"/>
              </a:spcBef>
              <a:spcAft>
                <a:spcPts val="0"/>
              </a:spcAft>
              <a:buSzPts val="1100"/>
              <a:buChar char="●"/>
            </a:pPr>
            <a:r>
              <a:rPr lang="en"/>
              <a:t>Similar to spreads we want to figure out is there an opportunity for a profit</a:t>
            </a:r>
            <a:endParaRPr/>
          </a:p>
          <a:p>
            <a:pPr indent="-298450" lvl="0" marL="457200" rtl="0" algn="l">
              <a:spcBef>
                <a:spcPts val="0"/>
              </a:spcBef>
              <a:spcAft>
                <a:spcPts val="0"/>
              </a:spcAft>
              <a:buSzPts val="1100"/>
              <a:buChar char="●"/>
            </a:pPr>
            <a:r>
              <a:rPr lang="en"/>
              <a:t>The total for this game is projected to be 150, we predict it to be 153</a:t>
            </a:r>
            <a:endParaRPr/>
          </a:p>
          <a:p>
            <a:pPr indent="-298450" lvl="0" marL="457200" rtl="0" algn="l">
              <a:spcBef>
                <a:spcPts val="0"/>
              </a:spcBef>
              <a:spcAft>
                <a:spcPts val="0"/>
              </a:spcAft>
              <a:buSzPts val="1100"/>
              <a:buChar char="●"/>
            </a:pPr>
            <a:r>
              <a:rPr lang="en"/>
              <a:t>In this instance we would bet that the total of the game goes over 150 and would win the bet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778a18997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778a18997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Again our linear model was out barely our best model</a:t>
            </a:r>
            <a:endParaRPr/>
          </a:p>
          <a:p>
            <a:pPr indent="-298450" lvl="0" marL="457200" rtl="0" algn="l">
              <a:spcBef>
                <a:spcPts val="0"/>
              </a:spcBef>
              <a:spcAft>
                <a:spcPts val="0"/>
              </a:spcAft>
              <a:buSzPts val="1100"/>
              <a:buChar char="●"/>
            </a:pPr>
            <a:r>
              <a:rPr lang="en"/>
              <a:t>Our SVM model was slightly behind but </a:t>
            </a:r>
            <a:r>
              <a:rPr lang="en"/>
              <a:t>due</a:t>
            </a:r>
            <a:r>
              <a:rPr lang="en"/>
              <a:t> to </a:t>
            </a:r>
            <a:r>
              <a:rPr lang="en"/>
              <a:t>interpretability</a:t>
            </a:r>
            <a:r>
              <a:rPr lang="en"/>
              <a:t> we will continue with linear model</a:t>
            </a:r>
            <a:endParaRPr/>
          </a:p>
          <a:p>
            <a:pPr indent="-298450" lvl="0" marL="457200" rtl="0" algn="l">
              <a:spcBef>
                <a:spcPts val="0"/>
              </a:spcBef>
              <a:spcAft>
                <a:spcPts val="0"/>
              </a:spcAft>
              <a:buSzPts val="1100"/>
              <a:buChar char="●"/>
            </a:pPr>
            <a:r>
              <a:rPr lang="en"/>
              <a:t>Again our ensemble methods struggled with predictions</a:t>
            </a:r>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778a18997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778a18997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a:t>
            </a:r>
            <a:r>
              <a:rPr lang="en"/>
              <a:t> of models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Little difference between linear, ridge, and elastic net (low lambda)</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778a18997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778a18997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R2 less than optimal</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5360b1013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5360b1013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778a18997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778a18997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Not as encouraging as spreads but still the </a:t>
            </a:r>
            <a:r>
              <a:rPr lang="en"/>
              <a:t>opportunity</a:t>
            </a:r>
            <a:r>
              <a:rPr lang="en"/>
              <a:t> for a profit</a:t>
            </a:r>
            <a:endParaRPr/>
          </a:p>
          <a:p>
            <a:pPr indent="-298450" lvl="0" marL="457200" rtl="0" algn="l">
              <a:spcBef>
                <a:spcPts val="0"/>
              </a:spcBef>
              <a:spcAft>
                <a:spcPts val="0"/>
              </a:spcAft>
              <a:buSzPts val="1100"/>
              <a:buChar char="●"/>
            </a:pPr>
            <a:r>
              <a:rPr lang="en"/>
              <a:t>Difference greater than 9 gives is an ROI of greater than 10</a:t>
            </a:r>
            <a:endParaRPr/>
          </a:p>
          <a:p>
            <a:pPr indent="-298450" lvl="1" marL="914400" rtl="0" algn="l">
              <a:spcBef>
                <a:spcPts val="0"/>
              </a:spcBef>
              <a:spcAft>
                <a:spcPts val="0"/>
              </a:spcAft>
              <a:buSzPts val="1100"/>
              <a:buChar char="○"/>
            </a:pPr>
            <a:r>
              <a:rPr lang="en"/>
              <a:t>Sample size is concerning</a:t>
            </a:r>
            <a:endParaRPr/>
          </a:p>
          <a:p>
            <a:pPr indent="-298450" lvl="0" marL="457200" rtl="0" algn="l">
              <a:spcBef>
                <a:spcPts val="0"/>
              </a:spcBef>
              <a:spcAft>
                <a:spcPts val="0"/>
              </a:spcAft>
              <a:buSzPts val="1100"/>
              <a:buChar char="●"/>
            </a:pPr>
            <a:r>
              <a:rPr lang="en"/>
              <a:t>Games where we predicted the total to be &gt; 160 our model </a:t>
            </a:r>
            <a:r>
              <a:rPr lang="en"/>
              <a:t>performed</a:t>
            </a:r>
            <a:r>
              <a:rPr lang="en"/>
              <a:t> especially well</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776fcb732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776fcb732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 as great as spreads but reason to be encouraged</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778a189970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778a189970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Various classification models: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7794d051c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7794d051c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84d3eb32f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84d3eb32f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800d670a7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800d670a7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see that some of the consistently better teams this year reside in the 2nd quadrant, top right, such as kansas and gonzaga, and another top team Dayton, has the literal highest EFG rate out of the top 64 teams, but they may lack in offensive rebounding, more, but make up for it with their high efficiency. When weighting our variables a higher weight should be on eFG.</a:t>
            </a:r>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7794d051c2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7794d051c2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visual we wanted to explore dealt with how pace could affect turnover percentage. Our</a:t>
            </a:r>
            <a:endParaRPr/>
          </a:p>
          <a:p>
            <a:pPr indent="0" lvl="0" marL="0" rtl="0" algn="l">
              <a:spcBef>
                <a:spcPts val="0"/>
              </a:spcBef>
              <a:spcAft>
                <a:spcPts val="0"/>
              </a:spcAft>
              <a:buNone/>
            </a:pPr>
            <a:r>
              <a:rPr lang="en"/>
              <a:t>train of thought was that if a team plays quicker than they are more likely to turn the ball over</a:t>
            </a:r>
            <a:endParaRPr/>
          </a:p>
          <a:p>
            <a:pPr indent="0" lvl="0" marL="0" rtl="0" algn="l">
              <a:spcBef>
                <a:spcPts val="0"/>
              </a:spcBef>
              <a:spcAft>
                <a:spcPts val="0"/>
              </a:spcAft>
              <a:buNone/>
            </a:pPr>
            <a:r>
              <a:rPr lang="en"/>
              <a:t>and thus limit their number of possessions. Our hypothesis fails because it appears there is</a:t>
            </a:r>
            <a:endParaRPr/>
          </a:p>
          <a:p>
            <a:pPr indent="0" lvl="0" marL="0" rtl="0" algn="l">
              <a:spcBef>
                <a:spcPts val="0"/>
              </a:spcBef>
              <a:spcAft>
                <a:spcPts val="0"/>
              </a:spcAft>
              <a:buNone/>
            </a:pPr>
            <a:r>
              <a:rPr lang="en"/>
              <a:t>no true relationship between the two variables. Other than Stephen F. Austin, which appears to</a:t>
            </a:r>
            <a:endParaRPr/>
          </a:p>
          <a:p>
            <a:pPr indent="0" lvl="0" marL="0" rtl="0" algn="l">
              <a:spcBef>
                <a:spcPts val="0"/>
              </a:spcBef>
              <a:spcAft>
                <a:spcPts val="0"/>
              </a:spcAft>
              <a:buNone/>
            </a:pPr>
            <a:r>
              <a:rPr lang="en"/>
              <a:t>be an outlier, turns the ball over much more due to their pace. You will also notice teams such as last years winner, University of Virginia, plays very slow,  a very old style of play they are known for, but are often successful. This is a variable we would like to be able to account for in the future better, as our model did not weight defensive variables as high.</a:t>
            </a:r>
            <a:endParaRPr/>
          </a:p>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7794d051c2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7794d051c2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75360b1013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75360b1013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778a189970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778a189970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5360b1013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5360b1013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7794d051c2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7794d051c2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800d670a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00d670a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Average"/>
                <a:ea typeface="Average"/>
                <a:cs typeface="Average"/>
                <a:sym typeface="Average"/>
              </a:rPr>
              <a:t>Player skill levels, shorter seasons, teams having say in their own scheduling</a:t>
            </a:r>
            <a:endParaRPr sz="1800">
              <a:latin typeface="Average"/>
              <a:ea typeface="Average"/>
              <a:cs typeface="Average"/>
              <a:sym typeface="Average"/>
            </a:endParaRPr>
          </a:p>
          <a:p>
            <a:pPr indent="0" lvl="0" marL="0" rtl="0" algn="l">
              <a:lnSpc>
                <a:spcPct val="115000"/>
              </a:lnSpc>
              <a:spcBef>
                <a:spcPts val="1600"/>
              </a:spcBef>
              <a:spcAft>
                <a:spcPts val="0"/>
              </a:spcAft>
              <a:buNone/>
            </a:pPr>
            <a:r>
              <a:rPr lang="en" sz="1800">
                <a:latin typeface="Average"/>
                <a:ea typeface="Average"/>
                <a:cs typeface="Average"/>
                <a:sym typeface="Average"/>
              </a:rPr>
              <a:t>Using logistic regression, we plan to calculate the true odds of a team winning a game and see if there is an edge on either team. </a:t>
            </a:r>
            <a:endParaRPr sz="1800">
              <a:latin typeface="Average"/>
              <a:ea typeface="Average"/>
              <a:cs typeface="Average"/>
              <a:sym typeface="Average"/>
            </a:endParaRPr>
          </a:p>
          <a:p>
            <a:pPr indent="0" lvl="0" marL="0" rtl="0" algn="l">
              <a:lnSpc>
                <a:spcPct val="115000"/>
              </a:lnSpc>
              <a:spcBef>
                <a:spcPts val="1600"/>
              </a:spcBef>
              <a:spcAft>
                <a:spcPts val="1600"/>
              </a:spcAft>
              <a:buNone/>
            </a:pPr>
            <a:r>
              <a:rPr lang="en" sz="1800">
                <a:latin typeface="Average"/>
                <a:ea typeface="Average"/>
                <a:cs typeface="Average"/>
                <a:sym typeface="Average"/>
              </a:rPr>
              <a:t>Example: Las Vegas predicts that a team has a 60% chance to win a game, but we project that probability to be closer to 70%-  there might be a monetary advantage.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800d670a7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00d670a7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Lots of roster turnover season-to season, less familiarity between opponents</a:t>
            </a:r>
            <a:endParaRPr/>
          </a:p>
          <a:p>
            <a:pPr indent="0" lvl="0" marL="0" rtl="0" algn="l">
              <a:spcBef>
                <a:spcPts val="0"/>
              </a:spcBef>
              <a:spcAft>
                <a:spcPts val="0"/>
              </a:spcAft>
              <a:buNone/>
            </a:pPr>
            <a:r>
              <a:rPr lang="en"/>
              <a:t>Also because of the nature of ametuer atheltics, teams can schedule hand-picked opponents to </a:t>
            </a:r>
            <a:r>
              <a:rPr lang="en"/>
              <a:t>optimize</a:t>
            </a:r>
            <a:r>
              <a:rPr lang="en"/>
              <a:t> their season performance and bring in the most revenue to the school. </a:t>
            </a:r>
            <a:r>
              <a:rPr lang="en"/>
              <a:t>Plus, much shorter season (30 ish games compared to 82 professional games)</a:t>
            </a:r>
            <a:endParaRPr/>
          </a:p>
          <a:p>
            <a:pPr indent="0" lvl="0" marL="0" rtl="0" algn="l">
              <a:spcBef>
                <a:spcPts val="0"/>
              </a:spcBef>
              <a:spcAft>
                <a:spcPts val="0"/>
              </a:spcAft>
              <a:buNone/>
            </a:pPr>
            <a:r>
              <a:rPr lang="en"/>
              <a:t>Quality of play is pretty </a:t>
            </a:r>
            <a:r>
              <a:rPr lang="en"/>
              <a:t>volatile with college athletes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we want to find the basketball factors that are most important to the college basketball game</a:t>
            </a:r>
            <a:endParaRPr/>
          </a:p>
          <a:p>
            <a:pPr indent="0" lvl="0" marL="0" rtl="0" algn="l">
              <a:spcBef>
                <a:spcPts val="0"/>
              </a:spcBef>
              <a:spcAft>
                <a:spcPts val="0"/>
              </a:spcAft>
              <a:buNone/>
            </a:pPr>
            <a:r>
              <a:t/>
            </a:r>
            <a:endParaRPr/>
          </a:p>
          <a:p>
            <a:pPr indent="-317500" lvl="1" marL="914400" rtl="0" algn="l">
              <a:lnSpc>
                <a:spcPct val="115000"/>
              </a:lnSpc>
              <a:spcBef>
                <a:spcPts val="0"/>
              </a:spcBef>
              <a:spcAft>
                <a:spcPts val="0"/>
              </a:spcAft>
              <a:buClr>
                <a:srgbClr val="000000"/>
              </a:buClr>
              <a:buSzPts val="1400"/>
              <a:buFont typeface="Average"/>
              <a:buChar char="○"/>
            </a:pPr>
            <a:r>
              <a:rPr lang="en" sz="1400">
                <a:latin typeface="Average"/>
                <a:ea typeface="Average"/>
                <a:cs typeface="Average"/>
                <a:sym typeface="Average"/>
              </a:rPr>
              <a:t>Basketball is a changing sport, especially in college.  We hope to find out which factors lead to wins more often than others. </a:t>
            </a:r>
            <a:endParaRPr sz="1400">
              <a:latin typeface="Average"/>
              <a:ea typeface="Average"/>
              <a:cs typeface="Average"/>
              <a:sym typeface="Average"/>
            </a:endParaRPr>
          </a:p>
          <a:p>
            <a:pPr indent="-317500" lvl="1" marL="914400" rtl="0" algn="l">
              <a:lnSpc>
                <a:spcPct val="115000"/>
              </a:lnSpc>
              <a:spcBef>
                <a:spcPts val="0"/>
              </a:spcBef>
              <a:spcAft>
                <a:spcPts val="0"/>
              </a:spcAft>
              <a:buClr>
                <a:srgbClr val="000000"/>
              </a:buClr>
              <a:buSzPts val="1400"/>
              <a:buFont typeface="Average"/>
              <a:buChar char="○"/>
            </a:pPr>
            <a:r>
              <a:rPr lang="en" sz="1400">
                <a:latin typeface="Average"/>
                <a:ea typeface="Average"/>
                <a:cs typeface="Average"/>
                <a:sym typeface="Average"/>
              </a:rPr>
              <a:t>For context, we are looking at whether a team’s offense or defense is more important in determining who wins the game. </a:t>
            </a:r>
            <a:endParaRPr sz="1400">
              <a:latin typeface="Average"/>
              <a:ea typeface="Average"/>
              <a:cs typeface="Average"/>
              <a:sym typeface="Average"/>
            </a:endParaRPr>
          </a:p>
          <a:p>
            <a:pPr indent="-317500" lvl="1" marL="914400" rtl="0" algn="l">
              <a:lnSpc>
                <a:spcPct val="115000"/>
              </a:lnSpc>
              <a:spcBef>
                <a:spcPts val="0"/>
              </a:spcBef>
              <a:spcAft>
                <a:spcPts val="0"/>
              </a:spcAft>
              <a:buClr>
                <a:srgbClr val="000000"/>
              </a:buClr>
              <a:buSzPts val="1400"/>
              <a:buFont typeface="Average"/>
              <a:buChar char="○"/>
            </a:pPr>
            <a:r>
              <a:rPr lang="en" sz="1400">
                <a:latin typeface="Average"/>
                <a:ea typeface="Average"/>
                <a:cs typeface="Average"/>
                <a:sym typeface="Average"/>
              </a:rPr>
              <a:t>The group will analyze many variables and try to pinpoint which statistics are the most important.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800d670a7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00d670a7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400">
                <a:latin typeface="Average"/>
                <a:ea typeface="Average"/>
                <a:cs typeface="Average"/>
                <a:sym typeface="Average"/>
              </a:rPr>
              <a:t>The goal is to find a discrepancy between our model and betting odds. </a:t>
            </a:r>
            <a:endParaRPr sz="1400">
              <a:latin typeface="Average"/>
              <a:ea typeface="Average"/>
              <a:cs typeface="Average"/>
              <a:sym typeface="Average"/>
            </a:endParaRPr>
          </a:p>
          <a:p>
            <a:pPr indent="0" lvl="0" marL="457200" rtl="0" algn="l">
              <a:lnSpc>
                <a:spcPct val="115000"/>
              </a:lnSpc>
              <a:spcBef>
                <a:spcPts val="1600"/>
              </a:spcBef>
              <a:spcAft>
                <a:spcPts val="0"/>
              </a:spcAft>
              <a:buNone/>
            </a:pPr>
            <a:r>
              <a:rPr lang="en" sz="1400">
                <a:latin typeface="Average"/>
                <a:ea typeface="Average"/>
                <a:cs typeface="Average"/>
                <a:sym typeface="Average"/>
              </a:rPr>
              <a:t>A common bet: predict whether the combined score for both teams in a game will go over or stay under the number that bookmakers have stated.</a:t>
            </a:r>
            <a:endParaRPr sz="1400">
              <a:latin typeface="Average"/>
              <a:ea typeface="Average"/>
              <a:cs typeface="Average"/>
              <a:sym typeface="Average"/>
            </a:endParaRPr>
          </a:p>
          <a:p>
            <a:pPr indent="0" lvl="0" marL="457200" rtl="0" algn="l">
              <a:lnSpc>
                <a:spcPct val="115000"/>
              </a:lnSpc>
              <a:spcBef>
                <a:spcPts val="1600"/>
              </a:spcBef>
              <a:spcAft>
                <a:spcPts val="1600"/>
              </a:spcAft>
              <a:buNone/>
            </a:pPr>
            <a:r>
              <a:rPr lang="en" sz="1400">
                <a:latin typeface="Average"/>
                <a:ea typeface="Average"/>
                <a:cs typeface="Average"/>
                <a:sym typeface="Average"/>
              </a:rPr>
              <a:t>Through linear regression, we are hopeful to find a large difference between our model and the total.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794d051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794d051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Average"/>
                <a:ea typeface="Average"/>
                <a:cs typeface="Average"/>
                <a:sym typeface="Average"/>
              </a:rPr>
              <a:t>As Andrew mentioned, predicting what will happen in college </a:t>
            </a:r>
            <a:r>
              <a:rPr lang="en" sz="1200">
                <a:latin typeface="Average"/>
                <a:ea typeface="Average"/>
                <a:cs typeface="Average"/>
                <a:sym typeface="Average"/>
              </a:rPr>
              <a:t>basketball</a:t>
            </a:r>
            <a:r>
              <a:rPr lang="en" sz="1200">
                <a:latin typeface="Average"/>
                <a:ea typeface="Average"/>
                <a:cs typeface="Average"/>
                <a:sym typeface="Average"/>
              </a:rPr>
              <a:t> games can prove to be more difficult than professional sports due to its amateuristic nature, large quantity of teams, and condensed schedules.</a:t>
            </a:r>
            <a:endParaRPr sz="1200">
              <a:latin typeface="Average"/>
              <a:ea typeface="Average"/>
              <a:cs typeface="Average"/>
              <a:sym typeface="Average"/>
            </a:endParaRPr>
          </a:p>
          <a:p>
            <a:pPr indent="0" lvl="0" marL="0" rtl="0" algn="l">
              <a:spcBef>
                <a:spcPts val="0"/>
              </a:spcBef>
              <a:spcAft>
                <a:spcPts val="0"/>
              </a:spcAft>
              <a:buNone/>
            </a:pPr>
            <a:r>
              <a:t/>
            </a:r>
            <a:endParaRPr sz="1200">
              <a:latin typeface="Average"/>
              <a:ea typeface="Average"/>
              <a:cs typeface="Average"/>
              <a:sym typeface="Average"/>
            </a:endParaRPr>
          </a:p>
          <a:p>
            <a:pPr indent="0" lvl="0" marL="0" rtl="0" algn="l">
              <a:spcBef>
                <a:spcPts val="0"/>
              </a:spcBef>
              <a:spcAft>
                <a:spcPts val="0"/>
              </a:spcAft>
              <a:buNone/>
            </a:pPr>
            <a:r>
              <a:rPr lang="en" sz="1200">
                <a:latin typeface="Average"/>
                <a:ea typeface="Average"/>
                <a:cs typeface="Average"/>
                <a:sym typeface="Average"/>
              </a:rPr>
              <a:t>Before selecting the basketball statistics to look at in our prediction models, we looked at what others have concluded about the sport..</a:t>
            </a:r>
            <a:endParaRPr sz="1200">
              <a:latin typeface="Average"/>
              <a:ea typeface="Average"/>
              <a:cs typeface="Average"/>
              <a:sym typeface="Average"/>
            </a:endParaRPr>
          </a:p>
          <a:p>
            <a:pPr indent="0" lvl="0" marL="0" rtl="0" algn="l">
              <a:spcBef>
                <a:spcPts val="0"/>
              </a:spcBef>
              <a:spcAft>
                <a:spcPts val="0"/>
              </a:spcAft>
              <a:buNone/>
            </a:pPr>
            <a:r>
              <a:rPr lang="en" sz="1200">
                <a:latin typeface="Average"/>
                <a:ea typeface="Average"/>
                <a:cs typeface="Average"/>
                <a:sym typeface="Average"/>
              </a:rPr>
              <a:t>Dean Oliver (prominent basketball statistician) </a:t>
            </a:r>
            <a:r>
              <a:rPr lang="en" sz="1200">
                <a:highlight>
                  <a:srgbClr val="FFFFFF"/>
                </a:highlight>
                <a:latin typeface="Average"/>
                <a:ea typeface="Average"/>
                <a:cs typeface="Average"/>
                <a:sym typeface="Average"/>
              </a:rPr>
              <a:t>identified what he called the "Four Factors of Basketball Success", or the keys to </a:t>
            </a:r>
            <a:r>
              <a:rPr lang="en" sz="1200">
                <a:highlight>
                  <a:srgbClr val="FFFFFF"/>
                </a:highlight>
                <a:latin typeface="Average"/>
                <a:ea typeface="Average"/>
                <a:cs typeface="Average"/>
                <a:sym typeface="Average"/>
              </a:rPr>
              <a:t>successfully</a:t>
            </a:r>
            <a:r>
              <a:rPr lang="en" sz="1200">
                <a:highlight>
                  <a:srgbClr val="FFFFFF"/>
                </a:highlight>
                <a:latin typeface="Average"/>
                <a:ea typeface="Average"/>
                <a:cs typeface="Average"/>
                <a:sym typeface="Average"/>
              </a:rPr>
              <a:t> win at basketball: they are a team’s Effective field goal %, Turnover %, Off Reb %, and Free Throw Rate</a:t>
            </a:r>
            <a:endParaRPr sz="1200">
              <a:highlight>
                <a:srgbClr val="FFFFFF"/>
              </a:highlight>
              <a:latin typeface="Average"/>
              <a:ea typeface="Average"/>
              <a:cs typeface="Average"/>
              <a:sym typeface="Average"/>
            </a:endParaRPr>
          </a:p>
          <a:p>
            <a:pPr indent="0" lvl="0" marL="0" rtl="0" algn="l">
              <a:spcBef>
                <a:spcPts val="0"/>
              </a:spcBef>
              <a:spcAft>
                <a:spcPts val="0"/>
              </a:spcAft>
              <a:buNone/>
            </a:pPr>
            <a:r>
              <a:rPr lang="en" sz="1200">
                <a:highlight>
                  <a:srgbClr val="FFFFFF"/>
                </a:highlight>
                <a:latin typeface="Average"/>
                <a:ea typeface="Average"/>
                <a:cs typeface="Average"/>
                <a:sym typeface="Average"/>
              </a:rPr>
              <a:t>(you can see here his methods for calculating these metrics)</a:t>
            </a:r>
            <a:endParaRPr sz="1200">
              <a:highlight>
                <a:srgbClr val="FFFFFF"/>
              </a:highlight>
              <a:latin typeface="Average"/>
              <a:ea typeface="Average"/>
              <a:cs typeface="Average"/>
              <a:sym typeface="Average"/>
            </a:endParaRPr>
          </a:p>
          <a:p>
            <a:pPr indent="0" lvl="0" marL="0" rtl="0" algn="l">
              <a:spcBef>
                <a:spcPts val="0"/>
              </a:spcBef>
              <a:spcAft>
                <a:spcPts val="0"/>
              </a:spcAft>
              <a:buNone/>
            </a:pPr>
            <a:r>
              <a:t/>
            </a:r>
            <a:endParaRPr sz="1200">
              <a:highlight>
                <a:srgbClr val="FFFFFF"/>
              </a:highlight>
              <a:latin typeface="Average"/>
              <a:ea typeface="Average"/>
              <a:cs typeface="Average"/>
              <a:sym typeface="Average"/>
            </a:endParaRPr>
          </a:p>
          <a:p>
            <a:pPr indent="0" lvl="0" marL="0" rtl="0" algn="l">
              <a:spcBef>
                <a:spcPts val="0"/>
              </a:spcBef>
              <a:spcAft>
                <a:spcPts val="0"/>
              </a:spcAft>
              <a:buNone/>
            </a:pPr>
            <a:r>
              <a:rPr lang="en" sz="1200">
                <a:highlight>
                  <a:srgbClr val="FFFFFF"/>
                </a:highlight>
                <a:latin typeface="Average"/>
                <a:ea typeface="Average"/>
                <a:cs typeface="Average"/>
                <a:sym typeface="Average"/>
              </a:rPr>
              <a:t>What that means is that for a team to have the best chance of winning, they must</a:t>
            </a:r>
            <a:r>
              <a:rPr b="1" lang="en" sz="1200">
                <a:highlight>
                  <a:srgbClr val="FFFFFF"/>
                </a:highlight>
                <a:latin typeface="Average"/>
                <a:ea typeface="Average"/>
                <a:cs typeface="Average"/>
                <a:sym typeface="Average"/>
              </a:rPr>
              <a:t> be able to score efficiently, protect the basketball on offense, grab as many rebounds as possible, </a:t>
            </a:r>
            <a:r>
              <a:rPr lang="en" sz="1200">
                <a:highlight>
                  <a:srgbClr val="FFFFFF"/>
                </a:highlight>
                <a:latin typeface="Average"/>
                <a:ea typeface="Average"/>
                <a:cs typeface="Average"/>
                <a:sym typeface="Average"/>
              </a:rPr>
              <a:t>and </a:t>
            </a:r>
            <a:r>
              <a:rPr b="1" lang="en" sz="1200">
                <a:highlight>
                  <a:srgbClr val="FFFFFF"/>
                </a:highlight>
                <a:latin typeface="Average"/>
                <a:ea typeface="Average"/>
                <a:cs typeface="Average"/>
                <a:sym typeface="Average"/>
              </a:rPr>
              <a:t>get to the free throw line often.</a:t>
            </a:r>
            <a:endParaRPr b="1" sz="1200">
              <a:highlight>
                <a:srgbClr val="FFFFFF"/>
              </a:highlight>
              <a:latin typeface="Average"/>
              <a:ea typeface="Average"/>
              <a:cs typeface="Average"/>
              <a:sym typeface="Average"/>
            </a:endParaRPr>
          </a:p>
          <a:p>
            <a:pPr indent="0" lvl="0" marL="0" rtl="0" algn="l">
              <a:spcBef>
                <a:spcPts val="0"/>
              </a:spcBef>
              <a:spcAft>
                <a:spcPts val="0"/>
              </a:spcAft>
              <a:buNone/>
            </a:pPr>
            <a:r>
              <a:t/>
            </a:r>
            <a:endParaRPr sz="1200"/>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78a189970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78a189970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Font typeface="Average"/>
              <a:buChar char="●"/>
            </a:pPr>
            <a:r>
              <a:rPr lang="en" sz="1200">
                <a:latin typeface="Average"/>
                <a:ea typeface="Average"/>
                <a:cs typeface="Average"/>
                <a:sym typeface="Average"/>
              </a:rPr>
              <a:t>Ken Pomeroy, a noted college basketball statistician,  introduced the idea of adjusting efficiencies to the opponent’s quality.</a:t>
            </a:r>
            <a:endParaRPr sz="1200">
              <a:latin typeface="Average"/>
              <a:ea typeface="Average"/>
              <a:cs typeface="Average"/>
              <a:sym typeface="Average"/>
            </a:endParaRPr>
          </a:p>
          <a:p>
            <a:pPr indent="-304800" lvl="0" marL="457200" rtl="0" algn="l">
              <a:spcBef>
                <a:spcPts val="0"/>
              </a:spcBef>
              <a:spcAft>
                <a:spcPts val="0"/>
              </a:spcAft>
              <a:buClr>
                <a:srgbClr val="000000"/>
              </a:buClr>
              <a:buSzPts val="1200"/>
              <a:buFont typeface="Average"/>
              <a:buChar char="●"/>
            </a:pPr>
            <a:r>
              <a:rPr lang="en" sz="1200">
                <a:latin typeface="Average"/>
                <a:ea typeface="Average"/>
                <a:cs typeface="Average"/>
                <a:sym typeface="Average"/>
              </a:rPr>
              <a:t>The importance </a:t>
            </a:r>
            <a:r>
              <a:rPr lang="en" sz="1200">
                <a:latin typeface="Average"/>
                <a:ea typeface="Average"/>
                <a:cs typeface="Average"/>
                <a:sym typeface="Average"/>
              </a:rPr>
              <a:t>of normalizing variables helps adjust the statistics of a team in relation to the level of its </a:t>
            </a:r>
            <a:r>
              <a:rPr lang="en" sz="1200">
                <a:latin typeface="Average"/>
                <a:ea typeface="Average"/>
                <a:cs typeface="Average"/>
                <a:sym typeface="Average"/>
              </a:rPr>
              <a:t>competition</a:t>
            </a:r>
            <a:r>
              <a:rPr lang="en" sz="1200">
                <a:latin typeface="Average"/>
                <a:ea typeface="Average"/>
                <a:cs typeface="Average"/>
                <a:sym typeface="Average"/>
              </a:rPr>
              <a:t>.  </a:t>
            </a:r>
            <a:endParaRPr sz="1200">
              <a:latin typeface="Average"/>
              <a:ea typeface="Average"/>
              <a:cs typeface="Average"/>
              <a:sym typeface="Average"/>
            </a:endParaRPr>
          </a:p>
          <a:p>
            <a:pPr indent="-304800" lvl="0" marL="457200" rtl="0" algn="l">
              <a:spcBef>
                <a:spcPts val="0"/>
              </a:spcBef>
              <a:spcAft>
                <a:spcPts val="0"/>
              </a:spcAft>
              <a:buClr>
                <a:schemeClr val="accent3"/>
              </a:buClr>
              <a:buSzPts val="1200"/>
              <a:buFont typeface="Average"/>
              <a:buChar char="●"/>
            </a:pPr>
            <a:r>
              <a:t/>
            </a:r>
            <a:endParaRPr sz="1200">
              <a:latin typeface="Average"/>
              <a:ea typeface="Average"/>
              <a:cs typeface="Average"/>
              <a:sym typeface="Average"/>
            </a:endParaRPr>
          </a:p>
          <a:p>
            <a:pPr indent="-304800" lvl="0" marL="457200" rtl="0" algn="l">
              <a:spcBef>
                <a:spcPts val="0"/>
              </a:spcBef>
              <a:spcAft>
                <a:spcPts val="0"/>
              </a:spcAft>
              <a:buClr>
                <a:schemeClr val="accent3"/>
              </a:buClr>
              <a:buSzPts val="1200"/>
              <a:buFont typeface="Average"/>
              <a:buChar char="●"/>
            </a:pPr>
            <a:r>
              <a:rPr lang="en" sz="1200">
                <a:latin typeface="Average"/>
                <a:ea typeface="Average"/>
                <a:cs typeface="Average"/>
                <a:sym typeface="Average"/>
              </a:rPr>
              <a:t>For </a:t>
            </a:r>
            <a:r>
              <a:rPr lang="en" sz="1200">
                <a:latin typeface="Average"/>
                <a:ea typeface="Average"/>
                <a:cs typeface="Average"/>
                <a:sym typeface="Average"/>
              </a:rPr>
              <a:t>example</a:t>
            </a:r>
            <a:r>
              <a:rPr lang="en" sz="1200">
                <a:latin typeface="Average"/>
                <a:ea typeface="Average"/>
                <a:cs typeface="Average"/>
                <a:sym typeface="Average"/>
              </a:rPr>
              <a:t>, a team that puts up impressive offensive statistics against an </a:t>
            </a:r>
            <a:r>
              <a:rPr lang="en" sz="1200">
                <a:latin typeface="Average"/>
                <a:ea typeface="Average"/>
                <a:cs typeface="Average"/>
                <a:sym typeface="Average"/>
              </a:rPr>
              <a:t>opponent</a:t>
            </a:r>
            <a:r>
              <a:rPr lang="en" sz="1200">
                <a:latin typeface="Average"/>
                <a:ea typeface="Average"/>
                <a:cs typeface="Average"/>
                <a:sym typeface="Average"/>
              </a:rPr>
              <a:t> that is pretty weak defensively should have their statistics penalized compared to a team that puts up similar statistics against much tougher </a:t>
            </a:r>
            <a:r>
              <a:rPr lang="en" sz="1200">
                <a:latin typeface="Average"/>
                <a:ea typeface="Average"/>
                <a:cs typeface="Average"/>
                <a:sym typeface="Average"/>
              </a:rPr>
              <a:t>defensive</a:t>
            </a:r>
            <a:r>
              <a:rPr lang="en" sz="1200">
                <a:latin typeface="Average"/>
                <a:ea typeface="Average"/>
                <a:cs typeface="Average"/>
                <a:sym typeface="Average"/>
              </a:rPr>
              <a:t> </a:t>
            </a:r>
            <a:r>
              <a:rPr lang="en" sz="1200">
                <a:latin typeface="Average"/>
                <a:ea typeface="Average"/>
                <a:cs typeface="Average"/>
                <a:sym typeface="Average"/>
              </a:rPr>
              <a:t>opponents</a:t>
            </a:r>
            <a:endParaRPr sz="1200">
              <a:latin typeface="Average"/>
              <a:ea typeface="Average"/>
              <a:cs typeface="Average"/>
              <a:sym typeface="Average"/>
            </a:endParaRPr>
          </a:p>
          <a:p>
            <a:pPr indent="-304800" lvl="0" marL="457200" rtl="0" algn="l">
              <a:spcBef>
                <a:spcPts val="0"/>
              </a:spcBef>
              <a:spcAft>
                <a:spcPts val="0"/>
              </a:spcAft>
              <a:buClr>
                <a:schemeClr val="accent3"/>
              </a:buClr>
              <a:buSzPts val="1200"/>
              <a:buFont typeface="Average"/>
              <a:buChar char="●"/>
            </a:pPr>
            <a:r>
              <a:rPr lang="en" sz="1200">
                <a:latin typeface="Average"/>
                <a:ea typeface="Average"/>
                <a:cs typeface="Average"/>
                <a:sym typeface="Average"/>
              </a:rPr>
              <a:t>You can see here an example of a way to normalize a total of team’s points scored in a game by dividing by the number of possessions they had in that game to get their offensive efficiency, or in a similar fashion normalize the points-allowed to derive their defensive efficiency </a:t>
            </a:r>
            <a:endParaRPr sz="1200">
              <a:latin typeface="Average"/>
              <a:ea typeface="Average"/>
              <a:cs typeface="Average"/>
              <a:sym typeface="Average"/>
            </a:endParaRPr>
          </a:p>
          <a:p>
            <a:pPr indent="-304800" lvl="0" marL="457200" rtl="0" algn="l">
              <a:spcBef>
                <a:spcPts val="0"/>
              </a:spcBef>
              <a:spcAft>
                <a:spcPts val="0"/>
              </a:spcAft>
              <a:buClr>
                <a:schemeClr val="accent3"/>
              </a:buClr>
              <a:buSzPts val="1200"/>
              <a:buFont typeface="Average"/>
              <a:buChar char="●"/>
            </a:pPr>
            <a:r>
              <a:rPr lang="en" sz="1200">
                <a:latin typeface="Average"/>
                <a:ea typeface="Average"/>
                <a:cs typeface="Average"/>
                <a:sym typeface="Average"/>
              </a:rPr>
              <a:t>We could similar transformations with </a:t>
            </a:r>
            <a:r>
              <a:rPr lang="en" sz="1200">
                <a:latin typeface="Average"/>
                <a:ea typeface="Average"/>
                <a:cs typeface="Average"/>
                <a:sym typeface="Average"/>
              </a:rPr>
              <a:t>Statistics like offensive rebound rate or turnover rate.</a:t>
            </a:r>
            <a:endParaRPr sz="1200">
              <a:latin typeface="Average"/>
              <a:ea typeface="Average"/>
              <a:cs typeface="Average"/>
              <a:sym typeface="Average"/>
            </a:endParaRPr>
          </a:p>
          <a:p>
            <a:pPr indent="0" lvl="0" marL="457200" rtl="0" algn="l">
              <a:spcBef>
                <a:spcPts val="0"/>
              </a:spcBef>
              <a:spcAft>
                <a:spcPts val="0"/>
              </a:spcAft>
              <a:buNone/>
            </a:pPr>
            <a:r>
              <a:t/>
            </a:r>
            <a:endParaRPr sz="1200">
              <a:latin typeface="Average"/>
              <a:ea typeface="Average"/>
              <a:cs typeface="Average"/>
              <a:sym typeface="Average"/>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0.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0.png"/><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arxiv.org/pdf/1310.3607.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accent5"/>
                </a:solidFill>
              </a:rPr>
              <a:t>2020 College Basketball Prediction</a:t>
            </a:r>
            <a:endParaRPr>
              <a:solidFill>
                <a:schemeClr val="accent5"/>
              </a:solidFill>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Matthew Forey   Nathan Keckley</a:t>
            </a:r>
            <a:endParaRPr/>
          </a:p>
          <a:p>
            <a:pPr indent="0" lvl="0" marL="0" rtl="0" algn="ctr">
              <a:spcBef>
                <a:spcPts val="0"/>
              </a:spcBef>
              <a:spcAft>
                <a:spcPts val="0"/>
              </a:spcAft>
              <a:buClr>
                <a:schemeClr val="dk1"/>
              </a:buClr>
              <a:buSzPts val="1100"/>
              <a:buFont typeface="Arial"/>
              <a:buNone/>
            </a:pPr>
            <a:r>
              <a:rPr lang="en"/>
              <a:t>Andrew Locker   Ricardo Munoz</a:t>
            </a:r>
            <a:endParaRPr/>
          </a:p>
          <a:p>
            <a:pPr indent="0" lvl="0" marL="0" rtl="0" algn="ctr">
              <a:spcBef>
                <a:spcPts val="0"/>
              </a:spcBef>
              <a:spcAft>
                <a:spcPts val="0"/>
              </a:spcAft>
              <a:buNone/>
            </a:pPr>
            <a:r>
              <a:t/>
            </a:r>
            <a:endParaRPr/>
          </a:p>
        </p:txBody>
      </p:sp>
      <p:pic>
        <p:nvPicPr>
          <p:cNvPr id="61" name="Google Shape;61;p13"/>
          <p:cNvPicPr preferRelativeResize="0"/>
          <p:nvPr/>
        </p:nvPicPr>
        <p:blipFill>
          <a:blip r:embed="rId3">
            <a:alphaModFix/>
          </a:blip>
          <a:stretch>
            <a:fillRect/>
          </a:stretch>
        </p:blipFill>
        <p:spPr>
          <a:xfrm>
            <a:off x="4106773" y="4105350"/>
            <a:ext cx="792579" cy="792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Literature Review</a:t>
            </a:r>
            <a:endParaRPr>
              <a:solidFill>
                <a:schemeClr val="accent5"/>
              </a:solidFill>
            </a:endParaRPr>
          </a:p>
        </p:txBody>
      </p:sp>
      <p:sp>
        <p:nvSpPr>
          <p:cNvPr id="118" name="Google Shape;118;p22"/>
          <p:cNvSpPr txBox="1"/>
          <p:nvPr>
            <p:ph idx="1" type="body"/>
          </p:nvPr>
        </p:nvSpPr>
        <p:spPr>
          <a:xfrm>
            <a:off x="311700" y="1152475"/>
            <a:ext cx="3782100" cy="36294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lang="en" sz="1300">
                <a:solidFill>
                  <a:srgbClr val="FFFFFF"/>
                </a:solidFill>
              </a:rPr>
              <a:t>Analysts find: “glass ceiling”</a:t>
            </a:r>
            <a:endParaRPr sz="1300">
              <a:solidFill>
                <a:srgbClr val="FFFFFF"/>
              </a:solidFill>
            </a:endParaRPr>
          </a:p>
          <a:p>
            <a:pPr indent="-311150" lvl="0" marL="457200" rtl="0" algn="l">
              <a:lnSpc>
                <a:spcPct val="100000"/>
              </a:lnSpc>
              <a:spcBef>
                <a:spcPts val="0"/>
              </a:spcBef>
              <a:spcAft>
                <a:spcPts val="0"/>
              </a:spcAft>
              <a:buClr>
                <a:srgbClr val="FFFFFF"/>
              </a:buClr>
              <a:buSzPts val="1300"/>
              <a:buChar char="●"/>
            </a:pPr>
            <a:r>
              <a:rPr lang="en" sz="1300">
                <a:solidFill>
                  <a:srgbClr val="FFFFFF"/>
                </a:solidFill>
              </a:rPr>
              <a:t>Shi, Moorthy, and Zimmerman used various ML techniques:</a:t>
            </a:r>
            <a:endParaRPr sz="1300">
              <a:solidFill>
                <a:srgbClr val="FFFFFF"/>
              </a:solidFill>
            </a:endParaRPr>
          </a:p>
          <a:p>
            <a:pPr indent="-311150" lvl="1" marL="914400" rtl="0" algn="l">
              <a:lnSpc>
                <a:spcPct val="100000"/>
              </a:lnSpc>
              <a:spcBef>
                <a:spcPts val="0"/>
              </a:spcBef>
              <a:spcAft>
                <a:spcPts val="0"/>
              </a:spcAft>
              <a:buClr>
                <a:srgbClr val="FFFFFF"/>
              </a:buClr>
              <a:buSzPts val="1300"/>
              <a:buChar char="○"/>
            </a:pPr>
            <a:r>
              <a:rPr lang="en" sz="1300">
                <a:solidFill>
                  <a:srgbClr val="FFFFFF"/>
                </a:solidFill>
              </a:rPr>
              <a:t>Decision Trees</a:t>
            </a:r>
            <a:endParaRPr sz="1300">
              <a:solidFill>
                <a:srgbClr val="FFFFFF"/>
              </a:solidFill>
            </a:endParaRPr>
          </a:p>
          <a:p>
            <a:pPr indent="-311150" lvl="1" marL="914400" rtl="0" algn="l">
              <a:lnSpc>
                <a:spcPct val="100000"/>
              </a:lnSpc>
              <a:spcBef>
                <a:spcPts val="0"/>
              </a:spcBef>
              <a:spcAft>
                <a:spcPts val="0"/>
              </a:spcAft>
              <a:buClr>
                <a:srgbClr val="FFFFFF"/>
              </a:buClr>
              <a:buSzPts val="1300"/>
              <a:buChar char="○"/>
            </a:pPr>
            <a:r>
              <a:rPr lang="en" sz="1300">
                <a:solidFill>
                  <a:srgbClr val="FFFFFF"/>
                </a:solidFill>
              </a:rPr>
              <a:t>Rule Learners</a:t>
            </a:r>
            <a:endParaRPr sz="1300">
              <a:solidFill>
                <a:srgbClr val="FFFFFF"/>
              </a:solidFill>
            </a:endParaRPr>
          </a:p>
          <a:p>
            <a:pPr indent="-311150" lvl="1" marL="914400" rtl="0" algn="l">
              <a:lnSpc>
                <a:spcPct val="100000"/>
              </a:lnSpc>
              <a:spcBef>
                <a:spcPts val="0"/>
              </a:spcBef>
              <a:spcAft>
                <a:spcPts val="0"/>
              </a:spcAft>
              <a:buClr>
                <a:srgbClr val="FFFFFF"/>
              </a:buClr>
              <a:buSzPts val="1300"/>
              <a:buChar char="○"/>
            </a:pPr>
            <a:r>
              <a:rPr lang="en" sz="1300">
                <a:solidFill>
                  <a:srgbClr val="FFFFFF"/>
                </a:solidFill>
              </a:rPr>
              <a:t>Neural Networks</a:t>
            </a:r>
            <a:endParaRPr sz="1300">
              <a:solidFill>
                <a:srgbClr val="FFFFFF"/>
              </a:solidFill>
            </a:endParaRPr>
          </a:p>
          <a:p>
            <a:pPr indent="-311150" lvl="1" marL="914400" rtl="0" algn="l">
              <a:lnSpc>
                <a:spcPct val="100000"/>
              </a:lnSpc>
              <a:spcBef>
                <a:spcPts val="0"/>
              </a:spcBef>
              <a:spcAft>
                <a:spcPts val="0"/>
              </a:spcAft>
              <a:buClr>
                <a:srgbClr val="FFFFFF"/>
              </a:buClr>
              <a:buSzPts val="1300"/>
              <a:buChar char="○"/>
            </a:pPr>
            <a:r>
              <a:rPr lang="en" sz="1300">
                <a:solidFill>
                  <a:srgbClr val="FFFFFF"/>
                </a:solidFill>
              </a:rPr>
              <a:t>Naive Bayes</a:t>
            </a:r>
            <a:endParaRPr sz="1300">
              <a:solidFill>
                <a:srgbClr val="FFFFFF"/>
              </a:solidFill>
            </a:endParaRPr>
          </a:p>
          <a:p>
            <a:pPr indent="-311150" lvl="1" marL="914400" rtl="0" algn="l">
              <a:lnSpc>
                <a:spcPct val="100000"/>
              </a:lnSpc>
              <a:spcBef>
                <a:spcPts val="0"/>
              </a:spcBef>
              <a:spcAft>
                <a:spcPts val="0"/>
              </a:spcAft>
              <a:buClr>
                <a:srgbClr val="FFFFFF"/>
              </a:buClr>
              <a:buSzPts val="1300"/>
              <a:buChar char="○"/>
            </a:pPr>
            <a:r>
              <a:rPr lang="en" sz="1300">
                <a:solidFill>
                  <a:srgbClr val="FFFFFF"/>
                </a:solidFill>
              </a:rPr>
              <a:t>Ensemble Methods</a:t>
            </a:r>
            <a:endParaRPr sz="1300">
              <a:solidFill>
                <a:srgbClr val="FFFFFF"/>
              </a:solidFill>
            </a:endParaRPr>
          </a:p>
          <a:p>
            <a:pPr indent="0" lvl="0" marL="914400" rtl="0" algn="l">
              <a:lnSpc>
                <a:spcPct val="100000"/>
              </a:lnSpc>
              <a:spcBef>
                <a:spcPts val="0"/>
              </a:spcBef>
              <a:spcAft>
                <a:spcPts val="0"/>
              </a:spcAft>
              <a:buNone/>
            </a:pPr>
            <a:r>
              <a:t/>
            </a:r>
            <a:endParaRPr sz="1300">
              <a:solidFill>
                <a:srgbClr val="FFFFFF"/>
              </a:solidFill>
            </a:endParaRPr>
          </a:p>
          <a:p>
            <a:pPr indent="-311150" lvl="0" marL="457200" rtl="0" algn="l">
              <a:lnSpc>
                <a:spcPct val="100000"/>
              </a:lnSpc>
              <a:spcBef>
                <a:spcPts val="0"/>
              </a:spcBef>
              <a:spcAft>
                <a:spcPts val="0"/>
              </a:spcAft>
              <a:buClr>
                <a:srgbClr val="FFFFFF"/>
              </a:buClr>
              <a:buSzPts val="1300"/>
              <a:buChar char="●"/>
            </a:pPr>
            <a:r>
              <a:rPr lang="en" sz="1300">
                <a:solidFill>
                  <a:srgbClr val="FFFFFF"/>
                </a:solidFill>
              </a:rPr>
              <a:t>As season progresses, their accuracy for game classification normalizes around 70% as expected</a:t>
            </a:r>
            <a:endParaRPr sz="1300">
              <a:solidFill>
                <a:srgbClr val="FFFFFF"/>
              </a:solidFill>
            </a:endParaRPr>
          </a:p>
          <a:p>
            <a:pPr indent="0" lvl="0" marL="457200" rtl="0" algn="l">
              <a:lnSpc>
                <a:spcPct val="100000"/>
              </a:lnSpc>
              <a:spcBef>
                <a:spcPts val="0"/>
              </a:spcBef>
              <a:spcAft>
                <a:spcPts val="0"/>
              </a:spcAft>
              <a:buNone/>
            </a:pPr>
            <a:r>
              <a:t/>
            </a:r>
            <a:endParaRPr sz="1300">
              <a:solidFill>
                <a:srgbClr val="FFFFFF"/>
              </a:solidFill>
            </a:endParaRPr>
          </a:p>
          <a:p>
            <a:pPr indent="-311150" lvl="0" marL="457200" rtl="0" algn="l">
              <a:lnSpc>
                <a:spcPct val="100000"/>
              </a:lnSpc>
              <a:spcBef>
                <a:spcPts val="0"/>
              </a:spcBef>
              <a:spcAft>
                <a:spcPts val="0"/>
              </a:spcAft>
              <a:buClr>
                <a:srgbClr val="FFFFFF"/>
              </a:buClr>
              <a:buSzPts val="1300"/>
              <a:buChar char="●"/>
            </a:pPr>
            <a:r>
              <a:rPr lang="en" sz="1300">
                <a:solidFill>
                  <a:srgbClr val="FFFFFF"/>
                </a:solidFill>
              </a:rPr>
              <a:t>Our goal: use “Four Factors” with other normalized variables, to replicate the predictive power described in this study</a:t>
            </a:r>
            <a:endParaRPr sz="1300">
              <a:solidFill>
                <a:srgbClr val="FFFFFF"/>
              </a:solidFill>
            </a:endParaRPr>
          </a:p>
          <a:p>
            <a:pPr indent="0" lvl="0" marL="0" rtl="0" algn="l">
              <a:lnSpc>
                <a:spcPct val="100000"/>
              </a:lnSpc>
              <a:spcBef>
                <a:spcPts val="0"/>
              </a:spcBef>
              <a:spcAft>
                <a:spcPts val="0"/>
              </a:spcAft>
              <a:buNone/>
            </a:pPr>
            <a:r>
              <a:t/>
            </a:r>
            <a:endParaRPr sz="1200">
              <a:solidFill>
                <a:srgbClr val="FFFFFF"/>
              </a:solidFill>
            </a:endParaRPr>
          </a:p>
          <a:p>
            <a:pPr indent="0" lvl="0" marL="0" rtl="0" algn="l">
              <a:lnSpc>
                <a:spcPct val="100000"/>
              </a:lnSpc>
              <a:spcBef>
                <a:spcPts val="0"/>
              </a:spcBef>
              <a:spcAft>
                <a:spcPts val="0"/>
              </a:spcAft>
              <a:buNone/>
            </a:pPr>
            <a:r>
              <a:t/>
            </a:r>
            <a:endParaRPr sz="1200">
              <a:solidFill>
                <a:srgbClr val="FFFFFF"/>
              </a:solidFill>
            </a:endParaRPr>
          </a:p>
          <a:p>
            <a:pPr indent="0" lvl="0" marL="0" rtl="0" algn="l">
              <a:lnSpc>
                <a:spcPct val="100000"/>
              </a:lnSpc>
              <a:spcBef>
                <a:spcPts val="0"/>
              </a:spcBef>
              <a:spcAft>
                <a:spcPts val="0"/>
              </a:spcAft>
              <a:buNone/>
            </a:pPr>
            <a:r>
              <a:t/>
            </a:r>
            <a:endParaRPr sz="1200">
              <a:solidFill>
                <a:srgbClr val="FFFFFF"/>
              </a:solidFill>
            </a:endParaRPr>
          </a:p>
          <a:p>
            <a:pPr indent="0" lvl="0" marL="0" rtl="0" algn="l">
              <a:lnSpc>
                <a:spcPct val="100000"/>
              </a:lnSpc>
              <a:spcBef>
                <a:spcPts val="0"/>
              </a:spcBef>
              <a:spcAft>
                <a:spcPts val="0"/>
              </a:spcAft>
              <a:buNone/>
            </a:pPr>
            <a:r>
              <a:t/>
            </a:r>
            <a:endParaRPr sz="1200">
              <a:solidFill>
                <a:srgbClr val="FFFFFF"/>
              </a:solidFill>
            </a:endParaRPr>
          </a:p>
          <a:p>
            <a:pPr indent="0" lvl="0" marL="0" rtl="0" algn="l">
              <a:lnSpc>
                <a:spcPct val="100000"/>
              </a:lnSpc>
              <a:spcBef>
                <a:spcPts val="0"/>
              </a:spcBef>
              <a:spcAft>
                <a:spcPts val="0"/>
              </a:spcAft>
              <a:buNone/>
            </a:pPr>
            <a:r>
              <a:t/>
            </a:r>
            <a:endParaRPr sz="1200">
              <a:solidFill>
                <a:srgbClr val="FFFFFF"/>
              </a:solidFill>
            </a:endParaRPr>
          </a:p>
          <a:p>
            <a:pPr indent="0" lvl="0" marL="0" rtl="0" algn="l">
              <a:lnSpc>
                <a:spcPct val="100000"/>
              </a:lnSpc>
              <a:spcBef>
                <a:spcPts val="0"/>
              </a:spcBef>
              <a:spcAft>
                <a:spcPts val="0"/>
              </a:spcAft>
              <a:buNone/>
            </a:pPr>
            <a:r>
              <a:t/>
            </a:r>
            <a:endParaRPr sz="1200">
              <a:solidFill>
                <a:srgbClr val="FFFFFF"/>
              </a:solidFill>
            </a:endParaRPr>
          </a:p>
        </p:txBody>
      </p:sp>
      <p:pic>
        <p:nvPicPr>
          <p:cNvPr id="119" name="Google Shape;119;p22"/>
          <p:cNvPicPr preferRelativeResize="0"/>
          <p:nvPr/>
        </p:nvPicPr>
        <p:blipFill rotWithShape="1">
          <a:blip r:embed="rId3">
            <a:alphaModFix/>
          </a:blip>
          <a:srcRect b="0" l="5166" r="6820" t="4798"/>
          <a:stretch/>
        </p:blipFill>
        <p:spPr>
          <a:xfrm>
            <a:off x="4572000" y="1323800"/>
            <a:ext cx="4386799" cy="3118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Data</a:t>
            </a:r>
            <a:endParaRPr>
              <a:solidFill>
                <a:schemeClr val="accent5"/>
              </a:solidFill>
            </a:endParaRPr>
          </a:p>
        </p:txBody>
      </p:sp>
      <p:sp>
        <p:nvSpPr>
          <p:cNvPr id="125" name="Google Shape;12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10,518 observations and 62 predictors</a:t>
            </a:r>
            <a:endParaRPr sz="1900"/>
          </a:p>
          <a:p>
            <a:pPr indent="-349250" lvl="0" marL="457200" rtl="0" algn="l">
              <a:spcBef>
                <a:spcPts val="0"/>
              </a:spcBef>
              <a:spcAft>
                <a:spcPts val="0"/>
              </a:spcAft>
              <a:buSzPts val="1900"/>
              <a:buChar char="●"/>
            </a:pPr>
            <a:r>
              <a:rPr lang="en" sz="1900"/>
              <a:t>All college basketball games between two Division-I basketball teams for the 2019-2020 season</a:t>
            </a:r>
            <a:endParaRPr sz="1900"/>
          </a:p>
          <a:p>
            <a:pPr indent="-349250" lvl="0" marL="457200" rtl="0" algn="l">
              <a:spcBef>
                <a:spcPts val="0"/>
              </a:spcBef>
              <a:spcAft>
                <a:spcPts val="0"/>
              </a:spcAft>
              <a:buSzPts val="1900"/>
              <a:buChar char="●"/>
            </a:pPr>
            <a:r>
              <a:rPr lang="en" sz="1900"/>
              <a:t>Teams stats change with each given year, so we plan on using the first few months of data as our training set and then use the final two months as our test set</a:t>
            </a:r>
            <a:endParaRPr sz="19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pic>
        <p:nvPicPr>
          <p:cNvPr id="130" name="Google Shape;130;p24"/>
          <p:cNvPicPr preferRelativeResize="0"/>
          <p:nvPr/>
        </p:nvPicPr>
        <p:blipFill rotWithShape="1">
          <a:blip r:embed="rId3">
            <a:alphaModFix/>
          </a:blip>
          <a:srcRect b="0" l="0" r="0" t="0"/>
          <a:stretch/>
        </p:blipFill>
        <p:spPr>
          <a:xfrm>
            <a:off x="1136750" y="477324"/>
            <a:ext cx="6870501" cy="4367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Analysis Techniques</a:t>
            </a:r>
            <a:endParaRPr>
              <a:solidFill>
                <a:schemeClr val="accent5"/>
              </a:solidFill>
            </a:endParaRPr>
          </a:p>
        </p:txBody>
      </p:sp>
      <p:sp>
        <p:nvSpPr>
          <p:cNvPr id="136" name="Google Shape;136;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Exploratory</a:t>
            </a:r>
            <a:endParaRPr sz="2200"/>
          </a:p>
          <a:p>
            <a:pPr indent="-342900" lvl="1" marL="914400" rtl="0" algn="l">
              <a:spcBef>
                <a:spcPts val="0"/>
              </a:spcBef>
              <a:spcAft>
                <a:spcPts val="0"/>
              </a:spcAft>
              <a:buSzPts val="1800"/>
              <a:buChar char="○"/>
            </a:pPr>
            <a:r>
              <a:rPr lang="en" sz="1800"/>
              <a:t>Restructure and visualize the dataset</a:t>
            </a:r>
            <a:endParaRPr sz="1800"/>
          </a:p>
          <a:p>
            <a:pPr indent="-368300" lvl="0" marL="457200" rtl="0" algn="l">
              <a:spcBef>
                <a:spcPts val="0"/>
              </a:spcBef>
              <a:spcAft>
                <a:spcPts val="0"/>
              </a:spcAft>
              <a:buSzPts val="2200"/>
              <a:buChar char="●"/>
            </a:pPr>
            <a:r>
              <a:rPr lang="en" sz="2200"/>
              <a:t>Inferential</a:t>
            </a:r>
            <a:endParaRPr sz="2200"/>
          </a:p>
          <a:p>
            <a:pPr indent="-342900" lvl="1" marL="914400" rtl="0" algn="l">
              <a:spcBef>
                <a:spcPts val="0"/>
              </a:spcBef>
              <a:spcAft>
                <a:spcPts val="0"/>
              </a:spcAft>
              <a:buSzPts val="1800"/>
              <a:buChar char="○"/>
            </a:pPr>
            <a:r>
              <a:rPr lang="en" sz="1800"/>
              <a:t>L</a:t>
            </a:r>
            <a:r>
              <a:rPr lang="en" sz="1800"/>
              <a:t>inear and logistic regression</a:t>
            </a:r>
            <a:endParaRPr sz="1800"/>
          </a:p>
          <a:p>
            <a:pPr indent="-342900" lvl="1" marL="914400" rtl="0" algn="l">
              <a:spcBef>
                <a:spcPts val="0"/>
              </a:spcBef>
              <a:spcAft>
                <a:spcPts val="0"/>
              </a:spcAft>
              <a:buSzPts val="1800"/>
              <a:buChar char="○"/>
            </a:pPr>
            <a:r>
              <a:rPr lang="en" sz="1800"/>
              <a:t>Tree-based models</a:t>
            </a:r>
            <a:endParaRPr sz="1800"/>
          </a:p>
          <a:p>
            <a:pPr indent="-342900" lvl="1" marL="914400" rtl="0" algn="l">
              <a:spcBef>
                <a:spcPts val="0"/>
              </a:spcBef>
              <a:spcAft>
                <a:spcPts val="0"/>
              </a:spcAft>
              <a:buSzPts val="1800"/>
              <a:buChar char="○"/>
            </a:pPr>
            <a:r>
              <a:rPr lang="en" sz="1800"/>
              <a:t>Discriminatory analysis</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Data Exploration</a:t>
            </a:r>
            <a:endParaRPr>
              <a:solidFill>
                <a:schemeClr val="accent5"/>
              </a:solidFill>
            </a:endParaRPr>
          </a:p>
        </p:txBody>
      </p:sp>
      <p:sp>
        <p:nvSpPr>
          <p:cNvPr id="142" name="Google Shape;142;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100"/>
              <a:t>Preprocessing</a:t>
            </a:r>
            <a:endParaRPr sz="2100"/>
          </a:p>
          <a:p>
            <a:pPr indent="-361950" lvl="0" marL="457200" rtl="0" algn="l">
              <a:spcBef>
                <a:spcPts val="0"/>
              </a:spcBef>
              <a:spcAft>
                <a:spcPts val="0"/>
              </a:spcAft>
              <a:buSzPts val="2100"/>
              <a:buChar char="●"/>
            </a:pPr>
            <a:r>
              <a:rPr lang="en" sz="2100"/>
              <a:t>Created variables</a:t>
            </a:r>
            <a:endParaRPr sz="2100"/>
          </a:p>
          <a:p>
            <a:pPr indent="-336550" lvl="1" marL="914400" rtl="0" algn="l">
              <a:spcBef>
                <a:spcPts val="0"/>
              </a:spcBef>
              <a:spcAft>
                <a:spcPts val="0"/>
              </a:spcAft>
              <a:buSzPts val="1700"/>
              <a:buChar char="○"/>
            </a:pPr>
            <a:r>
              <a:rPr lang="en" sz="1700"/>
              <a:t>Win/Loss binary column</a:t>
            </a:r>
            <a:endParaRPr sz="1700"/>
          </a:p>
          <a:p>
            <a:pPr indent="-336550" lvl="1" marL="914400" rtl="0" algn="l">
              <a:spcBef>
                <a:spcPts val="0"/>
              </a:spcBef>
              <a:spcAft>
                <a:spcPts val="0"/>
              </a:spcAft>
              <a:buSzPts val="1700"/>
              <a:buChar char="○"/>
            </a:pPr>
            <a:r>
              <a:rPr lang="en" sz="1700"/>
              <a:t>Combined score</a:t>
            </a:r>
            <a:endParaRPr sz="1700"/>
          </a:p>
          <a:p>
            <a:pPr indent="-336550" lvl="1" marL="914400" rtl="0" algn="l">
              <a:spcBef>
                <a:spcPts val="0"/>
              </a:spcBef>
              <a:spcAft>
                <a:spcPts val="0"/>
              </a:spcAft>
              <a:buSzPts val="1700"/>
              <a:buChar char="○"/>
            </a:pPr>
            <a:r>
              <a:rPr lang="en" sz="1700"/>
              <a:t>Margin</a:t>
            </a:r>
            <a:endParaRPr sz="1700"/>
          </a:p>
          <a:p>
            <a:pPr indent="-361950" lvl="0" marL="457200" rtl="0" algn="l">
              <a:spcBef>
                <a:spcPts val="0"/>
              </a:spcBef>
              <a:spcAft>
                <a:spcPts val="0"/>
              </a:spcAft>
              <a:buSzPts val="2100"/>
              <a:buChar char="●"/>
            </a:pPr>
            <a:r>
              <a:rPr lang="en" sz="2100"/>
              <a:t>Observations about the data</a:t>
            </a:r>
            <a:endParaRPr sz="2100"/>
          </a:p>
          <a:p>
            <a:pPr indent="-361950" lvl="0" marL="457200" rtl="0" algn="l">
              <a:spcBef>
                <a:spcPts val="0"/>
              </a:spcBef>
              <a:spcAft>
                <a:spcPts val="0"/>
              </a:spcAft>
              <a:buSzPts val="2100"/>
              <a:buChar char="●"/>
            </a:pPr>
            <a:r>
              <a:rPr lang="en" sz="2100"/>
              <a:t>Visuals of data structure and distribution</a:t>
            </a:r>
            <a:endParaRPr sz="2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Distribution</a:t>
            </a:r>
            <a:endParaRPr>
              <a:solidFill>
                <a:schemeClr val="accent5"/>
              </a:solidFill>
            </a:endParaRPr>
          </a:p>
        </p:txBody>
      </p:sp>
      <p:sp>
        <p:nvSpPr>
          <p:cNvPr id="148" name="Google Shape;148;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9" name="Google Shape;149;p27"/>
          <p:cNvPicPr preferRelativeResize="0"/>
          <p:nvPr/>
        </p:nvPicPr>
        <p:blipFill>
          <a:blip r:embed="rId3">
            <a:alphaModFix/>
          </a:blip>
          <a:stretch>
            <a:fillRect/>
          </a:stretch>
        </p:blipFill>
        <p:spPr>
          <a:xfrm>
            <a:off x="1007312" y="1152475"/>
            <a:ext cx="7129375" cy="3713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Response Variable</a:t>
            </a:r>
            <a:endParaRPr>
              <a:solidFill>
                <a:schemeClr val="accent5"/>
              </a:solidFill>
            </a:endParaRPr>
          </a:p>
        </p:txBody>
      </p:sp>
      <p:pic>
        <p:nvPicPr>
          <p:cNvPr id="155" name="Google Shape;155;p28"/>
          <p:cNvPicPr preferRelativeResize="0"/>
          <p:nvPr/>
        </p:nvPicPr>
        <p:blipFill>
          <a:blip r:embed="rId3">
            <a:alphaModFix/>
          </a:blip>
          <a:stretch>
            <a:fillRect/>
          </a:stretch>
        </p:blipFill>
        <p:spPr>
          <a:xfrm>
            <a:off x="4886500" y="1505100"/>
            <a:ext cx="3945800" cy="3180090"/>
          </a:xfrm>
          <a:prstGeom prst="rect">
            <a:avLst/>
          </a:prstGeom>
          <a:noFill/>
          <a:ln>
            <a:noFill/>
          </a:ln>
        </p:spPr>
      </p:pic>
      <p:pic>
        <p:nvPicPr>
          <p:cNvPr id="156" name="Google Shape;156;p28"/>
          <p:cNvPicPr preferRelativeResize="0"/>
          <p:nvPr/>
        </p:nvPicPr>
        <p:blipFill>
          <a:blip r:embed="rId4">
            <a:alphaModFix/>
          </a:blip>
          <a:stretch>
            <a:fillRect/>
          </a:stretch>
        </p:blipFill>
        <p:spPr>
          <a:xfrm>
            <a:off x="626193" y="1505100"/>
            <a:ext cx="3945806" cy="3180099"/>
          </a:xfrm>
          <a:prstGeom prst="rect">
            <a:avLst/>
          </a:prstGeom>
          <a:noFill/>
          <a:ln>
            <a:noFill/>
          </a:ln>
        </p:spPr>
      </p:pic>
      <p:sp>
        <p:nvSpPr>
          <p:cNvPr id="157" name="Google Shape;157;p28"/>
          <p:cNvSpPr txBox="1"/>
          <p:nvPr/>
        </p:nvSpPr>
        <p:spPr>
          <a:xfrm>
            <a:off x="6144325" y="1124750"/>
            <a:ext cx="1652100" cy="27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Average"/>
                <a:ea typeface="Average"/>
                <a:cs typeface="Average"/>
                <a:sym typeface="Average"/>
              </a:rPr>
              <a:t>Skewness : -0.04</a:t>
            </a:r>
            <a:endParaRPr>
              <a:solidFill>
                <a:schemeClr val="accent3"/>
              </a:solidFill>
              <a:latin typeface="Average"/>
              <a:ea typeface="Average"/>
              <a:cs typeface="Average"/>
              <a:sym typeface="Average"/>
            </a:endParaRPr>
          </a:p>
        </p:txBody>
      </p:sp>
      <p:sp>
        <p:nvSpPr>
          <p:cNvPr id="158" name="Google Shape;158;p28"/>
          <p:cNvSpPr txBox="1"/>
          <p:nvPr/>
        </p:nvSpPr>
        <p:spPr>
          <a:xfrm>
            <a:off x="1831350" y="1124763"/>
            <a:ext cx="1652100" cy="27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Average"/>
                <a:ea typeface="Average"/>
                <a:cs typeface="Average"/>
                <a:sym typeface="Average"/>
              </a:rPr>
              <a:t>Skewness : 0.31</a:t>
            </a:r>
            <a:endParaRPr>
              <a:solidFill>
                <a:schemeClr val="accent3"/>
              </a:solidFill>
              <a:latin typeface="Average"/>
              <a:ea typeface="Average"/>
              <a:cs typeface="Average"/>
              <a:sym typeface="Averag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Inferential Analysis</a:t>
            </a:r>
            <a:endParaRPr>
              <a:solidFill>
                <a:schemeClr val="accent5"/>
              </a:solidFill>
            </a:endParaRPr>
          </a:p>
        </p:txBody>
      </p:sp>
      <p:sp>
        <p:nvSpPr>
          <p:cNvPr id="164" name="Google Shape;164;p29"/>
          <p:cNvSpPr txBox="1"/>
          <p:nvPr>
            <p:ph idx="1" type="body"/>
          </p:nvPr>
        </p:nvSpPr>
        <p:spPr>
          <a:xfrm>
            <a:off x="2899975" y="1116400"/>
            <a:ext cx="32031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      </a:t>
            </a:r>
            <a:r>
              <a:rPr lang="en" u="sng"/>
              <a:t>Game Total</a:t>
            </a:r>
            <a:endParaRPr u="sng"/>
          </a:p>
          <a:p>
            <a:pPr indent="-317500" lvl="1" marL="914400" rtl="0" algn="l">
              <a:spcBef>
                <a:spcPts val="1600"/>
              </a:spcBef>
              <a:spcAft>
                <a:spcPts val="0"/>
              </a:spcAft>
              <a:buSzPts val="1400"/>
              <a:buChar char="○"/>
            </a:pPr>
            <a:r>
              <a:rPr lang="en"/>
              <a:t>Linear </a:t>
            </a:r>
            <a:endParaRPr/>
          </a:p>
          <a:p>
            <a:pPr indent="-317500" lvl="1" marL="914400" rtl="0" algn="l">
              <a:spcBef>
                <a:spcPts val="0"/>
              </a:spcBef>
              <a:spcAft>
                <a:spcPts val="0"/>
              </a:spcAft>
              <a:buSzPts val="1400"/>
              <a:buChar char="○"/>
            </a:pPr>
            <a:r>
              <a:rPr lang="en"/>
              <a:t>Ridge </a:t>
            </a:r>
            <a:endParaRPr/>
          </a:p>
          <a:p>
            <a:pPr indent="-317500" lvl="1" marL="914400" rtl="0" algn="l">
              <a:spcBef>
                <a:spcPts val="0"/>
              </a:spcBef>
              <a:spcAft>
                <a:spcPts val="0"/>
              </a:spcAft>
              <a:buSzPts val="1400"/>
              <a:buChar char="○"/>
            </a:pPr>
            <a:r>
              <a:rPr lang="en"/>
              <a:t>Elastic net</a:t>
            </a:r>
            <a:endParaRPr/>
          </a:p>
          <a:p>
            <a:pPr indent="-317500" lvl="1" marL="914400" rtl="0" algn="l">
              <a:spcBef>
                <a:spcPts val="0"/>
              </a:spcBef>
              <a:spcAft>
                <a:spcPts val="0"/>
              </a:spcAft>
              <a:buSzPts val="1400"/>
              <a:buChar char="○"/>
            </a:pPr>
            <a:r>
              <a:rPr lang="en"/>
              <a:t>Decision Tree</a:t>
            </a:r>
            <a:endParaRPr/>
          </a:p>
          <a:p>
            <a:pPr indent="-317500" lvl="1" marL="914400" rtl="0" algn="l">
              <a:spcBef>
                <a:spcPts val="0"/>
              </a:spcBef>
              <a:spcAft>
                <a:spcPts val="0"/>
              </a:spcAft>
              <a:buSzPts val="1400"/>
              <a:buChar char="○"/>
            </a:pPr>
            <a:r>
              <a:rPr lang="en"/>
              <a:t>PLS</a:t>
            </a:r>
            <a:endParaRPr/>
          </a:p>
          <a:p>
            <a:pPr indent="-317500" lvl="1" marL="914400" rtl="0" algn="l">
              <a:spcBef>
                <a:spcPts val="0"/>
              </a:spcBef>
              <a:spcAft>
                <a:spcPts val="0"/>
              </a:spcAft>
              <a:buSzPts val="1400"/>
              <a:buChar char="○"/>
            </a:pPr>
            <a:r>
              <a:rPr lang="en"/>
              <a:t>PCR</a:t>
            </a:r>
            <a:endParaRPr/>
          </a:p>
          <a:p>
            <a:pPr indent="-317500" lvl="1" marL="914400" rtl="0" algn="l">
              <a:spcBef>
                <a:spcPts val="0"/>
              </a:spcBef>
              <a:spcAft>
                <a:spcPts val="0"/>
              </a:spcAft>
              <a:buSzPts val="1400"/>
              <a:buChar char="○"/>
            </a:pPr>
            <a:r>
              <a:rPr lang="en"/>
              <a:t>Random Forest</a:t>
            </a:r>
            <a:endParaRPr/>
          </a:p>
          <a:p>
            <a:pPr indent="-317500" lvl="1" marL="914400" rtl="0" algn="l">
              <a:spcBef>
                <a:spcPts val="0"/>
              </a:spcBef>
              <a:spcAft>
                <a:spcPts val="0"/>
              </a:spcAft>
              <a:buSzPts val="1400"/>
              <a:buChar char="○"/>
            </a:pPr>
            <a:r>
              <a:rPr lang="en"/>
              <a:t>SVM</a:t>
            </a:r>
            <a:endParaRPr/>
          </a:p>
          <a:p>
            <a:pPr indent="0" lvl="0" marL="0" rtl="0" algn="l">
              <a:spcBef>
                <a:spcPts val="1600"/>
              </a:spcBef>
              <a:spcAft>
                <a:spcPts val="1600"/>
              </a:spcAft>
              <a:buNone/>
            </a:pPr>
            <a:r>
              <a:t/>
            </a:r>
            <a:endParaRPr/>
          </a:p>
        </p:txBody>
      </p:sp>
      <p:sp>
        <p:nvSpPr>
          <p:cNvPr id="165" name="Google Shape;165;p29"/>
          <p:cNvSpPr txBox="1"/>
          <p:nvPr/>
        </p:nvSpPr>
        <p:spPr>
          <a:xfrm>
            <a:off x="311700" y="1116400"/>
            <a:ext cx="2561100" cy="36006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800">
                <a:solidFill>
                  <a:schemeClr val="accent3"/>
                </a:solidFill>
                <a:latin typeface="Average"/>
                <a:ea typeface="Average"/>
                <a:cs typeface="Average"/>
                <a:sym typeface="Average"/>
              </a:rPr>
              <a:t>    </a:t>
            </a:r>
            <a:r>
              <a:rPr lang="en" sz="1800" u="sng">
                <a:solidFill>
                  <a:schemeClr val="accent3"/>
                </a:solidFill>
                <a:latin typeface="Average"/>
                <a:ea typeface="Average"/>
                <a:cs typeface="Average"/>
                <a:sym typeface="Average"/>
              </a:rPr>
              <a:t>Point Spread</a:t>
            </a:r>
            <a:endParaRPr sz="1800" u="sng">
              <a:solidFill>
                <a:schemeClr val="accent3"/>
              </a:solidFill>
              <a:latin typeface="Average"/>
              <a:ea typeface="Average"/>
              <a:cs typeface="Average"/>
              <a:sym typeface="Average"/>
            </a:endParaRPr>
          </a:p>
          <a:p>
            <a:pPr indent="-317500" lvl="1" marL="914400" rtl="0" algn="l">
              <a:lnSpc>
                <a:spcPct val="115000"/>
              </a:lnSpc>
              <a:spcBef>
                <a:spcPts val="160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Linear </a:t>
            </a:r>
            <a:endParaRPr>
              <a:solidFill>
                <a:schemeClr val="accent3"/>
              </a:solidFill>
              <a:latin typeface="Average"/>
              <a:ea typeface="Average"/>
              <a:cs typeface="Average"/>
              <a:sym typeface="Average"/>
            </a:endParaRPr>
          </a:p>
          <a:p>
            <a:pPr indent="-317500" lvl="1" marL="914400" rtl="0" algn="l">
              <a:lnSpc>
                <a:spcPct val="115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Ridge</a:t>
            </a:r>
            <a:endParaRPr>
              <a:solidFill>
                <a:schemeClr val="accent3"/>
              </a:solidFill>
              <a:latin typeface="Average"/>
              <a:ea typeface="Average"/>
              <a:cs typeface="Average"/>
              <a:sym typeface="Average"/>
            </a:endParaRPr>
          </a:p>
          <a:p>
            <a:pPr indent="-317500" lvl="1" marL="914400" rtl="0" algn="l">
              <a:lnSpc>
                <a:spcPct val="115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Elastic net</a:t>
            </a:r>
            <a:endParaRPr>
              <a:solidFill>
                <a:schemeClr val="accent3"/>
              </a:solidFill>
              <a:latin typeface="Average"/>
              <a:ea typeface="Average"/>
              <a:cs typeface="Average"/>
              <a:sym typeface="Average"/>
            </a:endParaRPr>
          </a:p>
          <a:p>
            <a:pPr indent="-317500" lvl="1" marL="914400" rtl="0" algn="l">
              <a:lnSpc>
                <a:spcPct val="115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Decision Tree</a:t>
            </a:r>
            <a:endParaRPr>
              <a:solidFill>
                <a:schemeClr val="accent3"/>
              </a:solidFill>
              <a:latin typeface="Average"/>
              <a:ea typeface="Average"/>
              <a:cs typeface="Average"/>
              <a:sym typeface="Average"/>
            </a:endParaRPr>
          </a:p>
          <a:p>
            <a:pPr indent="-317500" lvl="1" marL="914400" rtl="0" algn="l">
              <a:lnSpc>
                <a:spcPct val="115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PLS</a:t>
            </a:r>
            <a:endParaRPr>
              <a:solidFill>
                <a:schemeClr val="accent3"/>
              </a:solidFill>
              <a:latin typeface="Average"/>
              <a:ea typeface="Average"/>
              <a:cs typeface="Average"/>
              <a:sym typeface="Average"/>
            </a:endParaRPr>
          </a:p>
          <a:p>
            <a:pPr indent="-317500" lvl="1" marL="914400" rtl="0" algn="l">
              <a:lnSpc>
                <a:spcPct val="115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PCR</a:t>
            </a:r>
            <a:endParaRPr>
              <a:solidFill>
                <a:schemeClr val="accent3"/>
              </a:solidFill>
              <a:latin typeface="Average"/>
              <a:ea typeface="Average"/>
              <a:cs typeface="Average"/>
              <a:sym typeface="Average"/>
            </a:endParaRPr>
          </a:p>
          <a:p>
            <a:pPr indent="-317500" lvl="1" marL="914400" rtl="0" algn="l">
              <a:lnSpc>
                <a:spcPct val="115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Random Forest</a:t>
            </a:r>
            <a:endParaRPr>
              <a:solidFill>
                <a:schemeClr val="accent3"/>
              </a:solidFill>
              <a:latin typeface="Average"/>
              <a:ea typeface="Average"/>
              <a:cs typeface="Average"/>
              <a:sym typeface="Average"/>
            </a:endParaRPr>
          </a:p>
          <a:p>
            <a:pPr indent="-317500" lvl="1" marL="914400" rtl="0" algn="l">
              <a:lnSpc>
                <a:spcPct val="115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SVM</a:t>
            </a:r>
            <a:endParaRPr>
              <a:solidFill>
                <a:schemeClr val="accent3"/>
              </a:solidFill>
              <a:latin typeface="Average"/>
              <a:ea typeface="Average"/>
              <a:cs typeface="Average"/>
              <a:sym typeface="Average"/>
            </a:endParaRPr>
          </a:p>
        </p:txBody>
      </p:sp>
      <p:sp>
        <p:nvSpPr>
          <p:cNvPr id="166" name="Google Shape;166;p29"/>
          <p:cNvSpPr txBox="1"/>
          <p:nvPr/>
        </p:nvSpPr>
        <p:spPr>
          <a:xfrm>
            <a:off x="5915025" y="1116400"/>
            <a:ext cx="2636100" cy="33045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800" u="sng">
                <a:solidFill>
                  <a:schemeClr val="accent3"/>
                </a:solidFill>
                <a:latin typeface="Average"/>
                <a:ea typeface="Average"/>
                <a:cs typeface="Average"/>
                <a:sym typeface="Average"/>
              </a:rPr>
              <a:t>Who wins the game</a:t>
            </a:r>
            <a:endParaRPr sz="1800" u="sng">
              <a:solidFill>
                <a:schemeClr val="accent3"/>
              </a:solidFill>
              <a:latin typeface="Average"/>
              <a:ea typeface="Average"/>
              <a:cs typeface="Average"/>
              <a:sym typeface="Average"/>
            </a:endParaRPr>
          </a:p>
          <a:p>
            <a:pPr indent="-317500" lvl="1" marL="914400" rtl="0" algn="l">
              <a:lnSpc>
                <a:spcPct val="115000"/>
              </a:lnSpc>
              <a:spcBef>
                <a:spcPts val="160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Logistic Model</a:t>
            </a:r>
            <a:endParaRPr>
              <a:solidFill>
                <a:schemeClr val="accent3"/>
              </a:solidFill>
              <a:latin typeface="Average"/>
              <a:ea typeface="Average"/>
              <a:cs typeface="Average"/>
              <a:sym typeface="Average"/>
            </a:endParaRPr>
          </a:p>
          <a:p>
            <a:pPr indent="-317500" lvl="1" marL="914400" rtl="0" algn="l">
              <a:lnSpc>
                <a:spcPct val="115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SVM</a:t>
            </a:r>
            <a:endParaRPr>
              <a:solidFill>
                <a:schemeClr val="accent3"/>
              </a:solidFill>
              <a:latin typeface="Average"/>
              <a:ea typeface="Average"/>
              <a:cs typeface="Average"/>
              <a:sym typeface="Average"/>
            </a:endParaRPr>
          </a:p>
          <a:p>
            <a:pPr indent="-317500" lvl="1" marL="914400" rtl="0" algn="l">
              <a:lnSpc>
                <a:spcPct val="115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Random Forest</a:t>
            </a:r>
            <a:endParaRPr>
              <a:solidFill>
                <a:schemeClr val="accent3"/>
              </a:solidFill>
              <a:latin typeface="Average"/>
              <a:ea typeface="Average"/>
              <a:cs typeface="Average"/>
              <a:sym typeface="Averag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200">
                <a:solidFill>
                  <a:schemeClr val="accent5"/>
                </a:solidFill>
              </a:rPr>
              <a:t>Game Spreads</a:t>
            </a:r>
            <a:endParaRPr sz="3200">
              <a:solidFill>
                <a:schemeClr val="accent5"/>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Game Spread</a:t>
            </a:r>
            <a:endParaRPr>
              <a:solidFill>
                <a:schemeClr val="accent5"/>
              </a:solidFill>
            </a:endParaRPr>
          </a:p>
        </p:txBody>
      </p:sp>
      <p:sp>
        <p:nvSpPr>
          <p:cNvPr id="177" name="Google Shape;177;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How does the bet work?</a:t>
            </a:r>
            <a:endParaRPr/>
          </a:p>
          <a:p>
            <a:pPr indent="-342900" lvl="0" marL="457200" rtl="0" algn="l">
              <a:spcBef>
                <a:spcPts val="0"/>
              </a:spcBef>
              <a:spcAft>
                <a:spcPts val="0"/>
              </a:spcAft>
              <a:buSzPts val="1800"/>
              <a:buChar char="●"/>
            </a:pPr>
            <a:r>
              <a:rPr lang="en"/>
              <a:t>Is there an opportunity for a profit?</a:t>
            </a:r>
            <a:endParaRPr/>
          </a:p>
          <a:p>
            <a:pPr indent="-342900" lvl="0" marL="457200" rtl="0" algn="l">
              <a:spcBef>
                <a:spcPts val="0"/>
              </a:spcBef>
              <a:spcAft>
                <a:spcPts val="0"/>
              </a:spcAft>
              <a:buSzPts val="1800"/>
              <a:buChar char="●"/>
            </a:pPr>
            <a:r>
              <a:rPr lang="en"/>
              <a:t>Example</a:t>
            </a:r>
            <a:endParaRPr/>
          </a:p>
        </p:txBody>
      </p:sp>
      <p:pic>
        <p:nvPicPr>
          <p:cNvPr id="178" name="Google Shape;178;p31"/>
          <p:cNvPicPr preferRelativeResize="0"/>
          <p:nvPr/>
        </p:nvPicPr>
        <p:blipFill>
          <a:blip r:embed="rId3">
            <a:alphaModFix/>
          </a:blip>
          <a:stretch>
            <a:fillRect/>
          </a:stretch>
        </p:blipFill>
        <p:spPr>
          <a:xfrm>
            <a:off x="4523175" y="445025"/>
            <a:ext cx="4309125" cy="2679974"/>
          </a:xfrm>
          <a:prstGeom prst="rect">
            <a:avLst/>
          </a:prstGeom>
          <a:noFill/>
          <a:ln>
            <a:noFill/>
          </a:ln>
        </p:spPr>
      </p:pic>
      <p:graphicFrame>
        <p:nvGraphicFramePr>
          <p:cNvPr id="179" name="Google Shape;179;p31"/>
          <p:cNvGraphicFramePr/>
          <p:nvPr/>
        </p:nvGraphicFramePr>
        <p:xfrm>
          <a:off x="651300" y="3650725"/>
          <a:ext cx="3000000" cy="3000000"/>
        </p:xfrm>
        <a:graphic>
          <a:graphicData uri="http://schemas.openxmlformats.org/drawingml/2006/table">
            <a:tbl>
              <a:tblPr>
                <a:noFill/>
                <a:tableStyleId>{F8C9AAD2-8A16-46A6-86B6-E1B25CBBE07D}</a:tableStyleId>
              </a:tblPr>
              <a:tblGrid>
                <a:gridCol w="2637575"/>
                <a:gridCol w="1970975"/>
                <a:gridCol w="1637700"/>
                <a:gridCol w="1811550"/>
              </a:tblGrid>
              <a:tr h="413600">
                <a:tc>
                  <a:txBody>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Game</a:t>
                      </a:r>
                      <a:endParaRPr sz="1800">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Vegas Prediction</a:t>
                      </a:r>
                      <a:endParaRPr sz="1800">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Our Prediction</a:t>
                      </a:r>
                      <a:endParaRPr sz="1800">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Game Total</a:t>
                      </a:r>
                      <a:endParaRPr sz="1800">
                        <a:solidFill>
                          <a:schemeClr val="accent3"/>
                        </a:solidFill>
                        <a:latin typeface="Average"/>
                        <a:ea typeface="Average"/>
                        <a:cs typeface="Average"/>
                        <a:sym typeface="Average"/>
                      </a:endParaRPr>
                    </a:p>
                  </a:txBody>
                  <a:tcPr marT="91425" marB="91425" marR="91425" marL="91425"/>
                </a:tc>
              </a:tr>
              <a:tr h="413600">
                <a:tc>
                  <a:txBody>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UTSA vs Old </a:t>
                      </a:r>
                      <a:r>
                        <a:rPr lang="en" sz="1800">
                          <a:solidFill>
                            <a:schemeClr val="accent3"/>
                          </a:solidFill>
                          <a:latin typeface="Average"/>
                          <a:ea typeface="Average"/>
                          <a:cs typeface="Average"/>
                          <a:sym typeface="Average"/>
                        </a:rPr>
                        <a:t>Dominion</a:t>
                      </a:r>
                      <a:endParaRPr sz="1800">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UTSA Loses by 6</a:t>
                      </a:r>
                      <a:endParaRPr sz="1800">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UTSA by 1</a:t>
                      </a:r>
                      <a:endParaRPr sz="1800">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UTSA wins by 4</a:t>
                      </a:r>
                      <a:endParaRPr sz="1800">
                        <a:solidFill>
                          <a:schemeClr val="accent3"/>
                        </a:solidFill>
                        <a:latin typeface="Average"/>
                        <a:ea typeface="Average"/>
                        <a:cs typeface="Average"/>
                        <a:sym typeface="Average"/>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Background</a:t>
            </a:r>
            <a:endParaRPr>
              <a:solidFill>
                <a:schemeClr val="accent5"/>
              </a:solidFill>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1000"/>
              </a:spcBef>
              <a:spcAft>
                <a:spcPts val="0"/>
              </a:spcAft>
              <a:buSzPts val="1800"/>
              <a:buChar char="●"/>
            </a:pPr>
            <a:r>
              <a:rPr lang="en"/>
              <a:t>Fans love to predict the outcomes of games.</a:t>
            </a:r>
            <a:endParaRPr/>
          </a:p>
          <a:p>
            <a:pPr indent="-342900" lvl="0" marL="457200" rtl="0" algn="l">
              <a:lnSpc>
                <a:spcPct val="100000"/>
              </a:lnSpc>
              <a:spcBef>
                <a:spcPts val="1600"/>
              </a:spcBef>
              <a:spcAft>
                <a:spcPts val="0"/>
              </a:spcAft>
              <a:buSzPts val="1800"/>
              <a:buChar char="●"/>
            </a:pPr>
            <a:r>
              <a:rPr lang="en"/>
              <a:t>Some games are harder to predict than others.</a:t>
            </a:r>
            <a:endParaRPr/>
          </a:p>
          <a:p>
            <a:pPr indent="-342900" lvl="0" marL="457200" rtl="0" algn="l">
              <a:lnSpc>
                <a:spcPct val="100000"/>
              </a:lnSpc>
              <a:spcBef>
                <a:spcPts val="1600"/>
              </a:spcBef>
              <a:spcAft>
                <a:spcPts val="0"/>
              </a:spcAft>
              <a:buSzPts val="1800"/>
              <a:buChar char="●"/>
            </a:pPr>
            <a:r>
              <a:rPr lang="en"/>
              <a:t>Predicting </a:t>
            </a:r>
            <a:r>
              <a:rPr lang="en"/>
              <a:t>winners</a:t>
            </a:r>
            <a:r>
              <a:rPr lang="en"/>
              <a:t> , total points scored, and </a:t>
            </a:r>
            <a:r>
              <a:rPr lang="en"/>
              <a:t>likelihood</a:t>
            </a:r>
            <a:r>
              <a:rPr lang="en"/>
              <a:t> of a low-ranked team defeating a higher-ranked team.</a:t>
            </a:r>
            <a:endParaRPr/>
          </a:p>
          <a:p>
            <a:pPr indent="0" lvl="0" marL="0" rtl="0" algn="l">
              <a:lnSpc>
                <a:spcPct val="100000"/>
              </a:lnSpc>
              <a:spcBef>
                <a:spcPts val="1600"/>
              </a:spcBef>
              <a:spcAft>
                <a:spcPts val="1600"/>
              </a:spcAft>
              <a:buNone/>
            </a:pPr>
            <a:r>
              <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Model Accuracy</a:t>
            </a:r>
            <a:endParaRPr>
              <a:solidFill>
                <a:schemeClr val="accent5"/>
              </a:solidFill>
            </a:endParaRPr>
          </a:p>
        </p:txBody>
      </p:sp>
      <p:graphicFrame>
        <p:nvGraphicFramePr>
          <p:cNvPr id="185" name="Google Shape;185;p32"/>
          <p:cNvGraphicFramePr/>
          <p:nvPr/>
        </p:nvGraphicFramePr>
        <p:xfrm>
          <a:off x="1453625" y="1017713"/>
          <a:ext cx="3000000" cy="3000000"/>
        </p:xfrm>
        <a:graphic>
          <a:graphicData uri="http://schemas.openxmlformats.org/drawingml/2006/table">
            <a:tbl>
              <a:tblPr>
                <a:noFill/>
                <a:tableStyleId>{F8C9AAD2-8A16-46A6-86B6-E1B25CBBE07D}</a:tableStyleId>
              </a:tblPr>
              <a:tblGrid>
                <a:gridCol w="3118375"/>
                <a:gridCol w="3118375"/>
              </a:tblGrid>
              <a:tr h="452350">
                <a:tc>
                  <a:txBody>
                    <a:bodyPr/>
                    <a:lstStyle/>
                    <a:p>
                      <a:pPr indent="0" lvl="0" marL="0" rtl="0" algn="l">
                        <a:spcBef>
                          <a:spcPts val="0"/>
                        </a:spcBef>
                        <a:spcAft>
                          <a:spcPts val="0"/>
                        </a:spcAft>
                        <a:buNone/>
                      </a:pPr>
                      <a:r>
                        <a:rPr lang="en" sz="1800" u="sng">
                          <a:solidFill>
                            <a:schemeClr val="accent3"/>
                          </a:solidFill>
                          <a:latin typeface="Average"/>
                          <a:ea typeface="Average"/>
                          <a:cs typeface="Average"/>
                          <a:sym typeface="Average"/>
                        </a:rPr>
                        <a:t>Model</a:t>
                      </a:r>
                      <a:endParaRPr/>
                    </a:p>
                  </a:txBody>
                  <a:tcPr marT="91425" marB="91425" marR="91425" marL="91425"/>
                </a:tc>
                <a:tc>
                  <a:txBody>
                    <a:bodyPr/>
                    <a:lstStyle/>
                    <a:p>
                      <a:pPr indent="0" lvl="0" marL="0" rtl="0" algn="l">
                        <a:spcBef>
                          <a:spcPts val="0"/>
                        </a:spcBef>
                        <a:spcAft>
                          <a:spcPts val="0"/>
                        </a:spcAft>
                        <a:buNone/>
                      </a:pPr>
                      <a:r>
                        <a:rPr lang="en" sz="1800" u="sng">
                          <a:solidFill>
                            <a:schemeClr val="accent3"/>
                          </a:solidFill>
                          <a:latin typeface="Average"/>
                          <a:ea typeface="Average"/>
                          <a:cs typeface="Average"/>
                          <a:sym typeface="Average"/>
                        </a:rPr>
                        <a:t>Model MSE</a:t>
                      </a:r>
                      <a:endParaRPr/>
                    </a:p>
                  </a:txBody>
                  <a:tcPr marT="91425" marB="91425" marR="91425" marL="91425"/>
                </a:tc>
              </a:tr>
              <a:tr h="405425">
                <a:tc>
                  <a:txBody>
                    <a:bodyPr/>
                    <a:lstStyle/>
                    <a:p>
                      <a:pPr indent="0" lvl="0" marL="0" rtl="0" algn="l">
                        <a:spcBef>
                          <a:spcPts val="0"/>
                        </a:spcBef>
                        <a:spcAft>
                          <a:spcPts val="0"/>
                        </a:spcAft>
                        <a:buNone/>
                      </a:pPr>
                      <a:r>
                        <a:rPr lang="en" sz="1500">
                          <a:solidFill>
                            <a:srgbClr val="CC0000"/>
                          </a:solidFill>
                          <a:latin typeface="Average"/>
                          <a:ea typeface="Average"/>
                          <a:cs typeface="Average"/>
                          <a:sym typeface="Average"/>
                        </a:rPr>
                        <a:t>Linear</a:t>
                      </a:r>
                      <a:endParaRPr sz="1500">
                        <a:solidFill>
                          <a:srgbClr val="CC0000"/>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sz="1500">
                          <a:solidFill>
                            <a:srgbClr val="CC0000"/>
                          </a:solidFill>
                          <a:latin typeface="Average"/>
                          <a:ea typeface="Average"/>
                          <a:cs typeface="Average"/>
                          <a:sym typeface="Average"/>
                        </a:rPr>
                        <a:t>127.24</a:t>
                      </a:r>
                      <a:endParaRPr sz="1500">
                        <a:solidFill>
                          <a:srgbClr val="CC0000"/>
                        </a:solidFill>
                        <a:latin typeface="Average"/>
                        <a:ea typeface="Average"/>
                        <a:cs typeface="Average"/>
                        <a:sym typeface="Average"/>
                      </a:endParaRPr>
                    </a:p>
                  </a:txBody>
                  <a:tcPr marT="91425" marB="91425" marR="91425" marL="91425"/>
                </a:tc>
              </a:tr>
              <a:tr h="405425">
                <a:tc>
                  <a:txBody>
                    <a:bodyPr/>
                    <a:lstStyle/>
                    <a:p>
                      <a:pPr indent="0" lvl="0" marL="0" rtl="0" algn="l">
                        <a:spcBef>
                          <a:spcPts val="0"/>
                        </a:spcBef>
                        <a:spcAft>
                          <a:spcPts val="0"/>
                        </a:spcAft>
                        <a:buNone/>
                      </a:pPr>
                      <a:r>
                        <a:rPr lang="en" sz="1500">
                          <a:solidFill>
                            <a:schemeClr val="accent3"/>
                          </a:solidFill>
                          <a:latin typeface="Average"/>
                          <a:ea typeface="Average"/>
                          <a:cs typeface="Average"/>
                          <a:sym typeface="Average"/>
                        </a:rPr>
                        <a:t>Ridge</a:t>
                      </a:r>
                      <a:endParaRPr sz="1500">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sz="1500">
                          <a:solidFill>
                            <a:schemeClr val="accent3"/>
                          </a:solidFill>
                          <a:latin typeface="Average"/>
                          <a:ea typeface="Average"/>
                          <a:cs typeface="Average"/>
                          <a:sym typeface="Average"/>
                        </a:rPr>
                        <a:t>127.26</a:t>
                      </a:r>
                      <a:endParaRPr sz="1500">
                        <a:solidFill>
                          <a:schemeClr val="accent3"/>
                        </a:solidFill>
                        <a:latin typeface="Average"/>
                        <a:ea typeface="Average"/>
                        <a:cs typeface="Average"/>
                        <a:sym typeface="Average"/>
                      </a:endParaRPr>
                    </a:p>
                  </a:txBody>
                  <a:tcPr marT="91425" marB="91425" marR="91425" marL="91425"/>
                </a:tc>
              </a:tr>
              <a:tr h="405425">
                <a:tc>
                  <a:txBody>
                    <a:bodyPr/>
                    <a:lstStyle/>
                    <a:p>
                      <a:pPr indent="0" lvl="0" marL="0" rtl="0" algn="l">
                        <a:spcBef>
                          <a:spcPts val="0"/>
                        </a:spcBef>
                        <a:spcAft>
                          <a:spcPts val="0"/>
                        </a:spcAft>
                        <a:buNone/>
                      </a:pPr>
                      <a:r>
                        <a:rPr lang="en" sz="1500">
                          <a:solidFill>
                            <a:schemeClr val="accent3"/>
                          </a:solidFill>
                          <a:latin typeface="Average"/>
                          <a:ea typeface="Average"/>
                          <a:cs typeface="Average"/>
                          <a:sym typeface="Average"/>
                        </a:rPr>
                        <a:t>Elastic-Net</a:t>
                      </a:r>
                      <a:endParaRPr sz="1500">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sz="1500">
                          <a:solidFill>
                            <a:schemeClr val="accent3"/>
                          </a:solidFill>
                          <a:latin typeface="Average"/>
                          <a:ea typeface="Average"/>
                          <a:cs typeface="Average"/>
                          <a:sym typeface="Average"/>
                        </a:rPr>
                        <a:t>127.28</a:t>
                      </a:r>
                      <a:endParaRPr sz="1500">
                        <a:solidFill>
                          <a:schemeClr val="accent3"/>
                        </a:solidFill>
                        <a:latin typeface="Average"/>
                        <a:ea typeface="Average"/>
                        <a:cs typeface="Average"/>
                        <a:sym typeface="Average"/>
                      </a:endParaRPr>
                    </a:p>
                  </a:txBody>
                  <a:tcPr marT="91425" marB="91425" marR="91425" marL="91425"/>
                </a:tc>
              </a:tr>
              <a:tr h="405425">
                <a:tc>
                  <a:txBody>
                    <a:bodyPr/>
                    <a:lstStyle/>
                    <a:p>
                      <a:pPr indent="0" lvl="0" marL="0" rtl="0" algn="l">
                        <a:spcBef>
                          <a:spcPts val="0"/>
                        </a:spcBef>
                        <a:spcAft>
                          <a:spcPts val="0"/>
                        </a:spcAft>
                        <a:buNone/>
                      </a:pPr>
                      <a:r>
                        <a:rPr lang="en" sz="1500">
                          <a:solidFill>
                            <a:schemeClr val="accent3"/>
                          </a:solidFill>
                          <a:latin typeface="Average"/>
                          <a:ea typeface="Average"/>
                          <a:cs typeface="Average"/>
                          <a:sym typeface="Average"/>
                        </a:rPr>
                        <a:t>Decision Tree</a:t>
                      </a:r>
                      <a:endParaRPr sz="1500">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sz="1500">
                          <a:solidFill>
                            <a:schemeClr val="accent3"/>
                          </a:solidFill>
                          <a:latin typeface="Average"/>
                          <a:ea typeface="Average"/>
                          <a:cs typeface="Average"/>
                          <a:sym typeface="Average"/>
                        </a:rPr>
                        <a:t>151.36</a:t>
                      </a:r>
                      <a:endParaRPr sz="1500">
                        <a:solidFill>
                          <a:schemeClr val="accent3"/>
                        </a:solidFill>
                        <a:latin typeface="Average"/>
                        <a:ea typeface="Average"/>
                        <a:cs typeface="Average"/>
                        <a:sym typeface="Average"/>
                      </a:endParaRPr>
                    </a:p>
                  </a:txBody>
                  <a:tcPr marT="91425" marB="91425" marR="91425" marL="91425"/>
                </a:tc>
              </a:tr>
              <a:tr h="405425">
                <a:tc>
                  <a:txBody>
                    <a:bodyPr/>
                    <a:lstStyle/>
                    <a:p>
                      <a:pPr indent="0" lvl="0" marL="0" rtl="0" algn="l">
                        <a:spcBef>
                          <a:spcPts val="0"/>
                        </a:spcBef>
                        <a:spcAft>
                          <a:spcPts val="0"/>
                        </a:spcAft>
                        <a:buNone/>
                      </a:pPr>
                      <a:r>
                        <a:rPr lang="en" sz="1500">
                          <a:solidFill>
                            <a:schemeClr val="accent3"/>
                          </a:solidFill>
                          <a:latin typeface="Average"/>
                          <a:ea typeface="Average"/>
                          <a:cs typeface="Average"/>
                          <a:sym typeface="Average"/>
                        </a:rPr>
                        <a:t>PLS</a:t>
                      </a:r>
                      <a:endParaRPr sz="1500">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sz="1500">
                          <a:solidFill>
                            <a:schemeClr val="accent3"/>
                          </a:solidFill>
                          <a:latin typeface="Average"/>
                          <a:ea typeface="Average"/>
                          <a:cs typeface="Average"/>
                          <a:sym typeface="Average"/>
                        </a:rPr>
                        <a:t>127.26</a:t>
                      </a:r>
                      <a:endParaRPr sz="1500">
                        <a:solidFill>
                          <a:schemeClr val="accent3"/>
                        </a:solidFill>
                        <a:latin typeface="Average"/>
                        <a:ea typeface="Average"/>
                        <a:cs typeface="Average"/>
                        <a:sym typeface="Average"/>
                      </a:endParaRPr>
                    </a:p>
                  </a:txBody>
                  <a:tcPr marT="91425" marB="91425" marR="91425" marL="91425"/>
                </a:tc>
              </a:tr>
              <a:tr h="405425">
                <a:tc>
                  <a:txBody>
                    <a:bodyPr/>
                    <a:lstStyle/>
                    <a:p>
                      <a:pPr indent="0" lvl="0" marL="0" rtl="0" algn="l">
                        <a:spcBef>
                          <a:spcPts val="0"/>
                        </a:spcBef>
                        <a:spcAft>
                          <a:spcPts val="0"/>
                        </a:spcAft>
                        <a:buNone/>
                      </a:pPr>
                      <a:r>
                        <a:rPr lang="en" sz="1500">
                          <a:solidFill>
                            <a:schemeClr val="accent3"/>
                          </a:solidFill>
                          <a:latin typeface="Average"/>
                          <a:ea typeface="Average"/>
                          <a:cs typeface="Average"/>
                          <a:sym typeface="Average"/>
                        </a:rPr>
                        <a:t>PCR</a:t>
                      </a:r>
                      <a:endParaRPr sz="1500">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sz="1500">
                          <a:solidFill>
                            <a:schemeClr val="accent3"/>
                          </a:solidFill>
                          <a:latin typeface="Average"/>
                          <a:ea typeface="Average"/>
                          <a:cs typeface="Average"/>
                          <a:sym typeface="Average"/>
                        </a:rPr>
                        <a:t>127.29</a:t>
                      </a:r>
                      <a:endParaRPr sz="1500">
                        <a:solidFill>
                          <a:schemeClr val="accent3"/>
                        </a:solidFill>
                        <a:latin typeface="Average"/>
                        <a:ea typeface="Average"/>
                        <a:cs typeface="Average"/>
                        <a:sym typeface="Average"/>
                      </a:endParaRPr>
                    </a:p>
                  </a:txBody>
                  <a:tcPr marT="91425" marB="91425" marR="91425" marL="91425"/>
                </a:tc>
              </a:tr>
              <a:tr h="405425">
                <a:tc>
                  <a:txBody>
                    <a:bodyPr/>
                    <a:lstStyle/>
                    <a:p>
                      <a:pPr indent="0" lvl="0" marL="0" rtl="0" algn="l">
                        <a:spcBef>
                          <a:spcPts val="0"/>
                        </a:spcBef>
                        <a:spcAft>
                          <a:spcPts val="0"/>
                        </a:spcAft>
                        <a:buNone/>
                      </a:pPr>
                      <a:r>
                        <a:rPr lang="en" sz="1500">
                          <a:solidFill>
                            <a:schemeClr val="accent3"/>
                          </a:solidFill>
                          <a:latin typeface="Average"/>
                          <a:ea typeface="Average"/>
                          <a:cs typeface="Average"/>
                          <a:sym typeface="Average"/>
                        </a:rPr>
                        <a:t>Random Forest</a:t>
                      </a:r>
                      <a:endParaRPr sz="1500">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sz="1500">
                          <a:solidFill>
                            <a:schemeClr val="accent3"/>
                          </a:solidFill>
                          <a:latin typeface="Average"/>
                          <a:ea typeface="Average"/>
                          <a:cs typeface="Average"/>
                          <a:sym typeface="Average"/>
                        </a:rPr>
                        <a:t>140.29</a:t>
                      </a:r>
                      <a:endParaRPr sz="1500">
                        <a:solidFill>
                          <a:schemeClr val="accent3"/>
                        </a:solidFill>
                        <a:latin typeface="Average"/>
                        <a:ea typeface="Average"/>
                        <a:cs typeface="Average"/>
                        <a:sym typeface="Average"/>
                      </a:endParaRPr>
                    </a:p>
                  </a:txBody>
                  <a:tcPr marT="91425" marB="91425" marR="91425" marL="91425"/>
                </a:tc>
              </a:tr>
              <a:tr h="405425">
                <a:tc>
                  <a:txBody>
                    <a:bodyPr/>
                    <a:lstStyle/>
                    <a:p>
                      <a:pPr indent="0" lvl="0" marL="0" rtl="0" algn="l">
                        <a:spcBef>
                          <a:spcPts val="0"/>
                        </a:spcBef>
                        <a:spcAft>
                          <a:spcPts val="0"/>
                        </a:spcAft>
                        <a:buNone/>
                      </a:pPr>
                      <a:r>
                        <a:rPr lang="en" sz="1500">
                          <a:solidFill>
                            <a:schemeClr val="accent3"/>
                          </a:solidFill>
                          <a:latin typeface="Average"/>
                          <a:ea typeface="Average"/>
                          <a:cs typeface="Average"/>
                          <a:sym typeface="Average"/>
                        </a:rPr>
                        <a:t>SVM</a:t>
                      </a:r>
                      <a:endParaRPr sz="1500">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sz="1500">
                          <a:solidFill>
                            <a:schemeClr val="accent3"/>
                          </a:solidFill>
                          <a:latin typeface="Average"/>
                          <a:ea typeface="Average"/>
                          <a:cs typeface="Average"/>
                          <a:sym typeface="Average"/>
                        </a:rPr>
                        <a:t>127.93</a:t>
                      </a:r>
                      <a:endParaRPr sz="1500">
                        <a:solidFill>
                          <a:schemeClr val="accent3"/>
                        </a:solidFill>
                        <a:latin typeface="Average"/>
                        <a:ea typeface="Average"/>
                        <a:cs typeface="Average"/>
                        <a:sym typeface="Average"/>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Model vs Win Margin</a:t>
            </a:r>
            <a:endParaRPr>
              <a:solidFill>
                <a:schemeClr val="accent5"/>
              </a:solidFill>
            </a:endParaRPr>
          </a:p>
          <a:p>
            <a:pPr indent="0" lvl="0" marL="0" rtl="0" algn="l">
              <a:spcBef>
                <a:spcPts val="0"/>
              </a:spcBef>
              <a:spcAft>
                <a:spcPts val="0"/>
              </a:spcAft>
              <a:buNone/>
            </a:pPr>
            <a:r>
              <a:t/>
            </a:r>
            <a:endParaRPr>
              <a:solidFill>
                <a:schemeClr val="accent5"/>
              </a:solidFill>
            </a:endParaRPr>
          </a:p>
        </p:txBody>
      </p:sp>
      <p:pic>
        <p:nvPicPr>
          <p:cNvPr id="191" name="Google Shape;191;p33"/>
          <p:cNvPicPr preferRelativeResize="0"/>
          <p:nvPr/>
        </p:nvPicPr>
        <p:blipFill>
          <a:blip r:embed="rId3">
            <a:alphaModFix/>
          </a:blip>
          <a:stretch>
            <a:fillRect/>
          </a:stretch>
        </p:blipFill>
        <p:spPr>
          <a:xfrm>
            <a:off x="1385588" y="1082025"/>
            <a:ext cx="6372817" cy="3820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Best Model</a:t>
            </a:r>
            <a:endParaRPr/>
          </a:p>
        </p:txBody>
      </p:sp>
      <p:pic>
        <p:nvPicPr>
          <p:cNvPr id="197" name="Google Shape;197;p34"/>
          <p:cNvPicPr preferRelativeResize="0"/>
          <p:nvPr/>
        </p:nvPicPr>
        <p:blipFill>
          <a:blip r:embed="rId3">
            <a:alphaModFix/>
          </a:blip>
          <a:stretch>
            <a:fillRect/>
          </a:stretch>
        </p:blipFill>
        <p:spPr>
          <a:xfrm>
            <a:off x="2308987" y="1209125"/>
            <a:ext cx="2575700" cy="2725250"/>
          </a:xfrm>
          <a:prstGeom prst="rect">
            <a:avLst/>
          </a:prstGeom>
          <a:noFill/>
          <a:ln>
            <a:noFill/>
          </a:ln>
        </p:spPr>
      </p:pic>
      <p:sp>
        <p:nvSpPr>
          <p:cNvPr id="198" name="Google Shape;198;p34"/>
          <p:cNvSpPr txBox="1"/>
          <p:nvPr/>
        </p:nvSpPr>
        <p:spPr>
          <a:xfrm>
            <a:off x="311700" y="1762225"/>
            <a:ext cx="2125800" cy="1848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R2: .4286</a:t>
            </a:r>
            <a:endParaRPr>
              <a:solidFill>
                <a:schemeClr val="accent3"/>
              </a:solidFill>
              <a:latin typeface="Average"/>
              <a:ea typeface="Average"/>
              <a:cs typeface="Average"/>
              <a:sym typeface="Average"/>
            </a:endParaRPr>
          </a:p>
          <a:p>
            <a:pPr indent="0" lvl="0" marL="0" rtl="0" algn="l">
              <a:spcBef>
                <a:spcPts val="0"/>
              </a:spcBef>
              <a:spcAft>
                <a:spcPts val="0"/>
              </a:spcAft>
              <a:buNone/>
            </a:pPr>
            <a:r>
              <a:t/>
            </a:r>
            <a:endParaRPr>
              <a:solidFill>
                <a:schemeClr val="accent3"/>
              </a:solidFill>
              <a:latin typeface="Average"/>
              <a:ea typeface="Average"/>
              <a:cs typeface="Average"/>
              <a:sym typeface="Average"/>
            </a:endParaRPr>
          </a:p>
          <a:p>
            <a:pPr indent="-317500" lvl="0" marL="4572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MSE: 127.24 </a:t>
            </a:r>
            <a:endParaRPr>
              <a:solidFill>
                <a:schemeClr val="accent3"/>
              </a:solidFill>
              <a:latin typeface="Average"/>
              <a:ea typeface="Average"/>
              <a:cs typeface="Average"/>
              <a:sym typeface="Average"/>
            </a:endParaRPr>
          </a:p>
        </p:txBody>
      </p:sp>
      <p:pic>
        <p:nvPicPr>
          <p:cNvPr id="199" name="Google Shape;199;p34"/>
          <p:cNvPicPr preferRelativeResize="0"/>
          <p:nvPr/>
        </p:nvPicPr>
        <p:blipFill>
          <a:blip r:embed="rId4">
            <a:alphaModFix/>
          </a:blip>
          <a:stretch>
            <a:fillRect/>
          </a:stretch>
        </p:blipFill>
        <p:spPr>
          <a:xfrm>
            <a:off x="5149052" y="1249525"/>
            <a:ext cx="3842548" cy="27252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Worth the bet?</a:t>
            </a:r>
            <a:endParaRPr>
              <a:solidFill>
                <a:schemeClr val="accent5"/>
              </a:solidFill>
            </a:endParaRPr>
          </a:p>
        </p:txBody>
      </p:sp>
      <p:pic>
        <p:nvPicPr>
          <p:cNvPr id="205" name="Google Shape;205;p35"/>
          <p:cNvPicPr preferRelativeResize="0"/>
          <p:nvPr/>
        </p:nvPicPr>
        <p:blipFill>
          <a:blip r:embed="rId3">
            <a:alphaModFix/>
          </a:blip>
          <a:stretch>
            <a:fillRect/>
          </a:stretch>
        </p:blipFill>
        <p:spPr>
          <a:xfrm>
            <a:off x="1176338" y="1568555"/>
            <a:ext cx="7096125" cy="250372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6"/>
          <p:cNvSpPr txBox="1"/>
          <p:nvPr>
            <p:ph type="title"/>
          </p:nvPr>
        </p:nvSpPr>
        <p:spPr>
          <a:xfrm>
            <a:off x="311700" y="448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Game Spread Conclusions</a:t>
            </a:r>
            <a:endParaRPr/>
          </a:p>
        </p:txBody>
      </p:sp>
      <p:sp>
        <p:nvSpPr>
          <p:cNvPr id="211" name="Google Shape;211;p36"/>
          <p:cNvSpPr txBox="1"/>
          <p:nvPr>
            <p:ph idx="1" type="body"/>
          </p:nvPr>
        </p:nvSpPr>
        <p:spPr>
          <a:xfrm>
            <a:off x="268825" y="820300"/>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a:p>
          <a:p>
            <a:pPr indent="-342900" lvl="0" marL="457200" rtl="0" algn="l">
              <a:lnSpc>
                <a:spcPct val="150000"/>
              </a:lnSpc>
              <a:spcBef>
                <a:spcPts val="1600"/>
              </a:spcBef>
              <a:spcAft>
                <a:spcPts val="0"/>
              </a:spcAft>
              <a:buSzPts val="1800"/>
              <a:buChar char="●"/>
            </a:pPr>
            <a:r>
              <a:rPr lang="en"/>
              <a:t>There appears to be an edge on many occasions</a:t>
            </a:r>
            <a:endParaRPr/>
          </a:p>
          <a:p>
            <a:pPr indent="-342900" lvl="0" marL="457200" rtl="0" algn="l">
              <a:lnSpc>
                <a:spcPct val="150000"/>
              </a:lnSpc>
              <a:spcBef>
                <a:spcPts val="0"/>
              </a:spcBef>
              <a:spcAft>
                <a:spcPts val="0"/>
              </a:spcAft>
              <a:buSzPts val="1800"/>
              <a:buChar char="●"/>
            </a:pPr>
            <a:r>
              <a:rPr lang="en"/>
              <a:t>High ROI for games with big difference</a:t>
            </a:r>
            <a:endParaRPr/>
          </a:p>
          <a:p>
            <a:pPr indent="-317500" lvl="1" marL="914400" rtl="0" algn="l">
              <a:lnSpc>
                <a:spcPct val="150000"/>
              </a:lnSpc>
              <a:spcBef>
                <a:spcPts val="0"/>
              </a:spcBef>
              <a:spcAft>
                <a:spcPts val="0"/>
              </a:spcAft>
              <a:buSzPts val="1400"/>
              <a:buChar char="○"/>
            </a:pPr>
            <a:r>
              <a:rPr lang="en"/>
              <a:t>Sample Size is Encouraging</a:t>
            </a:r>
            <a:endParaRPr/>
          </a:p>
          <a:p>
            <a:pPr indent="-342900" lvl="0" marL="457200" rtl="0" algn="l">
              <a:lnSpc>
                <a:spcPct val="150000"/>
              </a:lnSpc>
              <a:spcBef>
                <a:spcPts val="0"/>
              </a:spcBef>
              <a:spcAft>
                <a:spcPts val="0"/>
              </a:spcAft>
              <a:buSzPts val="1800"/>
              <a:buChar char="●"/>
            </a:pPr>
            <a:r>
              <a:rPr lang="en"/>
              <a:t>Effect of inter-conference games</a:t>
            </a:r>
            <a:endParaRPr/>
          </a:p>
          <a:p>
            <a:pPr indent="-342900" lvl="0" marL="457200" rtl="0" algn="l">
              <a:lnSpc>
                <a:spcPct val="150000"/>
              </a:lnSpc>
              <a:spcBef>
                <a:spcPts val="0"/>
              </a:spcBef>
              <a:spcAft>
                <a:spcPts val="0"/>
              </a:spcAft>
              <a:buSzPts val="1800"/>
              <a:buChar char="●"/>
            </a:pPr>
            <a:r>
              <a:rPr lang="en"/>
              <a:t>Adjustments to player </a:t>
            </a:r>
            <a:r>
              <a:rPr lang="en"/>
              <a:t>injuries</a:t>
            </a:r>
            <a:endParaRPr/>
          </a:p>
          <a:p>
            <a:pPr indent="-342900" lvl="0" marL="457200" rtl="0" algn="l">
              <a:lnSpc>
                <a:spcPct val="150000"/>
              </a:lnSpc>
              <a:spcBef>
                <a:spcPts val="0"/>
              </a:spcBef>
              <a:spcAft>
                <a:spcPts val="0"/>
              </a:spcAft>
              <a:buSzPts val="1800"/>
              <a:buChar char="●"/>
            </a:pPr>
            <a:r>
              <a:rPr lang="en"/>
              <a:t>Reason to be encouraged</a:t>
            </a:r>
            <a:endParaRPr/>
          </a:p>
        </p:txBody>
      </p:sp>
      <p:pic>
        <p:nvPicPr>
          <p:cNvPr id="212" name="Google Shape;212;p36"/>
          <p:cNvPicPr preferRelativeResize="0"/>
          <p:nvPr/>
        </p:nvPicPr>
        <p:blipFill>
          <a:blip r:embed="rId3">
            <a:alphaModFix/>
          </a:blip>
          <a:stretch>
            <a:fillRect/>
          </a:stretch>
        </p:blipFill>
        <p:spPr>
          <a:xfrm>
            <a:off x="5451900" y="1893650"/>
            <a:ext cx="2964674" cy="21026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7"/>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200">
                <a:solidFill>
                  <a:schemeClr val="accent5"/>
                </a:solidFill>
              </a:rPr>
              <a:t>Game Totals</a:t>
            </a:r>
            <a:endParaRPr sz="3200">
              <a:solidFill>
                <a:schemeClr val="accent5"/>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Game Total</a:t>
            </a:r>
            <a:endParaRPr>
              <a:solidFill>
                <a:schemeClr val="accent5"/>
              </a:solidFill>
            </a:endParaRPr>
          </a:p>
        </p:txBody>
      </p:sp>
      <p:sp>
        <p:nvSpPr>
          <p:cNvPr id="223" name="Google Shape;223;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How does the bet work?</a:t>
            </a:r>
            <a:endParaRPr/>
          </a:p>
          <a:p>
            <a:pPr indent="-342900" lvl="0" marL="457200" rtl="0" algn="l">
              <a:spcBef>
                <a:spcPts val="0"/>
              </a:spcBef>
              <a:spcAft>
                <a:spcPts val="0"/>
              </a:spcAft>
              <a:buSzPts val="1800"/>
              <a:buChar char="●"/>
            </a:pPr>
            <a:r>
              <a:rPr lang="en"/>
              <a:t>Is there an </a:t>
            </a:r>
            <a:r>
              <a:rPr lang="en"/>
              <a:t>opportunity</a:t>
            </a:r>
            <a:r>
              <a:rPr lang="en"/>
              <a:t> for a profit?</a:t>
            </a:r>
            <a:endParaRPr/>
          </a:p>
          <a:p>
            <a:pPr indent="-342900" lvl="0" marL="457200" rtl="0" algn="l">
              <a:spcBef>
                <a:spcPts val="0"/>
              </a:spcBef>
              <a:spcAft>
                <a:spcPts val="0"/>
              </a:spcAft>
              <a:buSzPts val="1800"/>
              <a:buChar char="●"/>
            </a:pPr>
            <a:r>
              <a:rPr lang="en"/>
              <a:t>Example</a:t>
            </a:r>
            <a:endParaRPr/>
          </a:p>
        </p:txBody>
      </p:sp>
      <p:pic>
        <p:nvPicPr>
          <p:cNvPr id="224" name="Google Shape;224;p38"/>
          <p:cNvPicPr preferRelativeResize="0"/>
          <p:nvPr/>
        </p:nvPicPr>
        <p:blipFill>
          <a:blip r:embed="rId3">
            <a:alphaModFix/>
          </a:blip>
          <a:stretch>
            <a:fillRect/>
          </a:stretch>
        </p:blipFill>
        <p:spPr>
          <a:xfrm>
            <a:off x="4803975" y="445025"/>
            <a:ext cx="3876148" cy="2506075"/>
          </a:xfrm>
          <a:prstGeom prst="rect">
            <a:avLst/>
          </a:prstGeom>
          <a:noFill/>
          <a:ln>
            <a:noFill/>
          </a:ln>
        </p:spPr>
      </p:pic>
      <p:graphicFrame>
        <p:nvGraphicFramePr>
          <p:cNvPr id="225" name="Google Shape;225;p38"/>
          <p:cNvGraphicFramePr/>
          <p:nvPr/>
        </p:nvGraphicFramePr>
        <p:xfrm>
          <a:off x="622325" y="3374500"/>
          <a:ext cx="3000000" cy="3000000"/>
        </p:xfrm>
        <a:graphic>
          <a:graphicData uri="http://schemas.openxmlformats.org/drawingml/2006/table">
            <a:tbl>
              <a:tblPr>
                <a:noFill/>
                <a:tableStyleId>{F8C9AAD2-8A16-46A6-86B6-E1B25CBBE07D}</a:tableStyleId>
              </a:tblPr>
              <a:tblGrid>
                <a:gridCol w="2637575"/>
                <a:gridCol w="1970975"/>
                <a:gridCol w="1739125"/>
                <a:gridCol w="1710125"/>
              </a:tblGrid>
              <a:tr h="413600">
                <a:tc>
                  <a:txBody>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Game</a:t>
                      </a:r>
                      <a:endParaRPr sz="1800">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Vegas Prediction</a:t>
                      </a:r>
                      <a:endParaRPr sz="1800">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Our Prediction</a:t>
                      </a:r>
                      <a:endParaRPr sz="1800">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Game Total</a:t>
                      </a:r>
                      <a:endParaRPr sz="1800">
                        <a:solidFill>
                          <a:schemeClr val="accent3"/>
                        </a:solidFill>
                        <a:latin typeface="Average"/>
                        <a:ea typeface="Average"/>
                        <a:cs typeface="Average"/>
                        <a:sym typeface="Average"/>
                      </a:endParaRPr>
                    </a:p>
                  </a:txBody>
                  <a:tcPr marT="91425" marB="91425" marR="91425" marL="91425"/>
                </a:tc>
              </a:tr>
              <a:tr h="413600">
                <a:tc>
                  <a:txBody>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UTSA vs Florida Atlantic</a:t>
                      </a:r>
                      <a:endParaRPr sz="1800">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150</a:t>
                      </a:r>
                      <a:endParaRPr sz="1800">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153</a:t>
                      </a:r>
                      <a:endParaRPr sz="1800">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151</a:t>
                      </a:r>
                      <a:endParaRPr sz="1800">
                        <a:solidFill>
                          <a:schemeClr val="accent3"/>
                        </a:solidFill>
                        <a:latin typeface="Average"/>
                        <a:ea typeface="Average"/>
                        <a:cs typeface="Average"/>
                        <a:sym typeface="Average"/>
                      </a:endParaRPr>
                    </a:p>
                  </a:txBody>
                  <a:tcPr marT="91425" marB="91425" marR="91425"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Model Accuracy</a:t>
            </a:r>
            <a:endParaRPr>
              <a:solidFill>
                <a:schemeClr val="accent5"/>
              </a:solidFill>
            </a:endParaRPr>
          </a:p>
        </p:txBody>
      </p:sp>
      <p:graphicFrame>
        <p:nvGraphicFramePr>
          <p:cNvPr id="231" name="Google Shape;231;p39"/>
          <p:cNvGraphicFramePr/>
          <p:nvPr/>
        </p:nvGraphicFramePr>
        <p:xfrm>
          <a:off x="1453625" y="1017713"/>
          <a:ext cx="3000000" cy="3000000"/>
        </p:xfrm>
        <a:graphic>
          <a:graphicData uri="http://schemas.openxmlformats.org/drawingml/2006/table">
            <a:tbl>
              <a:tblPr>
                <a:noFill/>
                <a:tableStyleId>{F8C9AAD2-8A16-46A6-86B6-E1B25CBBE07D}</a:tableStyleId>
              </a:tblPr>
              <a:tblGrid>
                <a:gridCol w="3118375"/>
                <a:gridCol w="3118375"/>
              </a:tblGrid>
              <a:tr h="452350">
                <a:tc>
                  <a:txBody>
                    <a:bodyPr/>
                    <a:lstStyle/>
                    <a:p>
                      <a:pPr indent="0" lvl="0" marL="0" rtl="0" algn="l">
                        <a:spcBef>
                          <a:spcPts val="0"/>
                        </a:spcBef>
                        <a:spcAft>
                          <a:spcPts val="0"/>
                        </a:spcAft>
                        <a:buNone/>
                      </a:pPr>
                      <a:r>
                        <a:rPr lang="en" sz="1800" u="sng">
                          <a:solidFill>
                            <a:schemeClr val="accent3"/>
                          </a:solidFill>
                          <a:latin typeface="Average"/>
                          <a:ea typeface="Average"/>
                          <a:cs typeface="Average"/>
                          <a:sym typeface="Average"/>
                        </a:rPr>
                        <a:t>Model</a:t>
                      </a:r>
                      <a:endParaRPr/>
                    </a:p>
                  </a:txBody>
                  <a:tcPr marT="91425" marB="91425" marR="91425" marL="91425"/>
                </a:tc>
                <a:tc>
                  <a:txBody>
                    <a:bodyPr/>
                    <a:lstStyle/>
                    <a:p>
                      <a:pPr indent="0" lvl="0" marL="0" rtl="0" algn="l">
                        <a:spcBef>
                          <a:spcPts val="0"/>
                        </a:spcBef>
                        <a:spcAft>
                          <a:spcPts val="0"/>
                        </a:spcAft>
                        <a:buNone/>
                      </a:pPr>
                      <a:r>
                        <a:rPr lang="en" sz="1800" u="sng">
                          <a:solidFill>
                            <a:schemeClr val="accent3"/>
                          </a:solidFill>
                          <a:latin typeface="Average"/>
                          <a:ea typeface="Average"/>
                          <a:cs typeface="Average"/>
                          <a:sym typeface="Average"/>
                        </a:rPr>
                        <a:t>Model MSE</a:t>
                      </a:r>
                      <a:endParaRPr/>
                    </a:p>
                  </a:txBody>
                  <a:tcPr marT="91425" marB="91425" marR="91425" marL="91425"/>
                </a:tc>
              </a:tr>
              <a:tr h="405425">
                <a:tc>
                  <a:txBody>
                    <a:bodyPr/>
                    <a:lstStyle/>
                    <a:p>
                      <a:pPr indent="0" lvl="0" marL="0" rtl="0" algn="l">
                        <a:spcBef>
                          <a:spcPts val="0"/>
                        </a:spcBef>
                        <a:spcAft>
                          <a:spcPts val="0"/>
                        </a:spcAft>
                        <a:buNone/>
                      </a:pPr>
                      <a:r>
                        <a:rPr lang="en" sz="1500">
                          <a:solidFill>
                            <a:srgbClr val="CC0000"/>
                          </a:solidFill>
                          <a:latin typeface="Average"/>
                          <a:ea typeface="Average"/>
                          <a:cs typeface="Average"/>
                          <a:sym typeface="Average"/>
                        </a:rPr>
                        <a:t>Linear</a:t>
                      </a:r>
                      <a:endParaRPr sz="1500">
                        <a:solidFill>
                          <a:srgbClr val="CC0000"/>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sz="1500">
                          <a:solidFill>
                            <a:srgbClr val="CC0000"/>
                          </a:solidFill>
                          <a:latin typeface="Average"/>
                          <a:ea typeface="Average"/>
                          <a:cs typeface="Average"/>
                          <a:sym typeface="Average"/>
                        </a:rPr>
                        <a:t>252.52</a:t>
                      </a:r>
                      <a:endParaRPr sz="1500">
                        <a:solidFill>
                          <a:srgbClr val="CC0000"/>
                        </a:solidFill>
                        <a:latin typeface="Average"/>
                        <a:ea typeface="Average"/>
                        <a:cs typeface="Average"/>
                        <a:sym typeface="Average"/>
                      </a:endParaRPr>
                    </a:p>
                  </a:txBody>
                  <a:tcPr marT="91425" marB="91425" marR="91425" marL="91425"/>
                </a:tc>
              </a:tr>
              <a:tr h="405425">
                <a:tc>
                  <a:txBody>
                    <a:bodyPr/>
                    <a:lstStyle/>
                    <a:p>
                      <a:pPr indent="0" lvl="0" marL="0" rtl="0" algn="l">
                        <a:spcBef>
                          <a:spcPts val="0"/>
                        </a:spcBef>
                        <a:spcAft>
                          <a:spcPts val="0"/>
                        </a:spcAft>
                        <a:buNone/>
                      </a:pPr>
                      <a:r>
                        <a:rPr lang="en" sz="1500">
                          <a:solidFill>
                            <a:schemeClr val="accent3"/>
                          </a:solidFill>
                          <a:latin typeface="Average"/>
                          <a:ea typeface="Average"/>
                          <a:cs typeface="Average"/>
                          <a:sym typeface="Average"/>
                        </a:rPr>
                        <a:t>Ridge</a:t>
                      </a:r>
                      <a:endParaRPr sz="1500">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sz="1500">
                          <a:solidFill>
                            <a:schemeClr val="accent3"/>
                          </a:solidFill>
                          <a:latin typeface="Average"/>
                          <a:ea typeface="Average"/>
                          <a:cs typeface="Average"/>
                          <a:sym typeface="Average"/>
                        </a:rPr>
                        <a:t>252.94</a:t>
                      </a:r>
                      <a:endParaRPr sz="1500">
                        <a:solidFill>
                          <a:schemeClr val="accent3"/>
                        </a:solidFill>
                        <a:latin typeface="Average"/>
                        <a:ea typeface="Average"/>
                        <a:cs typeface="Average"/>
                        <a:sym typeface="Average"/>
                      </a:endParaRPr>
                    </a:p>
                  </a:txBody>
                  <a:tcPr marT="91425" marB="91425" marR="91425" marL="91425"/>
                </a:tc>
              </a:tr>
              <a:tr h="405425">
                <a:tc>
                  <a:txBody>
                    <a:bodyPr/>
                    <a:lstStyle/>
                    <a:p>
                      <a:pPr indent="0" lvl="0" marL="0" rtl="0" algn="l">
                        <a:spcBef>
                          <a:spcPts val="0"/>
                        </a:spcBef>
                        <a:spcAft>
                          <a:spcPts val="0"/>
                        </a:spcAft>
                        <a:buNone/>
                      </a:pPr>
                      <a:r>
                        <a:rPr lang="en" sz="1500">
                          <a:solidFill>
                            <a:schemeClr val="accent3"/>
                          </a:solidFill>
                          <a:latin typeface="Average"/>
                          <a:ea typeface="Average"/>
                          <a:cs typeface="Average"/>
                          <a:sym typeface="Average"/>
                        </a:rPr>
                        <a:t>Elastic-Net</a:t>
                      </a:r>
                      <a:endParaRPr sz="1500">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sz="1500">
                          <a:solidFill>
                            <a:schemeClr val="accent3"/>
                          </a:solidFill>
                          <a:latin typeface="Average"/>
                          <a:ea typeface="Average"/>
                          <a:cs typeface="Average"/>
                          <a:sym typeface="Average"/>
                        </a:rPr>
                        <a:t>252.86</a:t>
                      </a:r>
                      <a:endParaRPr sz="1500">
                        <a:solidFill>
                          <a:schemeClr val="accent3"/>
                        </a:solidFill>
                        <a:latin typeface="Average"/>
                        <a:ea typeface="Average"/>
                        <a:cs typeface="Average"/>
                        <a:sym typeface="Average"/>
                      </a:endParaRPr>
                    </a:p>
                  </a:txBody>
                  <a:tcPr marT="91425" marB="91425" marR="91425" marL="91425"/>
                </a:tc>
              </a:tr>
              <a:tr h="405425">
                <a:tc>
                  <a:txBody>
                    <a:bodyPr/>
                    <a:lstStyle/>
                    <a:p>
                      <a:pPr indent="0" lvl="0" marL="0" rtl="0" algn="l">
                        <a:spcBef>
                          <a:spcPts val="0"/>
                        </a:spcBef>
                        <a:spcAft>
                          <a:spcPts val="0"/>
                        </a:spcAft>
                        <a:buNone/>
                      </a:pPr>
                      <a:r>
                        <a:rPr lang="en" sz="1500">
                          <a:solidFill>
                            <a:schemeClr val="accent3"/>
                          </a:solidFill>
                          <a:latin typeface="Average"/>
                          <a:ea typeface="Average"/>
                          <a:cs typeface="Average"/>
                          <a:sym typeface="Average"/>
                        </a:rPr>
                        <a:t>Decision Tree</a:t>
                      </a:r>
                      <a:endParaRPr sz="1500">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sz="1500">
                          <a:solidFill>
                            <a:schemeClr val="accent3"/>
                          </a:solidFill>
                          <a:latin typeface="Average"/>
                          <a:ea typeface="Average"/>
                          <a:cs typeface="Average"/>
                          <a:sym typeface="Average"/>
                        </a:rPr>
                        <a:t>284.60</a:t>
                      </a:r>
                      <a:endParaRPr sz="1500">
                        <a:solidFill>
                          <a:schemeClr val="accent3"/>
                        </a:solidFill>
                        <a:latin typeface="Average"/>
                        <a:ea typeface="Average"/>
                        <a:cs typeface="Average"/>
                        <a:sym typeface="Average"/>
                      </a:endParaRPr>
                    </a:p>
                  </a:txBody>
                  <a:tcPr marT="91425" marB="91425" marR="91425" marL="91425"/>
                </a:tc>
              </a:tr>
              <a:tr h="405425">
                <a:tc>
                  <a:txBody>
                    <a:bodyPr/>
                    <a:lstStyle/>
                    <a:p>
                      <a:pPr indent="0" lvl="0" marL="0" rtl="0" algn="l">
                        <a:spcBef>
                          <a:spcPts val="0"/>
                        </a:spcBef>
                        <a:spcAft>
                          <a:spcPts val="0"/>
                        </a:spcAft>
                        <a:buNone/>
                      </a:pPr>
                      <a:r>
                        <a:rPr lang="en" sz="1500">
                          <a:solidFill>
                            <a:schemeClr val="accent3"/>
                          </a:solidFill>
                          <a:latin typeface="Average"/>
                          <a:ea typeface="Average"/>
                          <a:cs typeface="Average"/>
                          <a:sym typeface="Average"/>
                        </a:rPr>
                        <a:t>PLS</a:t>
                      </a:r>
                      <a:endParaRPr sz="1500">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sz="1500">
                          <a:solidFill>
                            <a:schemeClr val="accent3"/>
                          </a:solidFill>
                          <a:latin typeface="Average"/>
                          <a:ea typeface="Average"/>
                          <a:cs typeface="Average"/>
                          <a:sym typeface="Average"/>
                        </a:rPr>
                        <a:t>252.97</a:t>
                      </a:r>
                      <a:endParaRPr sz="1500">
                        <a:solidFill>
                          <a:schemeClr val="accent3"/>
                        </a:solidFill>
                        <a:latin typeface="Average"/>
                        <a:ea typeface="Average"/>
                        <a:cs typeface="Average"/>
                        <a:sym typeface="Average"/>
                      </a:endParaRPr>
                    </a:p>
                  </a:txBody>
                  <a:tcPr marT="91425" marB="91425" marR="91425" marL="91425"/>
                </a:tc>
              </a:tr>
              <a:tr h="405425">
                <a:tc>
                  <a:txBody>
                    <a:bodyPr/>
                    <a:lstStyle/>
                    <a:p>
                      <a:pPr indent="0" lvl="0" marL="0" rtl="0" algn="l">
                        <a:spcBef>
                          <a:spcPts val="0"/>
                        </a:spcBef>
                        <a:spcAft>
                          <a:spcPts val="0"/>
                        </a:spcAft>
                        <a:buNone/>
                      </a:pPr>
                      <a:r>
                        <a:rPr lang="en" sz="1500">
                          <a:solidFill>
                            <a:schemeClr val="accent3"/>
                          </a:solidFill>
                          <a:latin typeface="Average"/>
                          <a:ea typeface="Average"/>
                          <a:cs typeface="Average"/>
                          <a:sym typeface="Average"/>
                        </a:rPr>
                        <a:t>PCR</a:t>
                      </a:r>
                      <a:endParaRPr sz="1500">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sz="1500">
                          <a:solidFill>
                            <a:schemeClr val="accent3"/>
                          </a:solidFill>
                          <a:latin typeface="Average"/>
                          <a:ea typeface="Average"/>
                          <a:cs typeface="Average"/>
                          <a:sym typeface="Average"/>
                        </a:rPr>
                        <a:t>252.94</a:t>
                      </a:r>
                      <a:endParaRPr sz="1500">
                        <a:solidFill>
                          <a:schemeClr val="accent3"/>
                        </a:solidFill>
                        <a:latin typeface="Average"/>
                        <a:ea typeface="Average"/>
                        <a:cs typeface="Average"/>
                        <a:sym typeface="Average"/>
                      </a:endParaRPr>
                    </a:p>
                  </a:txBody>
                  <a:tcPr marT="91425" marB="91425" marR="91425" marL="91425"/>
                </a:tc>
              </a:tr>
              <a:tr h="405425">
                <a:tc>
                  <a:txBody>
                    <a:bodyPr/>
                    <a:lstStyle/>
                    <a:p>
                      <a:pPr indent="0" lvl="0" marL="0" rtl="0" algn="l">
                        <a:spcBef>
                          <a:spcPts val="0"/>
                        </a:spcBef>
                        <a:spcAft>
                          <a:spcPts val="0"/>
                        </a:spcAft>
                        <a:buNone/>
                      </a:pPr>
                      <a:r>
                        <a:rPr lang="en" sz="1500">
                          <a:solidFill>
                            <a:schemeClr val="accent3"/>
                          </a:solidFill>
                          <a:latin typeface="Average"/>
                          <a:ea typeface="Average"/>
                          <a:cs typeface="Average"/>
                          <a:sym typeface="Average"/>
                        </a:rPr>
                        <a:t>Random Forest</a:t>
                      </a:r>
                      <a:endParaRPr sz="1500">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sz="1500">
                          <a:solidFill>
                            <a:schemeClr val="accent3"/>
                          </a:solidFill>
                          <a:latin typeface="Average"/>
                          <a:ea typeface="Average"/>
                          <a:cs typeface="Average"/>
                          <a:sym typeface="Average"/>
                        </a:rPr>
                        <a:t>274.72</a:t>
                      </a:r>
                      <a:endParaRPr sz="1500">
                        <a:solidFill>
                          <a:schemeClr val="accent3"/>
                        </a:solidFill>
                        <a:latin typeface="Average"/>
                        <a:ea typeface="Average"/>
                        <a:cs typeface="Average"/>
                        <a:sym typeface="Average"/>
                      </a:endParaRPr>
                    </a:p>
                  </a:txBody>
                  <a:tcPr marT="91425" marB="91425" marR="91425" marL="91425"/>
                </a:tc>
              </a:tr>
              <a:tr h="405425">
                <a:tc>
                  <a:txBody>
                    <a:bodyPr/>
                    <a:lstStyle/>
                    <a:p>
                      <a:pPr indent="0" lvl="0" marL="0" rtl="0" algn="l">
                        <a:spcBef>
                          <a:spcPts val="0"/>
                        </a:spcBef>
                        <a:spcAft>
                          <a:spcPts val="0"/>
                        </a:spcAft>
                        <a:buNone/>
                      </a:pPr>
                      <a:r>
                        <a:rPr lang="en" sz="1500">
                          <a:solidFill>
                            <a:schemeClr val="accent3"/>
                          </a:solidFill>
                          <a:latin typeface="Average"/>
                          <a:ea typeface="Average"/>
                          <a:cs typeface="Average"/>
                          <a:sym typeface="Average"/>
                        </a:rPr>
                        <a:t>SVM</a:t>
                      </a:r>
                      <a:endParaRPr sz="1500">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sz="1500">
                          <a:solidFill>
                            <a:schemeClr val="accent3"/>
                          </a:solidFill>
                          <a:latin typeface="Average"/>
                          <a:ea typeface="Average"/>
                          <a:cs typeface="Average"/>
                          <a:sym typeface="Average"/>
                        </a:rPr>
                        <a:t>252.57</a:t>
                      </a:r>
                      <a:endParaRPr sz="1500">
                        <a:solidFill>
                          <a:schemeClr val="accent3"/>
                        </a:solidFill>
                        <a:latin typeface="Average"/>
                        <a:ea typeface="Average"/>
                        <a:cs typeface="Average"/>
                        <a:sym typeface="Average"/>
                      </a:endParaRPr>
                    </a:p>
                  </a:txBody>
                  <a:tcPr marT="91425" marB="91425" marR="91425" marL="914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Model vs Game Total</a:t>
            </a:r>
            <a:endParaRPr>
              <a:solidFill>
                <a:schemeClr val="accent5"/>
              </a:solidFill>
            </a:endParaRPr>
          </a:p>
          <a:p>
            <a:pPr indent="0" lvl="0" marL="0" rtl="0" algn="l">
              <a:spcBef>
                <a:spcPts val="0"/>
              </a:spcBef>
              <a:spcAft>
                <a:spcPts val="0"/>
              </a:spcAft>
              <a:buNone/>
            </a:pPr>
            <a:r>
              <a:t/>
            </a:r>
            <a:endParaRPr>
              <a:solidFill>
                <a:schemeClr val="accent5"/>
              </a:solidFill>
            </a:endParaRPr>
          </a:p>
        </p:txBody>
      </p:sp>
      <p:pic>
        <p:nvPicPr>
          <p:cNvPr id="237" name="Google Shape;237;p40"/>
          <p:cNvPicPr preferRelativeResize="0"/>
          <p:nvPr/>
        </p:nvPicPr>
        <p:blipFill>
          <a:blip r:embed="rId3">
            <a:alphaModFix/>
          </a:blip>
          <a:stretch>
            <a:fillRect/>
          </a:stretch>
        </p:blipFill>
        <p:spPr>
          <a:xfrm>
            <a:off x="1131550" y="1017725"/>
            <a:ext cx="6880900" cy="369705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Best Model</a:t>
            </a:r>
            <a:endParaRPr/>
          </a:p>
        </p:txBody>
      </p:sp>
      <p:pic>
        <p:nvPicPr>
          <p:cNvPr id="243" name="Google Shape;243;p41"/>
          <p:cNvPicPr preferRelativeResize="0"/>
          <p:nvPr/>
        </p:nvPicPr>
        <p:blipFill>
          <a:blip r:embed="rId3">
            <a:alphaModFix/>
          </a:blip>
          <a:stretch>
            <a:fillRect/>
          </a:stretch>
        </p:blipFill>
        <p:spPr>
          <a:xfrm>
            <a:off x="2308987" y="1209125"/>
            <a:ext cx="2575700" cy="2725250"/>
          </a:xfrm>
          <a:prstGeom prst="rect">
            <a:avLst/>
          </a:prstGeom>
          <a:noFill/>
          <a:ln>
            <a:noFill/>
          </a:ln>
        </p:spPr>
      </p:pic>
      <p:pic>
        <p:nvPicPr>
          <p:cNvPr id="244" name="Google Shape;244;p41"/>
          <p:cNvPicPr preferRelativeResize="0"/>
          <p:nvPr/>
        </p:nvPicPr>
        <p:blipFill>
          <a:blip r:embed="rId4">
            <a:alphaModFix/>
          </a:blip>
          <a:stretch>
            <a:fillRect/>
          </a:stretch>
        </p:blipFill>
        <p:spPr>
          <a:xfrm>
            <a:off x="5134925" y="1209125"/>
            <a:ext cx="3620275" cy="2725250"/>
          </a:xfrm>
          <a:prstGeom prst="rect">
            <a:avLst/>
          </a:prstGeom>
          <a:noFill/>
          <a:ln>
            <a:noFill/>
          </a:ln>
        </p:spPr>
      </p:pic>
      <p:sp>
        <p:nvSpPr>
          <p:cNvPr id="245" name="Google Shape;245;p41"/>
          <p:cNvSpPr txBox="1"/>
          <p:nvPr/>
        </p:nvSpPr>
        <p:spPr>
          <a:xfrm>
            <a:off x="311700" y="1762225"/>
            <a:ext cx="2125800" cy="1848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R2: .2728</a:t>
            </a:r>
            <a:endParaRPr>
              <a:solidFill>
                <a:schemeClr val="accent3"/>
              </a:solidFill>
              <a:latin typeface="Average"/>
              <a:ea typeface="Average"/>
              <a:cs typeface="Average"/>
              <a:sym typeface="Average"/>
            </a:endParaRPr>
          </a:p>
          <a:p>
            <a:pPr indent="0" lvl="0" marL="0" rtl="0" algn="l">
              <a:spcBef>
                <a:spcPts val="0"/>
              </a:spcBef>
              <a:spcAft>
                <a:spcPts val="0"/>
              </a:spcAft>
              <a:buNone/>
            </a:pPr>
            <a:r>
              <a:t/>
            </a:r>
            <a:endParaRPr>
              <a:solidFill>
                <a:schemeClr val="accent3"/>
              </a:solidFill>
              <a:latin typeface="Average"/>
              <a:ea typeface="Average"/>
              <a:cs typeface="Average"/>
              <a:sym typeface="Average"/>
            </a:endParaRPr>
          </a:p>
          <a:p>
            <a:pPr indent="0" lvl="0" marL="0" rtl="0" algn="l">
              <a:spcBef>
                <a:spcPts val="0"/>
              </a:spcBef>
              <a:spcAft>
                <a:spcPts val="0"/>
              </a:spcAft>
              <a:buNone/>
            </a:pPr>
            <a:r>
              <a:t/>
            </a:r>
            <a:endParaRPr>
              <a:solidFill>
                <a:schemeClr val="accent3"/>
              </a:solidFill>
              <a:latin typeface="Average"/>
              <a:ea typeface="Average"/>
              <a:cs typeface="Average"/>
              <a:sym typeface="Average"/>
            </a:endParaRPr>
          </a:p>
          <a:p>
            <a:pPr indent="-317500" lvl="0" marL="4572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MSE: 252.52 </a:t>
            </a:r>
            <a:endParaRPr>
              <a:solidFill>
                <a:schemeClr val="accent3"/>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Motivation</a:t>
            </a:r>
            <a:endParaRPr>
              <a:solidFill>
                <a:schemeClr val="accent5"/>
              </a:solidFill>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With this year's tournament canceled, we were motivated to attempt to find a prediction model that will help us predict games accurately several different metrics:</a:t>
            </a:r>
            <a:endParaRPr/>
          </a:p>
          <a:p>
            <a:pPr indent="-342900" lvl="1" marL="914400" rtl="0" algn="l">
              <a:lnSpc>
                <a:spcPct val="100000"/>
              </a:lnSpc>
              <a:spcBef>
                <a:spcPts val="0"/>
              </a:spcBef>
              <a:spcAft>
                <a:spcPts val="0"/>
              </a:spcAft>
              <a:buSzPts val="1800"/>
              <a:buChar char="○"/>
            </a:pPr>
            <a:r>
              <a:rPr lang="en" sz="1800"/>
              <a:t>Total score </a:t>
            </a:r>
            <a:endParaRPr sz="1800"/>
          </a:p>
          <a:p>
            <a:pPr indent="-342900" lvl="1" marL="914400" rtl="0" algn="l">
              <a:lnSpc>
                <a:spcPct val="100000"/>
              </a:lnSpc>
              <a:spcBef>
                <a:spcPts val="0"/>
              </a:spcBef>
              <a:spcAft>
                <a:spcPts val="0"/>
              </a:spcAft>
              <a:buSzPts val="1800"/>
              <a:buChar char="○"/>
            </a:pPr>
            <a:r>
              <a:rPr lang="en" sz="1800"/>
              <a:t>Point differential</a:t>
            </a:r>
            <a:endParaRPr sz="1800"/>
          </a:p>
          <a:p>
            <a:pPr indent="-342900" lvl="1" marL="914400" rtl="0" algn="l">
              <a:lnSpc>
                <a:spcPct val="100000"/>
              </a:lnSpc>
              <a:spcBef>
                <a:spcPts val="0"/>
              </a:spcBef>
              <a:spcAft>
                <a:spcPts val="0"/>
              </a:spcAft>
              <a:buSzPts val="1800"/>
              <a:buChar char="○"/>
            </a:pPr>
            <a:r>
              <a:rPr lang="en" sz="1800"/>
              <a:t>Classify a team as a winner or loser for a game</a:t>
            </a:r>
            <a:endParaRPr sz="1800"/>
          </a:p>
          <a:p>
            <a:pPr indent="-342900" lvl="0" marL="457200" rtl="0" algn="l">
              <a:spcBef>
                <a:spcPts val="1000"/>
              </a:spcBef>
              <a:spcAft>
                <a:spcPts val="0"/>
              </a:spcAft>
              <a:buSzPts val="1800"/>
              <a:buChar char="●"/>
            </a:pPr>
            <a:r>
              <a:rPr lang="en"/>
              <a:t>Goal is to choose a model that performs well using team statistics variables for two opposing teams to predict a game winner</a:t>
            </a:r>
            <a:endParaRPr/>
          </a:p>
          <a:p>
            <a:pPr indent="-342900" lvl="1" marL="914400" rtl="0" algn="l">
              <a:spcBef>
                <a:spcPts val="1000"/>
              </a:spcBef>
              <a:spcAft>
                <a:spcPts val="0"/>
              </a:spcAft>
              <a:buSzPts val="1800"/>
              <a:buChar char="○"/>
            </a:pPr>
            <a:r>
              <a:rPr lang="en" sz="1800"/>
              <a:t>As basketball fans we hope to be able to use these models for monetary gain for years to come.</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Worth the bet?</a:t>
            </a:r>
            <a:endParaRPr>
              <a:solidFill>
                <a:schemeClr val="accent5"/>
              </a:solidFill>
            </a:endParaRPr>
          </a:p>
        </p:txBody>
      </p:sp>
      <p:pic>
        <p:nvPicPr>
          <p:cNvPr id="251" name="Google Shape;251;p42"/>
          <p:cNvPicPr preferRelativeResize="0"/>
          <p:nvPr/>
        </p:nvPicPr>
        <p:blipFill>
          <a:blip r:embed="rId3">
            <a:alphaModFix/>
          </a:blip>
          <a:stretch>
            <a:fillRect/>
          </a:stretch>
        </p:blipFill>
        <p:spPr>
          <a:xfrm>
            <a:off x="971550" y="1395413"/>
            <a:ext cx="7200900" cy="23526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43"/>
          <p:cNvSpPr txBox="1"/>
          <p:nvPr>
            <p:ph type="title"/>
          </p:nvPr>
        </p:nvSpPr>
        <p:spPr>
          <a:xfrm>
            <a:off x="311700" y="337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Game Total Conclusions</a:t>
            </a:r>
            <a:endParaRPr/>
          </a:p>
        </p:txBody>
      </p:sp>
      <p:sp>
        <p:nvSpPr>
          <p:cNvPr id="257" name="Google Shape;257;p43"/>
          <p:cNvSpPr txBox="1"/>
          <p:nvPr>
            <p:ph idx="1" type="body"/>
          </p:nvPr>
        </p:nvSpPr>
        <p:spPr>
          <a:xfrm>
            <a:off x="268825" y="820300"/>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a:p>
          <a:p>
            <a:pPr indent="-342900" lvl="0" marL="457200" rtl="0" algn="l">
              <a:lnSpc>
                <a:spcPct val="150000"/>
              </a:lnSpc>
              <a:spcBef>
                <a:spcPts val="1600"/>
              </a:spcBef>
              <a:spcAft>
                <a:spcPts val="0"/>
              </a:spcAft>
              <a:buSzPts val="1800"/>
              <a:buChar char="●"/>
            </a:pPr>
            <a:r>
              <a:rPr lang="en"/>
              <a:t>There appears to be an edge on games with high totals</a:t>
            </a:r>
            <a:endParaRPr/>
          </a:p>
          <a:p>
            <a:pPr indent="-342900" lvl="0" marL="457200" rtl="0" algn="l">
              <a:lnSpc>
                <a:spcPct val="150000"/>
              </a:lnSpc>
              <a:spcBef>
                <a:spcPts val="0"/>
              </a:spcBef>
              <a:spcAft>
                <a:spcPts val="0"/>
              </a:spcAft>
              <a:buSzPts val="1800"/>
              <a:buChar char="●"/>
            </a:pPr>
            <a:r>
              <a:rPr lang="en"/>
              <a:t>High ROI for games with big difference</a:t>
            </a:r>
            <a:endParaRPr/>
          </a:p>
          <a:p>
            <a:pPr indent="-317500" lvl="1" marL="914400" rtl="0" algn="l">
              <a:lnSpc>
                <a:spcPct val="150000"/>
              </a:lnSpc>
              <a:spcBef>
                <a:spcPts val="0"/>
              </a:spcBef>
              <a:spcAft>
                <a:spcPts val="0"/>
              </a:spcAft>
              <a:buSzPts val="1400"/>
              <a:buChar char="○"/>
            </a:pPr>
            <a:r>
              <a:rPr lang="en"/>
              <a:t>Need to study sample size</a:t>
            </a:r>
            <a:endParaRPr/>
          </a:p>
          <a:p>
            <a:pPr indent="-342900" lvl="0" marL="457200" rtl="0" algn="l">
              <a:lnSpc>
                <a:spcPct val="150000"/>
              </a:lnSpc>
              <a:spcBef>
                <a:spcPts val="0"/>
              </a:spcBef>
              <a:spcAft>
                <a:spcPts val="0"/>
              </a:spcAft>
              <a:buSzPts val="1800"/>
              <a:buChar char="●"/>
            </a:pPr>
            <a:r>
              <a:rPr lang="en"/>
              <a:t>Still some work to be done</a:t>
            </a:r>
            <a:endParaRPr/>
          </a:p>
          <a:p>
            <a:pPr indent="-317500" lvl="1" marL="914400" rtl="0" algn="l">
              <a:lnSpc>
                <a:spcPct val="150000"/>
              </a:lnSpc>
              <a:spcBef>
                <a:spcPts val="0"/>
              </a:spcBef>
              <a:spcAft>
                <a:spcPts val="0"/>
              </a:spcAft>
              <a:buSzPts val="1400"/>
              <a:buChar char="○"/>
            </a:pPr>
            <a:r>
              <a:rPr lang="en"/>
              <a:t>Add defensive variables</a:t>
            </a:r>
            <a:endParaRPr/>
          </a:p>
          <a:p>
            <a:pPr indent="-317500" lvl="1" marL="914400" rtl="0" algn="l">
              <a:lnSpc>
                <a:spcPct val="150000"/>
              </a:lnSpc>
              <a:spcBef>
                <a:spcPts val="0"/>
              </a:spcBef>
              <a:spcAft>
                <a:spcPts val="0"/>
              </a:spcAft>
              <a:buSzPts val="1400"/>
              <a:buChar char="○"/>
            </a:pPr>
            <a:r>
              <a:rPr lang="en"/>
              <a:t>Explore the games that go into overtime</a:t>
            </a:r>
            <a:endParaRPr/>
          </a:p>
          <a:p>
            <a:pPr indent="-342900" lvl="0" marL="457200" rtl="0" algn="l">
              <a:lnSpc>
                <a:spcPct val="150000"/>
              </a:lnSpc>
              <a:spcBef>
                <a:spcPts val="0"/>
              </a:spcBef>
              <a:spcAft>
                <a:spcPts val="0"/>
              </a:spcAft>
              <a:buSzPts val="1800"/>
              <a:buChar char="●"/>
            </a:pPr>
            <a:r>
              <a:rPr lang="en"/>
              <a:t>Reason to be encouraged</a:t>
            </a:r>
            <a:endParaRPr/>
          </a:p>
        </p:txBody>
      </p:sp>
      <p:pic>
        <p:nvPicPr>
          <p:cNvPr id="258" name="Google Shape;258;p43"/>
          <p:cNvPicPr preferRelativeResize="0"/>
          <p:nvPr/>
        </p:nvPicPr>
        <p:blipFill>
          <a:blip r:embed="rId3">
            <a:alphaModFix/>
          </a:blip>
          <a:stretch>
            <a:fillRect/>
          </a:stretch>
        </p:blipFill>
        <p:spPr>
          <a:xfrm>
            <a:off x="5560625" y="2037599"/>
            <a:ext cx="3010150" cy="21349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44"/>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200">
                <a:solidFill>
                  <a:schemeClr val="accent5"/>
                </a:solidFill>
              </a:rPr>
              <a:t>Game Predictions</a:t>
            </a:r>
            <a:endParaRPr sz="3200">
              <a:solidFill>
                <a:schemeClr val="accent5"/>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Model </a:t>
            </a:r>
            <a:r>
              <a:rPr lang="en">
                <a:solidFill>
                  <a:schemeClr val="accent5"/>
                </a:solidFill>
              </a:rPr>
              <a:t>Comparison</a:t>
            </a:r>
            <a:endParaRPr>
              <a:solidFill>
                <a:schemeClr val="accent5"/>
              </a:solidFill>
            </a:endParaRPr>
          </a:p>
        </p:txBody>
      </p:sp>
      <p:graphicFrame>
        <p:nvGraphicFramePr>
          <p:cNvPr id="269" name="Google Shape;269;p45"/>
          <p:cNvGraphicFramePr/>
          <p:nvPr/>
        </p:nvGraphicFramePr>
        <p:xfrm>
          <a:off x="952500" y="1809750"/>
          <a:ext cx="3000000" cy="3000000"/>
        </p:xfrm>
        <a:graphic>
          <a:graphicData uri="http://schemas.openxmlformats.org/drawingml/2006/table">
            <a:tbl>
              <a:tblPr>
                <a:noFill/>
                <a:tableStyleId>{F8C9AAD2-8A16-46A6-86B6-E1B25CBBE07D}</a:tableStyleId>
              </a:tblPr>
              <a:tblGrid>
                <a:gridCol w="1809750"/>
                <a:gridCol w="1809750"/>
                <a:gridCol w="1809750"/>
                <a:gridCol w="1809750"/>
              </a:tblGrid>
              <a:tr h="381000">
                <a:tc>
                  <a:txBody>
                    <a:bodyPr/>
                    <a:lstStyle/>
                    <a:p>
                      <a:pPr indent="0" lvl="0" marL="0" rtl="0" algn="l">
                        <a:spcBef>
                          <a:spcPts val="0"/>
                        </a:spcBef>
                        <a:spcAft>
                          <a:spcPts val="0"/>
                        </a:spcAft>
                        <a:buNone/>
                      </a:pPr>
                      <a:r>
                        <a:rPr b="1" lang="en" sz="1500" u="sng">
                          <a:solidFill>
                            <a:schemeClr val="accent3"/>
                          </a:solidFill>
                          <a:latin typeface="Average"/>
                          <a:ea typeface="Average"/>
                          <a:cs typeface="Average"/>
                          <a:sym typeface="Average"/>
                        </a:rPr>
                        <a:t>Model</a:t>
                      </a:r>
                      <a:endParaRPr b="1" sz="1500" u="sng">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b="1" lang="en" sz="1500" u="sng">
                          <a:solidFill>
                            <a:schemeClr val="accent3"/>
                          </a:solidFill>
                          <a:latin typeface="Average"/>
                          <a:ea typeface="Average"/>
                          <a:cs typeface="Average"/>
                          <a:sym typeface="Average"/>
                        </a:rPr>
                        <a:t>Accuracy</a:t>
                      </a:r>
                      <a:endParaRPr b="1" sz="1500" u="sng">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b="1" lang="en" sz="1500" u="sng">
                          <a:solidFill>
                            <a:schemeClr val="accent3"/>
                          </a:solidFill>
                          <a:latin typeface="Average"/>
                          <a:ea typeface="Average"/>
                          <a:cs typeface="Average"/>
                          <a:sym typeface="Average"/>
                        </a:rPr>
                        <a:t>Sensitivity</a:t>
                      </a:r>
                      <a:endParaRPr b="1" sz="1500" u="sng">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b="1" lang="en" sz="1500" u="sng">
                          <a:solidFill>
                            <a:schemeClr val="accent3"/>
                          </a:solidFill>
                          <a:latin typeface="Average"/>
                          <a:ea typeface="Average"/>
                          <a:cs typeface="Average"/>
                          <a:sym typeface="Average"/>
                        </a:rPr>
                        <a:t>Specificity</a:t>
                      </a:r>
                      <a:endParaRPr b="1" sz="1500" u="sng">
                        <a:solidFill>
                          <a:schemeClr val="accent3"/>
                        </a:solidFill>
                        <a:latin typeface="Average"/>
                        <a:ea typeface="Average"/>
                        <a:cs typeface="Average"/>
                        <a:sym typeface="Average"/>
                      </a:endParaRPr>
                    </a:p>
                  </a:txBody>
                  <a:tcPr marT="91425" marB="91425" marR="91425" marL="91425"/>
                </a:tc>
              </a:tr>
              <a:tr h="381000">
                <a:tc>
                  <a:txBody>
                    <a:bodyPr/>
                    <a:lstStyle/>
                    <a:p>
                      <a:pPr indent="0" lvl="0" marL="0" rtl="0" algn="l">
                        <a:spcBef>
                          <a:spcPts val="0"/>
                        </a:spcBef>
                        <a:spcAft>
                          <a:spcPts val="0"/>
                        </a:spcAft>
                        <a:buNone/>
                      </a:pPr>
                      <a:r>
                        <a:rPr lang="en" sz="1500">
                          <a:solidFill>
                            <a:schemeClr val="accent3"/>
                          </a:solidFill>
                          <a:latin typeface="Average"/>
                          <a:ea typeface="Average"/>
                          <a:cs typeface="Average"/>
                          <a:sym typeface="Average"/>
                        </a:rPr>
                        <a:t>Logistic</a:t>
                      </a:r>
                      <a:endParaRPr sz="1500">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sz="1500">
                          <a:solidFill>
                            <a:schemeClr val="accent3"/>
                          </a:solidFill>
                          <a:latin typeface="Average"/>
                          <a:ea typeface="Average"/>
                          <a:cs typeface="Average"/>
                          <a:sym typeface="Average"/>
                        </a:rPr>
                        <a:t>.6678</a:t>
                      </a:r>
                      <a:endParaRPr sz="1500">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sz="1500">
                          <a:solidFill>
                            <a:schemeClr val="accent3"/>
                          </a:solidFill>
                          <a:latin typeface="Average"/>
                          <a:ea typeface="Average"/>
                          <a:cs typeface="Average"/>
                          <a:sym typeface="Average"/>
                        </a:rPr>
                        <a:t>.6659</a:t>
                      </a:r>
                      <a:endParaRPr sz="1500">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sz="1500">
                          <a:solidFill>
                            <a:schemeClr val="accent3"/>
                          </a:solidFill>
                          <a:latin typeface="Average"/>
                          <a:ea typeface="Average"/>
                          <a:cs typeface="Average"/>
                          <a:sym typeface="Average"/>
                        </a:rPr>
                        <a:t>.6697</a:t>
                      </a:r>
                      <a:endParaRPr sz="1500">
                        <a:solidFill>
                          <a:schemeClr val="accent3"/>
                        </a:solidFill>
                        <a:latin typeface="Average"/>
                        <a:ea typeface="Average"/>
                        <a:cs typeface="Average"/>
                        <a:sym typeface="Average"/>
                      </a:endParaRPr>
                    </a:p>
                  </a:txBody>
                  <a:tcPr marT="91425" marB="91425" marR="91425" marL="91425"/>
                </a:tc>
              </a:tr>
              <a:tr h="381000">
                <a:tc>
                  <a:txBody>
                    <a:bodyPr/>
                    <a:lstStyle/>
                    <a:p>
                      <a:pPr indent="0" lvl="0" marL="0" rtl="0" algn="l">
                        <a:spcBef>
                          <a:spcPts val="0"/>
                        </a:spcBef>
                        <a:spcAft>
                          <a:spcPts val="0"/>
                        </a:spcAft>
                        <a:buNone/>
                      </a:pPr>
                      <a:r>
                        <a:rPr lang="en" sz="1500">
                          <a:solidFill>
                            <a:schemeClr val="accent3"/>
                          </a:solidFill>
                          <a:latin typeface="Average"/>
                          <a:ea typeface="Average"/>
                          <a:cs typeface="Average"/>
                          <a:sym typeface="Average"/>
                        </a:rPr>
                        <a:t>SVM</a:t>
                      </a:r>
                      <a:endParaRPr sz="1500">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sz="1500">
                          <a:solidFill>
                            <a:schemeClr val="accent3"/>
                          </a:solidFill>
                          <a:latin typeface="Average"/>
                          <a:ea typeface="Average"/>
                          <a:cs typeface="Average"/>
                          <a:sym typeface="Average"/>
                        </a:rPr>
                        <a:t>.6672</a:t>
                      </a:r>
                      <a:endParaRPr sz="1500">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sz="1500">
                          <a:solidFill>
                            <a:schemeClr val="accent3"/>
                          </a:solidFill>
                          <a:latin typeface="Average"/>
                          <a:ea typeface="Average"/>
                          <a:cs typeface="Average"/>
                          <a:sym typeface="Average"/>
                        </a:rPr>
                        <a:t>.6808</a:t>
                      </a:r>
                      <a:endParaRPr sz="1500">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sz="1500">
                          <a:solidFill>
                            <a:schemeClr val="accent3"/>
                          </a:solidFill>
                          <a:latin typeface="Average"/>
                          <a:ea typeface="Average"/>
                          <a:cs typeface="Average"/>
                          <a:sym typeface="Average"/>
                        </a:rPr>
                        <a:t>.6539</a:t>
                      </a:r>
                      <a:endParaRPr sz="1500">
                        <a:solidFill>
                          <a:schemeClr val="accent3"/>
                        </a:solidFill>
                        <a:latin typeface="Average"/>
                        <a:ea typeface="Average"/>
                        <a:cs typeface="Average"/>
                        <a:sym typeface="Average"/>
                      </a:endParaRPr>
                    </a:p>
                  </a:txBody>
                  <a:tcPr marT="91425" marB="91425" marR="91425" marL="91425"/>
                </a:tc>
              </a:tr>
              <a:tr h="381000">
                <a:tc>
                  <a:txBody>
                    <a:bodyPr/>
                    <a:lstStyle/>
                    <a:p>
                      <a:pPr indent="0" lvl="0" marL="0" rtl="0" algn="l">
                        <a:spcBef>
                          <a:spcPts val="0"/>
                        </a:spcBef>
                        <a:spcAft>
                          <a:spcPts val="0"/>
                        </a:spcAft>
                        <a:buNone/>
                      </a:pPr>
                      <a:r>
                        <a:rPr lang="en" sz="1500">
                          <a:solidFill>
                            <a:schemeClr val="accent3"/>
                          </a:solidFill>
                          <a:latin typeface="Average"/>
                          <a:ea typeface="Average"/>
                          <a:cs typeface="Average"/>
                          <a:sym typeface="Average"/>
                        </a:rPr>
                        <a:t>Random Forest</a:t>
                      </a:r>
                      <a:endParaRPr sz="1500">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sz="1500">
                          <a:solidFill>
                            <a:schemeClr val="accent3"/>
                          </a:solidFill>
                          <a:latin typeface="Average"/>
                          <a:ea typeface="Average"/>
                          <a:cs typeface="Average"/>
                          <a:sym typeface="Average"/>
                        </a:rPr>
                        <a:t>.5907</a:t>
                      </a:r>
                      <a:endParaRPr sz="1500">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sz="1500">
                          <a:solidFill>
                            <a:schemeClr val="accent3"/>
                          </a:solidFill>
                          <a:latin typeface="Average"/>
                          <a:ea typeface="Average"/>
                          <a:cs typeface="Average"/>
                          <a:sym typeface="Average"/>
                        </a:rPr>
                        <a:t>.5789</a:t>
                      </a:r>
                      <a:endParaRPr sz="1500">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sz="1500">
                          <a:solidFill>
                            <a:schemeClr val="accent3"/>
                          </a:solidFill>
                          <a:latin typeface="Average"/>
                          <a:ea typeface="Average"/>
                          <a:cs typeface="Average"/>
                          <a:sym typeface="Average"/>
                        </a:rPr>
                        <a:t>.6022</a:t>
                      </a:r>
                      <a:endParaRPr sz="1500">
                        <a:solidFill>
                          <a:schemeClr val="accent3"/>
                        </a:solidFill>
                        <a:latin typeface="Average"/>
                        <a:ea typeface="Average"/>
                        <a:cs typeface="Average"/>
                        <a:sym typeface="Average"/>
                      </a:endParaRPr>
                    </a:p>
                  </a:txBody>
                  <a:tcPr marT="91425" marB="91425" marR="91425" marL="91425"/>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Prediction of who will win a game</a:t>
            </a:r>
            <a:endParaRPr>
              <a:solidFill>
                <a:schemeClr val="accent5"/>
              </a:solidFill>
            </a:endParaRPr>
          </a:p>
        </p:txBody>
      </p:sp>
      <p:sp>
        <p:nvSpPr>
          <p:cNvPr id="275" name="Google Shape;275;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GLM:</a:t>
            </a:r>
            <a:endParaRPr/>
          </a:p>
        </p:txBody>
      </p:sp>
      <p:pic>
        <p:nvPicPr>
          <p:cNvPr id="276" name="Google Shape;276;p46"/>
          <p:cNvPicPr preferRelativeResize="0"/>
          <p:nvPr/>
        </p:nvPicPr>
        <p:blipFill>
          <a:blip r:embed="rId3">
            <a:alphaModFix/>
          </a:blip>
          <a:stretch>
            <a:fillRect/>
          </a:stretch>
        </p:blipFill>
        <p:spPr>
          <a:xfrm>
            <a:off x="4470050" y="1629224"/>
            <a:ext cx="3824325" cy="2623524"/>
          </a:xfrm>
          <a:prstGeom prst="rect">
            <a:avLst/>
          </a:prstGeom>
          <a:noFill/>
          <a:ln>
            <a:noFill/>
          </a:ln>
        </p:spPr>
      </p:pic>
      <p:pic>
        <p:nvPicPr>
          <p:cNvPr id="277" name="Google Shape;277;p46"/>
          <p:cNvPicPr preferRelativeResize="0"/>
          <p:nvPr/>
        </p:nvPicPr>
        <p:blipFill>
          <a:blip r:embed="rId4">
            <a:alphaModFix/>
          </a:blip>
          <a:stretch>
            <a:fillRect/>
          </a:stretch>
        </p:blipFill>
        <p:spPr>
          <a:xfrm>
            <a:off x="702975" y="1629220"/>
            <a:ext cx="3403184" cy="262352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47"/>
          <p:cNvSpPr txBox="1"/>
          <p:nvPr>
            <p:ph type="title"/>
          </p:nvPr>
        </p:nvSpPr>
        <p:spPr>
          <a:xfrm>
            <a:off x="311700" y="148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chemeClr val="accent5"/>
                </a:solidFill>
              </a:rPr>
              <a:t>Effective Field Goal % and Offensive Rebounding % </a:t>
            </a:r>
            <a:endParaRPr>
              <a:solidFill>
                <a:schemeClr val="accent5"/>
              </a:solidFill>
            </a:endParaRPr>
          </a:p>
        </p:txBody>
      </p:sp>
      <p:sp>
        <p:nvSpPr>
          <p:cNvPr id="283" name="Google Shape;283;p47"/>
          <p:cNvSpPr txBox="1"/>
          <p:nvPr>
            <p:ph idx="1" type="body"/>
          </p:nvPr>
        </p:nvSpPr>
        <p:spPr>
          <a:xfrm>
            <a:off x="311700" y="1152475"/>
            <a:ext cx="8520600" cy="3808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2000">
              <a:solidFill>
                <a:schemeClr val="dk1"/>
              </a:solidFill>
              <a:latin typeface="Oswald"/>
              <a:ea typeface="Oswald"/>
              <a:cs typeface="Oswald"/>
              <a:sym typeface="Oswald"/>
            </a:endParaRPr>
          </a:p>
          <a:p>
            <a:pPr indent="0" lvl="0" marL="0" rtl="0" algn="l">
              <a:lnSpc>
                <a:spcPct val="100000"/>
              </a:lnSpc>
              <a:spcBef>
                <a:spcPts val="0"/>
              </a:spcBef>
              <a:spcAft>
                <a:spcPts val="0"/>
              </a:spcAft>
              <a:buNone/>
            </a:pPr>
            <a:r>
              <a:t/>
            </a:r>
            <a:endParaRPr sz="2000">
              <a:solidFill>
                <a:schemeClr val="dk1"/>
              </a:solidFill>
              <a:latin typeface="Oswald"/>
              <a:ea typeface="Oswald"/>
              <a:cs typeface="Oswald"/>
              <a:sym typeface="Oswald"/>
            </a:endParaRPr>
          </a:p>
          <a:p>
            <a:pPr indent="0" lvl="0" marL="0" rtl="0" algn="l">
              <a:lnSpc>
                <a:spcPct val="100000"/>
              </a:lnSpc>
              <a:spcBef>
                <a:spcPts val="0"/>
              </a:spcBef>
              <a:spcAft>
                <a:spcPts val="0"/>
              </a:spcAft>
              <a:buNone/>
            </a:pPr>
            <a:r>
              <a:t/>
            </a:r>
            <a:endParaRPr sz="2000">
              <a:solidFill>
                <a:schemeClr val="dk1"/>
              </a:solidFill>
              <a:latin typeface="Oswald"/>
              <a:ea typeface="Oswald"/>
              <a:cs typeface="Oswald"/>
              <a:sym typeface="Oswald"/>
            </a:endParaRPr>
          </a:p>
          <a:p>
            <a:pPr indent="0" lvl="0" marL="0" rtl="0" algn="l">
              <a:lnSpc>
                <a:spcPct val="100000"/>
              </a:lnSpc>
              <a:spcBef>
                <a:spcPts val="0"/>
              </a:spcBef>
              <a:spcAft>
                <a:spcPts val="0"/>
              </a:spcAft>
              <a:buNone/>
            </a:pPr>
            <a:r>
              <a:t/>
            </a:r>
            <a:endParaRPr sz="2000">
              <a:solidFill>
                <a:schemeClr val="dk1"/>
              </a:solidFill>
              <a:latin typeface="Oswald"/>
              <a:ea typeface="Oswald"/>
              <a:cs typeface="Oswald"/>
              <a:sym typeface="Oswald"/>
            </a:endParaRPr>
          </a:p>
          <a:p>
            <a:pPr indent="0" lvl="0" marL="0" rtl="0" algn="l">
              <a:lnSpc>
                <a:spcPct val="100000"/>
              </a:lnSpc>
              <a:spcBef>
                <a:spcPts val="0"/>
              </a:spcBef>
              <a:spcAft>
                <a:spcPts val="0"/>
              </a:spcAft>
              <a:buNone/>
            </a:pPr>
            <a:r>
              <a:t/>
            </a:r>
            <a:endParaRPr sz="2000">
              <a:solidFill>
                <a:schemeClr val="dk1"/>
              </a:solidFill>
              <a:latin typeface="Oswald"/>
              <a:ea typeface="Oswald"/>
              <a:cs typeface="Oswald"/>
              <a:sym typeface="Oswald"/>
            </a:endParaRPr>
          </a:p>
          <a:p>
            <a:pPr indent="0" lvl="0" marL="0" rtl="0" algn="l">
              <a:lnSpc>
                <a:spcPct val="100000"/>
              </a:lnSpc>
              <a:spcBef>
                <a:spcPts val="0"/>
              </a:spcBef>
              <a:spcAft>
                <a:spcPts val="0"/>
              </a:spcAft>
              <a:buNone/>
            </a:pPr>
            <a:r>
              <a:t/>
            </a:r>
            <a:endParaRPr sz="2000">
              <a:solidFill>
                <a:schemeClr val="dk1"/>
              </a:solidFill>
              <a:latin typeface="Oswald"/>
              <a:ea typeface="Oswald"/>
              <a:cs typeface="Oswald"/>
              <a:sym typeface="Oswald"/>
            </a:endParaRPr>
          </a:p>
          <a:p>
            <a:pPr indent="0" lvl="0" marL="0" rtl="0" algn="l">
              <a:lnSpc>
                <a:spcPct val="100000"/>
              </a:lnSpc>
              <a:spcBef>
                <a:spcPts val="0"/>
              </a:spcBef>
              <a:spcAft>
                <a:spcPts val="0"/>
              </a:spcAft>
              <a:buNone/>
            </a:pPr>
            <a:r>
              <a:t/>
            </a:r>
            <a:endParaRPr sz="2000">
              <a:solidFill>
                <a:schemeClr val="dk1"/>
              </a:solidFill>
              <a:latin typeface="Oswald"/>
              <a:ea typeface="Oswald"/>
              <a:cs typeface="Oswald"/>
              <a:sym typeface="Oswald"/>
            </a:endParaRPr>
          </a:p>
          <a:p>
            <a:pPr indent="0" lvl="0" marL="0" rtl="0" algn="l">
              <a:lnSpc>
                <a:spcPct val="100000"/>
              </a:lnSpc>
              <a:spcBef>
                <a:spcPts val="0"/>
              </a:spcBef>
              <a:spcAft>
                <a:spcPts val="0"/>
              </a:spcAft>
              <a:buNone/>
            </a:pPr>
            <a:r>
              <a:t/>
            </a:r>
            <a:endParaRPr sz="2000">
              <a:solidFill>
                <a:schemeClr val="dk1"/>
              </a:solidFill>
              <a:latin typeface="Oswald"/>
              <a:ea typeface="Oswald"/>
              <a:cs typeface="Oswald"/>
              <a:sym typeface="Oswald"/>
            </a:endParaRPr>
          </a:p>
          <a:p>
            <a:pPr indent="0" lvl="0" marL="0" rtl="0" algn="l">
              <a:lnSpc>
                <a:spcPct val="100000"/>
              </a:lnSpc>
              <a:spcBef>
                <a:spcPts val="0"/>
              </a:spcBef>
              <a:spcAft>
                <a:spcPts val="0"/>
              </a:spcAft>
              <a:buNone/>
            </a:pPr>
            <a:r>
              <a:t/>
            </a:r>
            <a:endParaRPr sz="2000">
              <a:solidFill>
                <a:schemeClr val="dk1"/>
              </a:solidFill>
              <a:latin typeface="Oswald"/>
              <a:ea typeface="Oswald"/>
              <a:cs typeface="Oswald"/>
              <a:sym typeface="Oswald"/>
            </a:endParaRPr>
          </a:p>
          <a:p>
            <a:pPr indent="0" lvl="0" marL="0" rtl="0" algn="l">
              <a:lnSpc>
                <a:spcPct val="100000"/>
              </a:lnSpc>
              <a:spcBef>
                <a:spcPts val="0"/>
              </a:spcBef>
              <a:spcAft>
                <a:spcPts val="0"/>
              </a:spcAft>
              <a:buNone/>
            </a:pPr>
            <a:r>
              <a:t/>
            </a:r>
            <a:endParaRPr>
              <a:solidFill>
                <a:schemeClr val="dk1"/>
              </a:solidFill>
              <a:latin typeface="Oswald"/>
              <a:ea typeface="Oswald"/>
              <a:cs typeface="Oswald"/>
              <a:sym typeface="Oswald"/>
            </a:endParaRPr>
          </a:p>
          <a:p>
            <a:pPr indent="0" lvl="0" marL="0" rtl="0" algn="l">
              <a:lnSpc>
                <a:spcPct val="100000"/>
              </a:lnSpc>
              <a:spcBef>
                <a:spcPts val="0"/>
              </a:spcBef>
              <a:spcAft>
                <a:spcPts val="0"/>
              </a:spcAft>
              <a:buNone/>
            </a:pPr>
            <a:r>
              <a:t/>
            </a:r>
            <a:endParaRPr>
              <a:solidFill>
                <a:schemeClr val="dk1"/>
              </a:solidFill>
              <a:latin typeface="Oswald"/>
              <a:ea typeface="Oswald"/>
              <a:cs typeface="Oswald"/>
              <a:sym typeface="Oswald"/>
            </a:endParaRPr>
          </a:p>
          <a:p>
            <a:pPr indent="0" lvl="0" marL="0" rtl="0" algn="ctr">
              <a:lnSpc>
                <a:spcPct val="100000"/>
              </a:lnSpc>
              <a:spcBef>
                <a:spcPts val="0"/>
              </a:spcBef>
              <a:spcAft>
                <a:spcPts val="0"/>
              </a:spcAft>
              <a:buNone/>
            </a:pPr>
            <a:r>
              <a:rPr lang="en" sz="1500">
                <a:solidFill>
                  <a:schemeClr val="dk1"/>
                </a:solidFill>
                <a:latin typeface="Oswald"/>
                <a:ea typeface="Oswald"/>
                <a:cs typeface="Oswald"/>
                <a:sym typeface="Oswald"/>
              </a:rPr>
              <a:t>Some good offensive teams may be such effective shooters, there are fewer missed shots to rebound (&amp; vice versa)</a:t>
            </a:r>
            <a:endParaRPr>
              <a:solidFill>
                <a:schemeClr val="dk1"/>
              </a:solidFill>
              <a:latin typeface="Oswald"/>
              <a:ea typeface="Oswald"/>
              <a:cs typeface="Oswald"/>
              <a:sym typeface="Oswald"/>
            </a:endParaRPr>
          </a:p>
        </p:txBody>
      </p:sp>
      <p:pic>
        <p:nvPicPr>
          <p:cNvPr id="284" name="Google Shape;284;p47"/>
          <p:cNvPicPr preferRelativeResize="0"/>
          <p:nvPr/>
        </p:nvPicPr>
        <p:blipFill rotWithShape="1">
          <a:blip r:embed="rId3">
            <a:alphaModFix/>
          </a:blip>
          <a:srcRect b="5150" l="6314" r="9828" t="0"/>
          <a:stretch/>
        </p:blipFill>
        <p:spPr>
          <a:xfrm>
            <a:off x="2149525" y="1017725"/>
            <a:ext cx="4727526" cy="33419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48"/>
          <p:cNvSpPr txBox="1"/>
          <p:nvPr>
            <p:ph type="title"/>
          </p:nvPr>
        </p:nvSpPr>
        <p:spPr>
          <a:xfrm>
            <a:off x="311700" y="148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Pace and Turnover %</a:t>
            </a:r>
            <a:endParaRPr>
              <a:solidFill>
                <a:schemeClr val="accent5"/>
              </a:solidFill>
            </a:endParaRPr>
          </a:p>
        </p:txBody>
      </p:sp>
      <p:sp>
        <p:nvSpPr>
          <p:cNvPr id="290" name="Google Shape;290;p48"/>
          <p:cNvSpPr txBox="1"/>
          <p:nvPr>
            <p:ph idx="1" type="body"/>
          </p:nvPr>
        </p:nvSpPr>
        <p:spPr>
          <a:xfrm>
            <a:off x="311700" y="1152475"/>
            <a:ext cx="8520600" cy="3808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500">
                <a:solidFill>
                  <a:schemeClr val="dk1"/>
                </a:solidFill>
                <a:latin typeface="Oswald"/>
                <a:ea typeface="Oswald"/>
                <a:cs typeface="Oswald"/>
                <a:sym typeface="Oswald"/>
              </a:rPr>
              <a:t> </a:t>
            </a:r>
            <a:endParaRPr sz="1500">
              <a:solidFill>
                <a:schemeClr val="dk1"/>
              </a:solidFill>
              <a:latin typeface="Oswald"/>
              <a:ea typeface="Oswald"/>
              <a:cs typeface="Oswald"/>
              <a:sym typeface="Oswald"/>
            </a:endParaRPr>
          </a:p>
          <a:p>
            <a:pPr indent="0" lvl="0" marL="0" rtl="0" algn="l">
              <a:lnSpc>
                <a:spcPct val="100000"/>
              </a:lnSpc>
              <a:spcBef>
                <a:spcPts val="0"/>
              </a:spcBef>
              <a:spcAft>
                <a:spcPts val="0"/>
              </a:spcAft>
              <a:buNone/>
            </a:pPr>
            <a:r>
              <a:t/>
            </a:r>
            <a:endParaRPr sz="1500">
              <a:solidFill>
                <a:schemeClr val="dk1"/>
              </a:solidFill>
              <a:latin typeface="Oswald"/>
              <a:ea typeface="Oswald"/>
              <a:cs typeface="Oswald"/>
              <a:sym typeface="Oswald"/>
            </a:endParaRPr>
          </a:p>
          <a:p>
            <a:pPr indent="0" lvl="0" marL="0" rtl="0" algn="l">
              <a:lnSpc>
                <a:spcPct val="100000"/>
              </a:lnSpc>
              <a:spcBef>
                <a:spcPts val="0"/>
              </a:spcBef>
              <a:spcAft>
                <a:spcPts val="0"/>
              </a:spcAft>
              <a:buNone/>
            </a:pPr>
            <a:r>
              <a:t/>
            </a:r>
            <a:endParaRPr sz="1500">
              <a:solidFill>
                <a:schemeClr val="dk1"/>
              </a:solidFill>
              <a:latin typeface="Oswald"/>
              <a:ea typeface="Oswald"/>
              <a:cs typeface="Oswald"/>
              <a:sym typeface="Oswald"/>
            </a:endParaRPr>
          </a:p>
          <a:p>
            <a:pPr indent="0" lvl="0" marL="0" rtl="0" algn="l">
              <a:lnSpc>
                <a:spcPct val="100000"/>
              </a:lnSpc>
              <a:spcBef>
                <a:spcPts val="0"/>
              </a:spcBef>
              <a:spcAft>
                <a:spcPts val="0"/>
              </a:spcAft>
              <a:buNone/>
            </a:pPr>
            <a:r>
              <a:t/>
            </a:r>
            <a:endParaRPr sz="1500">
              <a:solidFill>
                <a:schemeClr val="dk1"/>
              </a:solidFill>
              <a:latin typeface="Oswald"/>
              <a:ea typeface="Oswald"/>
              <a:cs typeface="Oswald"/>
              <a:sym typeface="Oswald"/>
            </a:endParaRPr>
          </a:p>
          <a:p>
            <a:pPr indent="0" lvl="0" marL="0" rtl="0" algn="l">
              <a:lnSpc>
                <a:spcPct val="100000"/>
              </a:lnSpc>
              <a:spcBef>
                <a:spcPts val="0"/>
              </a:spcBef>
              <a:spcAft>
                <a:spcPts val="0"/>
              </a:spcAft>
              <a:buNone/>
            </a:pPr>
            <a:r>
              <a:t/>
            </a:r>
            <a:endParaRPr sz="1500">
              <a:solidFill>
                <a:schemeClr val="dk1"/>
              </a:solidFill>
              <a:latin typeface="Oswald"/>
              <a:ea typeface="Oswald"/>
              <a:cs typeface="Oswald"/>
              <a:sym typeface="Oswald"/>
            </a:endParaRPr>
          </a:p>
          <a:p>
            <a:pPr indent="0" lvl="0" marL="0" rtl="0" algn="l">
              <a:lnSpc>
                <a:spcPct val="100000"/>
              </a:lnSpc>
              <a:spcBef>
                <a:spcPts val="0"/>
              </a:spcBef>
              <a:spcAft>
                <a:spcPts val="0"/>
              </a:spcAft>
              <a:buNone/>
            </a:pPr>
            <a:r>
              <a:t/>
            </a:r>
            <a:endParaRPr sz="1500">
              <a:solidFill>
                <a:schemeClr val="dk1"/>
              </a:solidFill>
              <a:latin typeface="Oswald"/>
              <a:ea typeface="Oswald"/>
              <a:cs typeface="Oswald"/>
              <a:sym typeface="Oswald"/>
            </a:endParaRPr>
          </a:p>
          <a:p>
            <a:pPr indent="0" lvl="0" marL="0" rtl="0" algn="l">
              <a:lnSpc>
                <a:spcPct val="100000"/>
              </a:lnSpc>
              <a:spcBef>
                <a:spcPts val="0"/>
              </a:spcBef>
              <a:spcAft>
                <a:spcPts val="0"/>
              </a:spcAft>
              <a:buNone/>
            </a:pPr>
            <a:r>
              <a:t/>
            </a:r>
            <a:endParaRPr sz="1500">
              <a:solidFill>
                <a:schemeClr val="dk1"/>
              </a:solidFill>
              <a:latin typeface="Oswald"/>
              <a:ea typeface="Oswald"/>
              <a:cs typeface="Oswald"/>
              <a:sym typeface="Oswald"/>
            </a:endParaRPr>
          </a:p>
          <a:p>
            <a:pPr indent="0" lvl="0" marL="0" rtl="0" algn="l">
              <a:lnSpc>
                <a:spcPct val="100000"/>
              </a:lnSpc>
              <a:spcBef>
                <a:spcPts val="0"/>
              </a:spcBef>
              <a:spcAft>
                <a:spcPts val="0"/>
              </a:spcAft>
              <a:buNone/>
            </a:pPr>
            <a:r>
              <a:t/>
            </a:r>
            <a:endParaRPr sz="1500">
              <a:solidFill>
                <a:schemeClr val="dk1"/>
              </a:solidFill>
              <a:latin typeface="Oswald"/>
              <a:ea typeface="Oswald"/>
              <a:cs typeface="Oswald"/>
              <a:sym typeface="Oswald"/>
            </a:endParaRPr>
          </a:p>
          <a:p>
            <a:pPr indent="0" lvl="0" marL="0" rtl="0" algn="l">
              <a:lnSpc>
                <a:spcPct val="100000"/>
              </a:lnSpc>
              <a:spcBef>
                <a:spcPts val="0"/>
              </a:spcBef>
              <a:spcAft>
                <a:spcPts val="0"/>
              </a:spcAft>
              <a:buNone/>
            </a:pPr>
            <a:r>
              <a:t/>
            </a:r>
            <a:endParaRPr sz="1500">
              <a:solidFill>
                <a:schemeClr val="dk1"/>
              </a:solidFill>
              <a:latin typeface="Oswald"/>
              <a:ea typeface="Oswald"/>
              <a:cs typeface="Oswald"/>
              <a:sym typeface="Oswald"/>
            </a:endParaRPr>
          </a:p>
          <a:p>
            <a:pPr indent="0" lvl="0" marL="0" rtl="0" algn="l">
              <a:lnSpc>
                <a:spcPct val="100000"/>
              </a:lnSpc>
              <a:spcBef>
                <a:spcPts val="0"/>
              </a:spcBef>
              <a:spcAft>
                <a:spcPts val="0"/>
              </a:spcAft>
              <a:buNone/>
            </a:pPr>
            <a:r>
              <a:t/>
            </a:r>
            <a:endParaRPr sz="1500">
              <a:solidFill>
                <a:schemeClr val="dk1"/>
              </a:solidFill>
              <a:latin typeface="Oswald"/>
              <a:ea typeface="Oswald"/>
              <a:cs typeface="Oswald"/>
              <a:sym typeface="Oswald"/>
            </a:endParaRPr>
          </a:p>
          <a:p>
            <a:pPr indent="0" lvl="0" marL="0" rtl="0" algn="l">
              <a:lnSpc>
                <a:spcPct val="100000"/>
              </a:lnSpc>
              <a:spcBef>
                <a:spcPts val="0"/>
              </a:spcBef>
              <a:spcAft>
                <a:spcPts val="0"/>
              </a:spcAft>
              <a:buNone/>
            </a:pPr>
            <a:r>
              <a:t/>
            </a:r>
            <a:endParaRPr sz="1500">
              <a:solidFill>
                <a:schemeClr val="dk1"/>
              </a:solidFill>
              <a:latin typeface="Oswald"/>
              <a:ea typeface="Oswald"/>
              <a:cs typeface="Oswald"/>
              <a:sym typeface="Oswald"/>
            </a:endParaRPr>
          </a:p>
          <a:p>
            <a:pPr indent="0" lvl="0" marL="0" rtl="0" algn="l">
              <a:lnSpc>
                <a:spcPct val="100000"/>
              </a:lnSpc>
              <a:spcBef>
                <a:spcPts val="0"/>
              </a:spcBef>
              <a:spcAft>
                <a:spcPts val="0"/>
              </a:spcAft>
              <a:buNone/>
            </a:pPr>
            <a:r>
              <a:t/>
            </a:r>
            <a:endParaRPr sz="1500">
              <a:solidFill>
                <a:schemeClr val="dk1"/>
              </a:solidFill>
              <a:latin typeface="Oswald"/>
              <a:ea typeface="Oswald"/>
              <a:cs typeface="Oswald"/>
              <a:sym typeface="Oswald"/>
            </a:endParaRPr>
          </a:p>
          <a:p>
            <a:pPr indent="0" lvl="0" marL="0" rtl="0" algn="l">
              <a:lnSpc>
                <a:spcPct val="100000"/>
              </a:lnSpc>
              <a:spcBef>
                <a:spcPts val="0"/>
              </a:spcBef>
              <a:spcAft>
                <a:spcPts val="0"/>
              </a:spcAft>
              <a:buNone/>
            </a:pPr>
            <a:r>
              <a:t/>
            </a:r>
            <a:endParaRPr sz="1500">
              <a:solidFill>
                <a:schemeClr val="dk1"/>
              </a:solidFill>
              <a:latin typeface="Oswald"/>
              <a:ea typeface="Oswald"/>
              <a:cs typeface="Oswald"/>
              <a:sym typeface="Oswald"/>
            </a:endParaRPr>
          </a:p>
          <a:p>
            <a:pPr indent="0" lvl="0" marL="0" rtl="0" algn="l">
              <a:lnSpc>
                <a:spcPct val="100000"/>
              </a:lnSpc>
              <a:spcBef>
                <a:spcPts val="0"/>
              </a:spcBef>
              <a:spcAft>
                <a:spcPts val="0"/>
              </a:spcAft>
              <a:buNone/>
            </a:pPr>
            <a:r>
              <a:t/>
            </a:r>
            <a:endParaRPr sz="1500">
              <a:solidFill>
                <a:schemeClr val="dk1"/>
              </a:solidFill>
              <a:latin typeface="Oswald"/>
              <a:ea typeface="Oswald"/>
              <a:cs typeface="Oswald"/>
              <a:sym typeface="Oswald"/>
            </a:endParaRPr>
          </a:p>
          <a:p>
            <a:pPr indent="0" lvl="0" marL="0" rtl="0" algn="l">
              <a:lnSpc>
                <a:spcPct val="100000"/>
              </a:lnSpc>
              <a:spcBef>
                <a:spcPts val="0"/>
              </a:spcBef>
              <a:spcAft>
                <a:spcPts val="0"/>
              </a:spcAft>
              <a:buNone/>
            </a:pPr>
            <a:r>
              <a:t/>
            </a:r>
            <a:endParaRPr sz="1500">
              <a:solidFill>
                <a:schemeClr val="dk1"/>
              </a:solidFill>
              <a:latin typeface="Oswald"/>
              <a:ea typeface="Oswald"/>
              <a:cs typeface="Oswald"/>
              <a:sym typeface="Oswald"/>
            </a:endParaRPr>
          </a:p>
          <a:p>
            <a:pPr indent="0" lvl="0" marL="0" rtl="0" algn="l">
              <a:lnSpc>
                <a:spcPct val="100000"/>
              </a:lnSpc>
              <a:spcBef>
                <a:spcPts val="0"/>
              </a:spcBef>
              <a:spcAft>
                <a:spcPts val="0"/>
              </a:spcAft>
              <a:buNone/>
            </a:pPr>
            <a:r>
              <a:rPr lang="en" sz="1500">
                <a:solidFill>
                  <a:schemeClr val="dk1"/>
                </a:solidFill>
                <a:latin typeface="Oswald"/>
                <a:ea typeface="Oswald"/>
                <a:cs typeface="Oswald"/>
                <a:sym typeface="Oswald"/>
              </a:rPr>
              <a:t>The quicker a team plays, they are more likely to turn the ball over and limit their total possessions.</a:t>
            </a:r>
            <a:endParaRPr sz="1500">
              <a:solidFill>
                <a:schemeClr val="dk1"/>
              </a:solidFill>
              <a:latin typeface="Oswald"/>
              <a:ea typeface="Oswald"/>
              <a:cs typeface="Oswald"/>
              <a:sym typeface="Oswald"/>
            </a:endParaRPr>
          </a:p>
        </p:txBody>
      </p:sp>
      <p:pic>
        <p:nvPicPr>
          <p:cNvPr id="291" name="Google Shape;291;p48"/>
          <p:cNvPicPr preferRelativeResize="0"/>
          <p:nvPr/>
        </p:nvPicPr>
        <p:blipFill rotWithShape="1">
          <a:blip r:embed="rId3">
            <a:alphaModFix/>
          </a:blip>
          <a:srcRect b="0" l="6409" r="5189" t="0"/>
          <a:stretch/>
        </p:blipFill>
        <p:spPr>
          <a:xfrm>
            <a:off x="2193612" y="1035675"/>
            <a:ext cx="4756775" cy="33971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9"/>
          <p:cNvSpPr txBox="1"/>
          <p:nvPr>
            <p:ph type="title"/>
          </p:nvPr>
        </p:nvSpPr>
        <p:spPr>
          <a:xfrm>
            <a:off x="311700" y="337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Game </a:t>
            </a:r>
            <a:r>
              <a:rPr lang="en">
                <a:solidFill>
                  <a:schemeClr val="accent5"/>
                </a:solidFill>
              </a:rPr>
              <a:t>Prediction</a:t>
            </a:r>
            <a:r>
              <a:rPr lang="en">
                <a:solidFill>
                  <a:schemeClr val="accent5"/>
                </a:solidFill>
              </a:rPr>
              <a:t> Conclusions</a:t>
            </a:r>
            <a:endParaRPr/>
          </a:p>
        </p:txBody>
      </p:sp>
      <p:sp>
        <p:nvSpPr>
          <p:cNvPr id="297" name="Google Shape;297;p49"/>
          <p:cNvSpPr txBox="1"/>
          <p:nvPr>
            <p:ph idx="1" type="body"/>
          </p:nvPr>
        </p:nvSpPr>
        <p:spPr>
          <a:xfrm>
            <a:off x="268825" y="820300"/>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a:p>
          <a:p>
            <a:pPr indent="-342900" lvl="0" marL="457200" rtl="0" algn="l">
              <a:lnSpc>
                <a:spcPct val="150000"/>
              </a:lnSpc>
              <a:spcBef>
                <a:spcPts val="1600"/>
              </a:spcBef>
              <a:spcAft>
                <a:spcPts val="0"/>
              </a:spcAft>
              <a:buSzPts val="1800"/>
              <a:buChar char="●"/>
            </a:pPr>
            <a:r>
              <a:rPr lang="en"/>
              <a:t>Prediction accuracy is encouraging</a:t>
            </a:r>
            <a:endParaRPr/>
          </a:p>
          <a:p>
            <a:pPr indent="-342900" lvl="0" marL="457200" rtl="0" algn="l">
              <a:lnSpc>
                <a:spcPct val="150000"/>
              </a:lnSpc>
              <a:spcBef>
                <a:spcPts val="0"/>
              </a:spcBef>
              <a:spcAft>
                <a:spcPts val="0"/>
              </a:spcAft>
              <a:buSzPts val="1800"/>
              <a:buChar char="●"/>
            </a:pPr>
            <a:r>
              <a:rPr lang="en"/>
              <a:t>Use this for March Madness</a:t>
            </a:r>
            <a:endParaRPr/>
          </a:p>
          <a:p>
            <a:pPr indent="-342900" lvl="0" marL="457200" rtl="0" algn="l">
              <a:lnSpc>
                <a:spcPct val="150000"/>
              </a:lnSpc>
              <a:spcBef>
                <a:spcPts val="0"/>
              </a:spcBef>
              <a:spcAft>
                <a:spcPts val="0"/>
              </a:spcAft>
              <a:buSzPts val="1800"/>
              <a:buChar char="●"/>
            </a:pPr>
            <a:r>
              <a:rPr lang="en"/>
              <a:t>Add other variables </a:t>
            </a:r>
            <a:endParaRPr/>
          </a:p>
          <a:p>
            <a:pPr indent="-317500" lvl="1" marL="914400" rtl="0" algn="l">
              <a:lnSpc>
                <a:spcPct val="150000"/>
              </a:lnSpc>
              <a:spcBef>
                <a:spcPts val="0"/>
              </a:spcBef>
              <a:spcAft>
                <a:spcPts val="0"/>
              </a:spcAft>
              <a:buSzPts val="1400"/>
              <a:buChar char="○"/>
            </a:pPr>
            <a:r>
              <a:rPr lang="en"/>
              <a:t>Normalized defensive oriented variables</a:t>
            </a:r>
            <a:endParaRPr/>
          </a:p>
          <a:p>
            <a:pPr indent="-317500" lvl="1" marL="914400" rtl="0" algn="l">
              <a:lnSpc>
                <a:spcPct val="150000"/>
              </a:lnSpc>
              <a:spcBef>
                <a:spcPts val="0"/>
              </a:spcBef>
              <a:spcAft>
                <a:spcPts val="0"/>
              </a:spcAft>
              <a:buSzPts val="1400"/>
              <a:buChar char="○"/>
            </a:pPr>
            <a:r>
              <a:rPr lang="en"/>
              <a:t>Hot streaks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Recommendations</a:t>
            </a:r>
            <a:endParaRPr>
              <a:solidFill>
                <a:schemeClr val="accent5"/>
              </a:solidFill>
            </a:endParaRPr>
          </a:p>
        </p:txBody>
      </p:sp>
      <p:sp>
        <p:nvSpPr>
          <p:cNvPr id="303" name="Google Shape;303;p50"/>
          <p:cNvSpPr txBox="1"/>
          <p:nvPr>
            <p:ph idx="1" type="body"/>
          </p:nvPr>
        </p:nvSpPr>
        <p:spPr>
          <a:xfrm>
            <a:off x="311700" y="1152475"/>
            <a:ext cx="8520600" cy="377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Questions:</a:t>
            </a:r>
            <a:endParaRPr/>
          </a:p>
          <a:p>
            <a:pPr indent="-323850" lvl="1" marL="914400" rtl="0" algn="l">
              <a:spcBef>
                <a:spcPts val="0"/>
              </a:spcBef>
              <a:spcAft>
                <a:spcPts val="0"/>
              </a:spcAft>
              <a:buSzPts val="1500"/>
              <a:buChar char="○"/>
            </a:pPr>
            <a:r>
              <a:rPr b="1" lang="en" sz="1500"/>
              <a:t>Which team should win the game?</a:t>
            </a:r>
            <a:endParaRPr b="1" sz="1500"/>
          </a:p>
          <a:p>
            <a:pPr indent="-323850" lvl="2" marL="1371600" rtl="0" algn="l">
              <a:spcBef>
                <a:spcPts val="0"/>
              </a:spcBef>
              <a:spcAft>
                <a:spcPts val="0"/>
              </a:spcAft>
              <a:buSzPts val="1500"/>
              <a:buChar char="■"/>
            </a:pPr>
            <a:r>
              <a:rPr lang="en" sz="1500"/>
              <a:t>67% accuracy with GLM</a:t>
            </a:r>
            <a:endParaRPr sz="1500"/>
          </a:p>
          <a:p>
            <a:pPr indent="-323850" lvl="1" marL="914400" rtl="0" algn="l">
              <a:spcBef>
                <a:spcPts val="0"/>
              </a:spcBef>
              <a:spcAft>
                <a:spcPts val="0"/>
              </a:spcAft>
              <a:buSzPts val="1500"/>
              <a:buChar char="○"/>
            </a:pPr>
            <a:r>
              <a:rPr b="1" lang="en" sz="1500"/>
              <a:t>What predictors are most important for winning games?</a:t>
            </a:r>
            <a:endParaRPr b="1" sz="1500"/>
          </a:p>
          <a:p>
            <a:pPr indent="-323850" lvl="2" marL="1371600" rtl="0" algn="l">
              <a:spcBef>
                <a:spcPts val="0"/>
              </a:spcBef>
              <a:spcAft>
                <a:spcPts val="0"/>
              </a:spcAft>
              <a:buSzPts val="1500"/>
              <a:buChar char="■"/>
            </a:pPr>
            <a:r>
              <a:rPr lang="en" sz="1500" u="sng"/>
              <a:t>SOS </a:t>
            </a:r>
            <a:r>
              <a:rPr lang="en" sz="1500"/>
              <a:t>and </a:t>
            </a:r>
            <a:r>
              <a:rPr lang="en" sz="1500" u="sng"/>
              <a:t>Eff. FG %</a:t>
            </a:r>
            <a:r>
              <a:rPr lang="en" sz="1500"/>
              <a:t> were our most important variables, followed by </a:t>
            </a:r>
            <a:r>
              <a:rPr lang="en" sz="1500" u="sng"/>
              <a:t>Turnover %</a:t>
            </a:r>
            <a:r>
              <a:rPr lang="en" sz="1500"/>
              <a:t> and </a:t>
            </a:r>
            <a:r>
              <a:rPr lang="en" sz="1500" u="sng"/>
              <a:t>Offensive Rebounding %</a:t>
            </a:r>
            <a:endParaRPr sz="1500" u="sng"/>
          </a:p>
          <a:p>
            <a:pPr indent="-323850" lvl="2" marL="1371600" rtl="0" algn="l">
              <a:spcBef>
                <a:spcPts val="0"/>
              </a:spcBef>
              <a:spcAft>
                <a:spcPts val="0"/>
              </a:spcAft>
              <a:buSzPts val="1500"/>
              <a:buChar char="■"/>
            </a:pPr>
            <a:r>
              <a:rPr lang="en" sz="1500"/>
              <a:t>Dean Oliver’s “Four Factors” for winning a game: </a:t>
            </a:r>
            <a:r>
              <a:rPr lang="en" sz="1500" u="sng"/>
              <a:t>Eff. FG %</a:t>
            </a:r>
            <a:r>
              <a:rPr lang="en" sz="1500"/>
              <a:t>, </a:t>
            </a:r>
            <a:r>
              <a:rPr lang="en" sz="1500" u="sng"/>
              <a:t>Turnover %</a:t>
            </a:r>
            <a:r>
              <a:rPr lang="en" sz="1500"/>
              <a:t>, </a:t>
            </a:r>
            <a:r>
              <a:rPr lang="en" sz="1500" u="sng"/>
              <a:t>Offensive Rebounding %</a:t>
            </a:r>
            <a:r>
              <a:rPr lang="en" sz="1500"/>
              <a:t>, </a:t>
            </a:r>
            <a:r>
              <a:rPr lang="en" sz="1500" u="sng"/>
              <a:t>Free Throw Rate</a:t>
            </a:r>
            <a:endParaRPr sz="1500" u="sng"/>
          </a:p>
          <a:p>
            <a:pPr indent="-323850" lvl="1" marL="914400" rtl="0" algn="l">
              <a:spcBef>
                <a:spcPts val="0"/>
              </a:spcBef>
              <a:spcAft>
                <a:spcPts val="0"/>
              </a:spcAft>
              <a:buSzPts val="1500"/>
              <a:buChar char="○"/>
            </a:pPr>
            <a:r>
              <a:rPr b="1" lang="en" sz="1500"/>
              <a:t>Is there an edge to be found between what we project the game total or spreads to be and what oddsmakers think?</a:t>
            </a:r>
            <a:endParaRPr b="1" sz="1500"/>
          </a:p>
          <a:p>
            <a:pPr indent="-323850" lvl="2" marL="1371600" rtl="0" algn="l">
              <a:spcBef>
                <a:spcPts val="0"/>
              </a:spcBef>
              <a:spcAft>
                <a:spcPts val="0"/>
              </a:spcAft>
              <a:buSzPts val="1500"/>
              <a:buChar char="■"/>
            </a:pPr>
            <a:r>
              <a:rPr lang="en" sz="1500"/>
              <a:t>Games with a high expected total (&gt;160)  have the highest ROI</a:t>
            </a:r>
            <a:endParaRPr sz="1500"/>
          </a:p>
          <a:p>
            <a:pPr indent="-323850" lvl="2" marL="1371600" rtl="0" algn="l">
              <a:spcBef>
                <a:spcPts val="0"/>
              </a:spcBef>
              <a:spcAft>
                <a:spcPts val="0"/>
              </a:spcAft>
              <a:buSzPts val="1500"/>
              <a:buChar char="■"/>
            </a:pPr>
            <a:r>
              <a:rPr lang="en" sz="1500"/>
              <a:t>Games with a projected difference &gt; 9 have sufficient accuracy (60%)</a:t>
            </a:r>
            <a:endParaRPr sz="1500"/>
          </a:p>
          <a:p>
            <a:pPr indent="-323850" lvl="2" marL="1371600" rtl="0" algn="l">
              <a:spcBef>
                <a:spcPts val="0"/>
              </a:spcBef>
              <a:spcAft>
                <a:spcPts val="0"/>
              </a:spcAft>
              <a:buSzPts val="1500"/>
              <a:buChar char="■"/>
            </a:pPr>
            <a:r>
              <a:rPr lang="en" sz="1500"/>
              <a:t>Games with a spread &gt; 6 have highest ROI and sufficient accuracy (60.39%)</a:t>
            </a:r>
            <a:endParaRPr sz="15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Recommendations</a:t>
            </a:r>
            <a:endParaRPr/>
          </a:p>
        </p:txBody>
      </p:sp>
      <p:sp>
        <p:nvSpPr>
          <p:cNvPr id="309" name="Google Shape;309;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Model deficiencies, improvements</a:t>
            </a:r>
            <a:endParaRPr/>
          </a:p>
          <a:p>
            <a:pPr indent="-317500" lvl="1" marL="914400" rtl="0" algn="l">
              <a:spcBef>
                <a:spcPts val="0"/>
              </a:spcBef>
              <a:spcAft>
                <a:spcPts val="0"/>
              </a:spcAft>
              <a:buSzPts val="1400"/>
              <a:buChar char="○"/>
            </a:pPr>
            <a:r>
              <a:rPr lang="en"/>
              <a:t>Additional variables to use (Defensive Rating measurement)</a:t>
            </a:r>
            <a:endParaRPr/>
          </a:p>
          <a:p>
            <a:pPr indent="-317500" lvl="1" marL="914400" rtl="0" algn="l">
              <a:spcBef>
                <a:spcPts val="0"/>
              </a:spcBef>
              <a:spcAft>
                <a:spcPts val="0"/>
              </a:spcAft>
              <a:buSzPts val="1400"/>
              <a:buChar char="○"/>
            </a:pPr>
            <a:r>
              <a:rPr lang="en"/>
              <a:t>Models tended to favor offensive statistics in predictions</a:t>
            </a:r>
            <a:endParaRPr/>
          </a:p>
          <a:p>
            <a:pPr indent="-342900" lvl="0" marL="457200" rtl="0" algn="l">
              <a:spcBef>
                <a:spcPts val="0"/>
              </a:spcBef>
              <a:spcAft>
                <a:spcPts val="0"/>
              </a:spcAft>
              <a:buSzPts val="1800"/>
              <a:buChar char="●"/>
            </a:pPr>
            <a:r>
              <a:rPr lang="en"/>
              <a:t>Next steps</a:t>
            </a:r>
            <a:endParaRPr/>
          </a:p>
          <a:p>
            <a:pPr indent="-317500" lvl="1" marL="914400" rtl="0" algn="l">
              <a:spcBef>
                <a:spcPts val="0"/>
              </a:spcBef>
              <a:spcAft>
                <a:spcPts val="0"/>
              </a:spcAft>
              <a:buSzPts val="1400"/>
              <a:buChar char="○"/>
            </a:pPr>
            <a:r>
              <a:rPr lang="en"/>
              <a:t>Expand dataset</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Main Questions</a:t>
            </a:r>
            <a:endParaRPr>
              <a:solidFill>
                <a:schemeClr val="accent5"/>
              </a:solidFill>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Which team should win the game?</a:t>
            </a:r>
            <a:endParaRPr/>
          </a:p>
          <a:p>
            <a:pPr indent="-342900" lvl="0" marL="457200" rtl="0" algn="l">
              <a:lnSpc>
                <a:spcPct val="200000"/>
              </a:lnSpc>
              <a:spcBef>
                <a:spcPts val="0"/>
              </a:spcBef>
              <a:spcAft>
                <a:spcPts val="0"/>
              </a:spcAft>
              <a:buSzPts val="1800"/>
              <a:buChar char="●"/>
            </a:pPr>
            <a:r>
              <a:rPr lang="en"/>
              <a:t>What predictors are most important for winning games?</a:t>
            </a:r>
            <a:endParaRPr/>
          </a:p>
          <a:p>
            <a:pPr indent="-342900" lvl="0" marL="457200" rtl="0" algn="l">
              <a:lnSpc>
                <a:spcPct val="100000"/>
              </a:lnSpc>
              <a:spcBef>
                <a:spcPts val="0"/>
              </a:spcBef>
              <a:spcAft>
                <a:spcPts val="0"/>
              </a:spcAft>
              <a:buSzPts val="1800"/>
              <a:buChar char="●"/>
            </a:pPr>
            <a:r>
              <a:rPr lang="en"/>
              <a:t>Is there an edge to be found between what we project the game total/spread to be and what oddsmakers think?</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Citations</a:t>
            </a:r>
            <a:endParaRPr>
              <a:solidFill>
                <a:schemeClr val="accent5"/>
              </a:solidFill>
            </a:endParaRPr>
          </a:p>
        </p:txBody>
      </p:sp>
      <p:sp>
        <p:nvSpPr>
          <p:cNvPr id="315" name="Google Shape;315;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sz="1200">
                <a:solidFill>
                  <a:schemeClr val="dk1"/>
                </a:solidFill>
                <a:latin typeface="Times New Roman"/>
                <a:ea typeface="Times New Roman"/>
                <a:cs typeface="Times New Roman"/>
                <a:sym typeface="Times New Roman"/>
              </a:rPr>
              <a:t>Zimmermann, A., Moorthy, S., &amp; Shi, Z. (1970, January 1). [PDF] Predicting NCAAB Match Outcomes Using ML Techniques - Some Results and Lessons Learned: Semantic Scholar. Retrieved from </a:t>
            </a:r>
            <a:r>
              <a:rPr lang="en" sz="1200" u="sng">
                <a:solidFill>
                  <a:schemeClr val="hlink"/>
                </a:solidFill>
                <a:latin typeface="Times New Roman"/>
                <a:ea typeface="Times New Roman"/>
                <a:cs typeface="Times New Roman"/>
                <a:sym typeface="Times New Roman"/>
                <a:hlinkClick r:id="rId3"/>
              </a:rPr>
              <a:t>https://arxiv.org/pdf/1310.3607.pdf</a:t>
            </a:r>
            <a:endParaRPr sz="1200">
              <a:solidFill>
                <a:schemeClr val="dk1"/>
              </a:solidFill>
              <a:latin typeface="Times New Roman"/>
              <a:ea typeface="Times New Roman"/>
              <a:cs typeface="Times New Roman"/>
              <a:sym typeface="Times New Roman"/>
            </a:endParaRPr>
          </a:p>
          <a:p>
            <a:pPr indent="0" lvl="0" marL="457200" rtl="0" algn="l">
              <a:spcBef>
                <a:spcPts val="1600"/>
              </a:spcBef>
              <a:spcAft>
                <a:spcPts val="160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Main Questions</a:t>
            </a:r>
            <a:endParaRPr>
              <a:solidFill>
                <a:schemeClr val="accent5"/>
              </a:solidFill>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b="1" lang="en" sz="2000"/>
              <a:t>Which team will win the game?</a:t>
            </a:r>
            <a:endParaRPr b="1" sz="2000"/>
          </a:p>
          <a:p>
            <a:pPr indent="-317500" lvl="1" marL="914400" rtl="0" algn="l">
              <a:lnSpc>
                <a:spcPct val="200000"/>
              </a:lnSpc>
              <a:spcBef>
                <a:spcPts val="0"/>
              </a:spcBef>
              <a:spcAft>
                <a:spcPts val="0"/>
              </a:spcAft>
              <a:buSzPts val="1400"/>
              <a:buChar char="○"/>
            </a:pPr>
            <a:r>
              <a:rPr lang="en"/>
              <a:t>College games are harder to predict</a:t>
            </a:r>
            <a:endParaRPr/>
          </a:p>
          <a:p>
            <a:pPr indent="-317500" lvl="1" marL="914400" rtl="0" algn="l">
              <a:lnSpc>
                <a:spcPct val="200000"/>
              </a:lnSpc>
              <a:spcBef>
                <a:spcPts val="0"/>
              </a:spcBef>
              <a:spcAft>
                <a:spcPts val="0"/>
              </a:spcAft>
              <a:buSzPts val="1400"/>
              <a:buChar char="○"/>
            </a:pPr>
            <a:r>
              <a:rPr lang="en"/>
              <a:t>Large variation in team </a:t>
            </a:r>
            <a:r>
              <a:rPr lang="en"/>
              <a:t>performance</a:t>
            </a:r>
            <a:endParaRPr/>
          </a:p>
          <a:p>
            <a:pPr indent="-317500" lvl="1" marL="914400" rtl="0" algn="l">
              <a:lnSpc>
                <a:spcPct val="200000"/>
              </a:lnSpc>
              <a:spcBef>
                <a:spcPts val="0"/>
              </a:spcBef>
              <a:spcAft>
                <a:spcPts val="0"/>
              </a:spcAft>
              <a:buSzPts val="1400"/>
              <a:buChar char="○"/>
            </a:pPr>
            <a:r>
              <a:rPr lang="en"/>
              <a:t>L</a:t>
            </a:r>
            <a:r>
              <a:rPr lang="en"/>
              <a:t>ogistic regression</a:t>
            </a:r>
            <a:endParaRPr/>
          </a:p>
          <a:p>
            <a:pPr indent="0" lvl="0" marL="9144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Main Questions</a:t>
            </a:r>
            <a:endParaRPr>
              <a:solidFill>
                <a:schemeClr val="accent5"/>
              </a:solidFill>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b="1" lang="en" sz="2000"/>
              <a:t>What predictors (statistics) are most important for winning games?</a:t>
            </a:r>
            <a:endParaRPr b="1" sz="2000"/>
          </a:p>
          <a:p>
            <a:pPr indent="-317500" lvl="1" marL="914400" rtl="0" algn="l">
              <a:lnSpc>
                <a:spcPct val="200000"/>
              </a:lnSpc>
              <a:spcBef>
                <a:spcPts val="0"/>
              </a:spcBef>
              <a:spcAft>
                <a:spcPts val="0"/>
              </a:spcAft>
              <a:buSzPts val="1400"/>
              <a:buChar char="○"/>
            </a:pPr>
            <a:r>
              <a:rPr lang="en"/>
              <a:t>Basketball is a changing sport</a:t>
            </a:r>
            <a:endParaRPr/>
          </a:p>
          <a:p>
            <a:pPr indent="-317500" lvl="1" marL="914400" rtl="0" algn="l">
              <a:lnSpc>
                <a:spcPct val="200000"/>
              </a:lnSpc>
              <a:spcBef>
                <a:spcPts val="0"/>
              </a:spcBef>
              <a:spcAft>
                <a:spcPts val="0"/>
              </a:spcAft>
              <a:buSzPts val="1400"/>
              <a:buChar char="○"/>
            </a:pPr>
            <a:r>
              <a:rPr lang="en"/>
              <a:t>Offense or defense</a:t>
            </a:r>
            <a:endParaRPr/>
          </a:p>
          <a:p>
            <a:pPr indent="-317500" lvl="1" marL="914400" rtl="0" algn="l">
              <a:lnSpc>
                <a:spcPct val="200000"/>
              </a:lnSpc>
              <a:spcBef>
                <a:spcPts val="0"/>
              </a:spcBef>
              <a:spcAft>
                <a:spcPts val="0"/>
              </a:spcAft>
              <a:buSzPts val="1400"/>
              <a:buChar char="○"/>
            </a:pPr>
            <a:r>
              <a:rPr lang="en"/>
              <a:t>M</a:t>
            </a:r>
            <a:r>
              <a:rPr lang="en"/>
              <a:t>any variables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Main Questions</a:t>
            </a:r>
            <a:endParaRPr>
              <a:solidFill>
                <a:schemeClr val="accent5"/>
              </a:solidFill>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914400" rtl="0" algn="l">
              <a:spcBef>
                <a:spcPts val="0"/>
              </a:spcBef>
              <a:spcAft>
                <a:spcPts val="0"/>
              </a:spcAft>
              <a:buSzPts val="2000"/>
              <a:buChar char="●"/>
            </a:pPr>
            <a:r>
              <a:rPr b="1" lang="en" sz="2000"/>
              <a:t>Is there an edge to be found between what we project the game total to be and what oddsmakers think?</a:t>
            </a:r>
            <a:endParaRPr b="1" sz="2000"/>
          </a:p>
          <a:p>
            <a:pPr indent="-317500" lvl="1" marL="1371600" rtl="0" algn="l">
              <a:lnSpc>
                <a:spcPct val="200000"/>
              </a:lnSpc>
              <a:spcBef>
                <a:spcPts val="0"/>
              </a:spcBef>
              <a:spcAft>
                <a:spcPts val="0"/>
              </a:spcAft>
              <a:buSzPts val="1400"/>
              <a:buChar char="○"/>
            </a:pPr>
            <a:r>
              <a:rPr lang="en"/>
              <a:t>Discrepancy between our model and betting odds. </a:t>
            </a:r>
            <a:endParaRPr/>
          </a:p>
          <a:p>
            <a:pPr indent="-317500" lvl="1" marL="1371600" rtl="0" algn="l">
              <a:lnSpc>
                <a:spcPct val="200000"/>
              </a:lnSpc>
              <a:spcBef>
                <a:spcPts val="0"/>
              </a:spcBef>
              <a:spcAft>
                <a:spcPts val="0"/>
              </a:spcAft>
              <a:buSzPts val="1400"/>
              <a:buChar char="○"/>
            </a:pPr>
            <a:r>
              <a:rPr lang="en"/>
              <a:t>Combined score for both teams in a game</a:t>
            </a:r>
            <a:endParaRPr/>
          </a:p>
          <a:p>
            <a:pPr indent="-317500" lvl="1" marL="1371600" rtl="0" algn="l">
              <a:lnSpc>
                <a:spcPct val="200000"/>
              </a:lnSpc>
              <a:spcBef>
                <a:spcPts val="0"/>
              </a:spcBef>
              <a:spcAft>
                <a:spcPts val="0"/>
              </a:spcAft>
              <a:buSzPts val="1400"/>
              <a:buChar char="○"/>
            </a:pPr>
            <a:r>
              <a:rPr lang="en"/>
              <a:t>Game spreads</a:t>
            </a:r>
            <a:endParaRPr/>
          </a:p>
          <a:p>
            <a:pPr indent="-317500" lvl="1" marL="1371600" rtl="0" algn="l">
              <a:lnSpc>
                <a:spcPct val="200000"/>
              </a:lnSpc>
              <a:spcBef>
                <a:spcPts val="0"/>
              </a:spcBef>
              <a:spcAft>
                <a:spcPts val="0"/>
              </a:spcAft>
              <a:buSzPts val="1400"/>
              <a:buChar char="○"/>
            </a:pPr>
            <a:r>
              <a:rPr lang="en"/>
              <a:t>Linear regression</a:t>
            </a:r>
            <a:endParaRPr/>
          </a:p>
          <a:p>
            <a:pPr indent="0" lvl="0" marL="91440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Literature Review</a:t>
            </a:r>
            <a:endParaRPr>
              <a:solidFill>
                <a:schemeClr val="accent5"/>
              </a:solidFill>
            </a:endParaRPr>
          </a:p>
        </p:txBody>
      </p:sp>
      <p:sp>
        <p:nvSpPr>
          <p:cNvPr id="103" name="Google Shape;103;p20"/>
          <p:cNvSpPr txBox="1"/>
          <p:nvPr>
            <p:ph idx="1" type="body"/>
          </p:nvPr>
        </p:nvSpPr>
        <p:spPr>
          <a:xfrm>
            <a:off x="311700" y="1152475"/>
            <a:ext cx="8334300" cy="3629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FFFFFF"/>
              </a:buClr>
              <a:buSzPts val="1500"/>
              <a:buChar char="●"/>
            </a:pPr>
            <a:r>
              <a:rPr lang="en" sz="1500">
                <a:solidFill>
                  <a:srgbClr val="FFFFFF"/>
                </a:solidFill>
              </a:rPr>
              <a:t>Predicting NCAA Basketball can prove to be more difficult than other sports due to its </a:t>
            </a:r>
            <a:r>
              <a:rPr lang="en" sz="1500">
                <a:solidFill>
                  <a:srgbClr val="FFFFFF"/>
                </a:solidFill>
              </a:rPr>
              <a:t>amateuristic</a:t>
            </a:r>
            <a:r>
              <a:rPr lang="en" sz="1500">
                <a:solidFill>
                  <a:srgbClr val="FFFFFF"/>
                </a:solidFill>
              </a:rPr>
              <a:t> nature</a:t>
            </a:r>
            <a:endParaRPr sz="1500"/>
          </a:p>
          <a:p>
            <a:pPr indent="-304800" lvl="0" marL="457200" rtl="0" algn="l">
              <a:lnSpc>
                <a:spcPct val="100000"/>
              </a:lnSpc>
              <a:spcBef>
                <a:spcPts val="0"/>
              </a:spcBef>
              <a:spcAft>
                <a:spcPts val="0"/>
              </a:spcAft>
              <a:buSzPts val="1200"/>
              <a:buChar char="●"/>
            </a:pPr>
            <a:r>
              <a:rPr lang="en" sz="1500">
                <a:solidFill>
                  <a:srgbClr val="FFFFFF"/>
                </a:solidFill>
              </a:rPr>
              <a:t>Dean Oliver and the Four Statistics:</a:t>
            </a:r>
            <a:br>
              <a:rPr lang="en" sz="1500">
                <a:solidFill>
                  <a:srgbClr val="FFFFFF"/>
                </a:solidFill>
              </a:rPr>
            </a:br>
            <a:br>
              <a:rPr lang="en" sz="1100">
                <a:solidFill>
                  <a:srgbClr val="FFFFFF"/>
                </a:solidFill>
              </a:rPr>
            </a:br>
            <a:br>
              <a:rPr lang="en" sz="1100">
                <a:solidFill>
                  <a:srgbClr val="FFFFFF"/>
                </a:solidFill>
              </a:rPr>
            </a:br>
            <a:br>
              <a:rPr lang="en" sz="1100">
                <a:solidFill>
                  <a:srgbClr val="FFFFFF"/>
                </a:solidFill>
              </a:rPr>
            </a:br>
            <a:br>
              <a:rPr lang="en" sz="1100">
                <a:solidFill>
                  <a:srgbClr val="FFFFFF"/>
                </a:solidFill>
              </a:rPr>
            </a:br>
            <a:br>
              <a:rPr lang="en" sz="1100">
                <a:solidFill>
                  <a:srgbClr val="FFFFFF"/>
                </a:solidFill>
              </a:rPr>
            </a:br>
            <a:br>
              <a:rPr lang="en" sz="1100">
                <a:solidFill>
                  <a:srgbClr val="FFFFFF"/>
                </a:solidFill>
              </a:rPr>
            </a:br>
            <a:br>
              <a:rPr lang="en" sz="1100">
                <a:solidFill>
                  <a:srgbClr val="FFFFFF"/>
                </a:solidFill>
              </a:rPr>
            </a:br>
            <a:endParaRPr sz="1100">
              <a:solidFill>
                <a:srgbClr val="FFFFFF"/>
              </a:solidFill>
            </a:endParaRPr>
          </a:p>
          <a:p>
            <a:pPr indent="0" lvl="0" marL="457200" rtl="0" algn="l">
              <a:lnSpc>
                <a:spcPct val="100000"/>
              </a:lnSpc>
              <a:spcBef>
                <a:spcPts val="0"/>
              </a:spcBef>
              <a:spcAft>
                <a:spcPts val="0"/>
              </a:spcAft>
              <a:buNone/>
            </a:pPr>
            <a:br>
              <a:rPr lang="en" sz="1100">
                <a:solidFill>
                  <a:srgbClr val="FFFFFF"/>
                </a:solidFill>
              </a:rPr>
            </a:br>
            <a:br>
              <a:rPr lang="en" sz="1100">
                <a:solidFill>
                  <a:srgbClr val="FFFFFF"/>
                </a:solidFill>
              </a:rPr>
            </a:br>
            <a:br>
              <a:rPr lang="en" sz="1100">
                <a:solidFill>
                  <a:srgbClr val="FFFFFF"/>
                </a:solidFill>
              </a:rPr>
            </a:br>
            <a:endParaRPr sz="1100">
              <a:solidFill>
                <a:srgbClr val="FFFFFF"/>
              </a:solidFill>
            </a:endParaRPr>
          </a:p>
          <a:p>
            <a:pPr indent="-355600" lvl="0" marL="457200" rtl="0" algn="l">
              <a:lnSpc>
                <a:spcPct val="100000"/>
              </a:lnSpc>
              <a:spcBef>
                <a:spcPts val="0"/>
              </a:spcBef>
              <a:spcAft>
                <a:spcPts val="0"/>
              </a:spcAft>
              <a:buClr>
                <a:schemeClr val="dk1"/>
              </a:buClr>
              <a:buSzPts val="2000"/>
              <a:buChar char="●"/>
            </a:pPr>
            <a:r>
              <a:rPr lang="en" sz="1500">
                <a:solidFill>
                  <a:schemeClr val="dk1"/>
                </a:solidFill>
              </a:rPr>
              <a:t>Score efficiently, protect the basketball, grab many rebounds, and get to the free-throw line often</a:t>
            </a:r>
            <a:endParaRPr sz="800">
              <a:solidFill>
                <a:srgbClr val="FFFFFF"/>
              </a:solidFill>
            </a:endParaRPr>
          </a:p>
          <a:p>
            <a:pPr indent="0" lvl="0" marL="457200" rtl="0" algn="l">
              <a:spcBef>
                <a:spcPts val="0"/>
              </a:spcBef>
              <a:spcAft>
                <a:spcPts val="1600"/>
              </a:spcAft>
              <a:buNone/>
            </a:pPr>
            <a:r>
              <a:t/>
            </a:r>
            <a:endParaRPr sz="800">
              <a:solidFill>
                <a:srgbClr val="FFFFFF"/>
              </a:solidFill>
            </a:endParaRPr>
          </a:p>
        </p:txBody>
      </p:sp>
      <p:pic>
        <p:nvPicPr>
          <p:cNvPr id="104" name="Google Shape;104;p20"/>
          <p:cNvPicPr preferRelativeResize="0"/>
          <p:nvPr/>
        </p:nvPicPr>
        <p:blipFill>
          <a:blip r:embed="rId3">
            <a:alphaModFix/>
          </a:blip>
          <a:stretch>
            <a:fillRect/>
          </a:stretch>
        </p:blipFill>
        <p:spPr>
          <a:xfrm>
            <a:off x="3275950" y="2063962"/>
            <a:ext cx="2592100" cy="1806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idx="1" type="body"/>
          </p:nvPr>
        </p:nvSpPr>
        <p:spPr>
          <a:xfrm>
            <a:off x="413675" y="1169400"/>
            <a:ext cx="8066100" cy="3038100"/>
          </a:xfrm>
          <a:prstGeom prst="rect">
            <a:avLst/>
          </a:prstGeom>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Clr>
                <a:srgbClr val="FFFFFF"/>
              </a:buClr>
              <a:buSzPts val="1500"/>
              <a:buChar char="●"/>
            </a:pPr>
            <a:r>
              <a:rPr lang="en" sz="1500">
                <a:solidFill>
                  <a:srgbClr val="FFFFFF"/>
                </a:solidFill>
              </a:rPr>
              <a:t>Ken Pomeroy: adjusting efficiencies to the opponent’s quality</a:t>
            </a:r>
            <a:endParaRPr sz="1500">
              <a:solidFill>
                <a:srgbClr val="FFFFFF"/>
              </a:solidFill>
            </a:endParaRPr>
          </a:p>
          <a:p>
            <a:pPr indent="-323850" lvl="0" marL="457200" rtl="0" algn="l">
              <a:lnSpc>
                <a:spcPct val="100000"/>
              </a:lnSpc>
              <a:spcBef>
                <a:spcPts val="0"/>
              </a:spcBef>
              <a:spcAft>
                <a:spcPts val="0"/>
              </a:spcAft>
              <a:buClr>
                <a:srgbClr val="FFFFFF"/>
              </a:buClr>
              <a:buSzPts val="1500"/>
              <a:buChar char="●"/>
            </a:pPr>
            <a:r>
              <a:rPr lang="en" sz="1500">
                <a:solidFill>
                  <a:srgbClr val="FFFFFF"/>
                </a:solidFill>
              </a:rPr>
              <a:t>Must normalize variables to be relative to rest of the league</a:t>
            </a:r>
            <a:endParaRPr sz="1500">
              <a:solidFill>
                <a:srgbClr val="FFFFFF"/>
              </a:solidFill>
            </a:endParaRPr>
          </a:p>
          <a:p>
            <a:pPr indent="-323850" lvl="1" marL="914400" rtl="0" algn="l">
              <a:lnSpc>
                <a:spcPct val="100000"/>
              </a:lnSpc>
              <a:spcBef>
                <a:spcPts val="0"/>
              </a:spcBef>
              <a:spcAft>
                <a:spcPts val="0"/>
              </a:spcAft>
              <a:buClr>
                <a:srgbClr val="FFFFFF"/>
              </a:buClr>
              <a:buSzPts val="1500"/>
              <a:buChar char="○"/>
            </a:pPr>
            <a:r>
              <a:rPr lang="en" sz="1500">
                <a:solidFill>
                  <a:srgbClr val="FFFFFF"/>
                </a:solidFill>
              </a:rPr>
              <a:t>High offensive statistics against a weak defensive opponent should be considered less impressive than a team that has similar statistics against better-defending opponents</a:t>
            </a:r>
            <a:endParaRPr sz="1500">
              <a:solidFill>
                <a:srgbClr val="FFFFFF"/>
              </a:solidFill>
            </a:endParaRPr>
          </a:p>
          <a:p>
            <a:pPr indent="0" lvl="0" marL="0" rtl="0" algn="l">
              <a:lnSpc>
                <a:spcPct val="100000"/>
              </a:lnSpc>
              <a:spcBef>
                <a:spcPts val="0"/>
              </a:spcBef>
              <a:spcAft>
                <a:spcPts val="0"/>
              </a:spcAft>
              <a:buNone/>
            </a:pPr>
            <a:r>
              <a:t/>
            </a:r>
            <a:endParaRPr sz="1500">
              <a:solidFill>
                <a:srgbClr val="FFFFFF"/>
              </a:solidFill>
            </a:endParaRPr>
          </a:p>
          <a:p>
            <a:pPr indent="-323850" lvl="0" marL="457200" rtl="0" algn="l">
              <a:lnSpc>
                <a:spcPct val="100000"/>
              </a:lnSpc>
              <a:spcBef>
                <a:spcPts val="0"/>
              </a:spcBef>
              <a:spcAft>
                <a:spcPts val="0"/>
              </a:spcAft>
              <a:buClr>
                <a:srgbClr val="FFFFFF"/>
              </a:buClr>
              <a:buSzPts val="1500"/>
              <a:buChar char="●"/>
            </a:pPr>
            <a:r>
              <a:rPr lang="en" sz="1500">
                <a:solidFill>
                  <a:srgbClr val="FFFFFF"/>
                </a:solidFill>
              </a:rPr>
              <a:t>Normalize teams’ points scored and points allowed per 100 possessions, deriving offensive and defensive efficiencies</a:t>
            </a:r>
            <a:br>
              <a:rPr lang="en" sz="1500">
                <a:solidFill>
                  <a:srgbClr val="FFFFFF"/>
                </a:solidFill>
              </a:rPr>
            </a:br>
            <a:br>
              <a:rPr lang="en" sz="1500">
                <a:solidFill>
                  <a:srgbClr val="FFFFFF"/>
                </a:solidFill>
              </a:rPr>
            </a:br>
            <a:br>
              <a:rPr lang="en" sz="1500">
                <a:solidFill>
                  <a:srgbClr val="FFFFFF"/>
                </a:solidFill>
              </a:rPr>
            </a:br>
            <a:endParaRPr sz="1500">
              <a:solidFill>
                <a:srgbClr val="FFFFFF"/>
              </a:solidFill>
            </a:endParaRPr>
          </a:p>
          <a:p>
            <a:pPr indent="-323850" lvl="0" marL="457200" rtl="0" algn="l">
              <a:lnSpc>
                <a:spcPct val="100000"/>
              </a:lnSpc>
              <a:spcBef>
                <a:spcPts val="0"/>
              </a:spcBef>
              <a:spcAft>
                <a:spcPts val="0"/>
              </a:spcAft>
              <a:buClr>
                <a:srgbClr val="FFFFFF"/>
              </a:buClr>
              <a:buSzPts val="1500"/>
              <a:buChar char="●"/>
            </a:pPr>
            <a:r>
              <a:rPr lang="en" sz="1500">
                <a:solidFill>
                  <a:srgbClr val="FFFFFF"/>
                </a:solidFill>
              </a:rPr>
              <a:t>By normalizing variables, the data is able to be seen on scale to the rest of the league.</a:t>
            </a:r>
            <a:endParaRPr sz="1500">
              <a:solidFill>
                <a:srgbClr val="FFFFFF"/>
              </a:solidFill>
            </a:endParaRPr>
          </a:p>
          <a:p>
            <a:pPr indent="0" lvl="0" marL="0" rtl="0" algn="l">
              <a:lnSpc>
                <a:spcPct val="100000"/>
              </a:lnSpc>
              <a:spcBef>
                <a:spcPts val="0"/>
              </a:spcBef>
              <a:spcAft>
                <a:spcPts val="0"/>
              </a:spcAft>
              <a:buNone/>
            </a:pPr>
            <a:r>
              <a:t/>
            </a:r>
            <a:endParaRPr sz="1200">
              <a:solidFill>
                <a:srgbClr val="FFFFFF"/>
              </a:solidFill>
            </a:endParaRPr>
          </a:p>
          <a:p>
            <a:pPr indent="0" lvl="0" marL="457200" rtl="0" algn="l">
              <a:spcBef>
                <a:spcPts val="0"/>
              </a:spcBef>
              <a:spcAft>
                <a:spcPts val="1600"/>
              </a:spcAft>
              <a:buNone/>
            </a:pPr>
            <a:r>
              <a:t/>
            </a:r>
            <a:endParaRPr sz="1200"/>
          </a:p>
        </p:txBody>
      </p:sp>
      <p:sp>
        <p:nvSpPr>
          <p:cNvPr id="110" name="Google Shape;110;p21"/>
          <p:cNvSpPr txBox="1"/>
          <p:nvPr>
            <p:ph type="title"/>
          </p:nvPr>
        </p:nvSpPr>
        <p:spPr>
          <a:xfrm>
            <a:off x="311700" y="513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Literature Review</a:t>
            </a:r>
            <a:endParaRPr>
              <a:solidFill>
                <a:schemeClr val="accent5"/>
              </a:solidFill>
            </a:endParaRPr>
          </a:p>
        </p:txBody>
      </p:sp>
      <p:pic>
        <p:nvPicPr>
          <p:cNvPr id="111" name="Google Shape;111;p21"/>
          <p:cNvPicPr preferRelativeResize="0"/>
          <p:nvPr/>
        </p:nvPicPr>
        <p:blipFill rotWithShape="1">
          <a:blip r:embed="rId3">
            <a:alphaModFix/>
          </a:blip>
          <a:srcRect b="0" l="0" r="0" t="15718"/>
          <a:stretch/>
        </p:blipFill>
        <p:spPr>
          <a:xfrm>
            <a:off x="2884363" y="2957875"/>
            <a:ext cx="3690724" cy="482675"/>
          </a:xfrm>
          <a:prstGeom prst="rect">
            <a:avLst/>
          </a:prstGeom>
          <a:noFill/>
          <a:ln>
            <a:noFill/>
          </a:ln>
        </p:spPr>
      </p:pic>
      <p:pic>
        <p:nvPicPr>
          <p:cNvPr id="112" name="Google Shape;112;p21"/>
          <p:cNvPicPr preferRelativeResize="0"/>
          <p:nvPr/>
        </p:nvPicPr>
        <p:blipFill>
          <a:blip r:embed="rId4">
            <a:alphaModFix/>
          </a:blip>
          <a:stretch>
            <a:fillRect/>
          </a:stretch>
        </p:blipFill>
        <p:spPr>
          <a:xfrm>
            <a:off x="2726650" y="4083375"/>
            <a:ext cx="4006126" cy="342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