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2" r:id="rId2"/>
    <p:sldId id="263" r:id="rId3"/>
  </p:sldIdLst>
  <p:sldSz cx="36576000" cy="27432000"/>
  <p:notesSz cx="7315200" cy="9601200"/>
  <p:defaultTextStyle>
    <a:defPPr>
      <a:defRPr lang="en-US"/>
    </a:defPPr>
    <a:lvl1pPr marL="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54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08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163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217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271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3259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380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434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25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Esposito" initials="JE" lastIdx="1" clrIdx="0">
    <p:extLst>
      <p:ext uri="{19B8F6BF-5375-455C-9EA6-DF929625EA0E}">
        <p15:presenceInfo xmlns:p15="http://schemas.microsoft.com/office/powerpoint/2012/main" userId="3585b3818e942e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850"/>
    <a:srgbClr val="F3EDE3"/>
    <a:srgbClr val="977B43"/>
    <a:srgbClr val="001B46"/>
    <a:srgbClr val="B6985A"/>
    <a:srgbClr val="B8995B"/>
    <a:srgbClr val="E0D3BA"/>
    <a:srgbClr val="0067B6"/>
    <a:srgbClr val="004ECC"/>
    <a:srgbClr val="1EA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3488" autoAdjust="0"/>
  </p:normalViewPr>
  <p:slideViewPr>
    <p:cSldViewPr showGuides="1">
      <p:cViewPr varScale="1">
        <p:scale>
          <a:sx n="25" d="100"/>
          <a:sy n="25" d="100"/>
        </p:scale>
        <p:origin x="2184" y="78"/>
      </p:cViewPr>
      <p:guideLst>
        <p:guide orient="horz" pos="576"/>
        <p:guide pos="22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56" cy="481053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0" y="0"/>
            <a:ext cx="3170256" cy="481053"/>
          </a:xfrm>
          <a:prstGeom prst="rect">
            <a:avLst/>
          </a:prstGeom>
        </p:spPr>
        <p:txBody>
          <a:bodyPr vert="horz" lIns="95610" tIns="47805" rIns="95610" bIns="47805" rtlCol="0"/>
          <a:lstStyle>
            <a:lvl1pPr algn="r">
              <a:defRPr sz="1300"/>
            </a:lvl1pPr>
          </a:lstStyle>
          <a:p>
            <a:fld id="{2209E7E8-E025-46C0-A89E-1C453D0533C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0" tIns="47805" rIns="95610" bIns="478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620413"/>
            <a:ext cx="5851490" cy="3780637"/>
          </a:xfrm>
          <a:prstGeom prst="rect">
            <a:avLst/>
          </a:prstGeom>
        </p:spPr>
        <p:txBody>
          <a:bodyPr vert="horz" lIns="95610" tIns="47805" rIns="95610" bIns="4780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49"/>
            <a:ext cx="3170256" cy="481051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0" y="9120149"/>
            <a:ext cx="3170256" cy="481051"/>
          </a:xfrm>
          <a:prstGeom prst="rect">
            <a:avLst/>
          </a:prstGeom>
        </p:spPr>
        <p:txBody>
          <a:bodyPr vert="horz" lIns="95610" tIns="47805" rIns="95610" bIns="47805" rtlCol="0" anchor="b"/>
          <a:lstStyle>
            <a:lvl1pPr algn="r">
              <a:defRPr sz="1300"/>
            </a:lvl1pPr>
          </a:lstStyle>
          <a:p>
            <a:fld id="{64D35CCB-5A46-4B66-B02A-9460E23C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300" dirty="0"/>
              <a:t>Do not change: page size, background color, font size or font type</a:t>
            </a:r>
            <a:endParaRPr lang="en-US" b="0" dirty="0">
              <a:effectLst/>
            </a:endParaRPr>
          </a:p>
          <a:p>
            <a:pPr rtl="0"/>
            <a:r>
              <a:rPr lang="en-US" sz="1300" dirty="0"/>
              <a:t>You may change: section headings as appropriate (e.g. Method might be Algorithm, Design Approach or Analysis) or remove a section if unneeded e.g. Acknowledgments. You may also change the box size.</a:t>
            </a:r>
            <a:endParaRPr lang="en-US" b="0" dirty="0">
              <a:effectLst/>
            </a:endParaRPr>
          </a:p>
          <a:p>
            <a:pPr rtl="0"/>
            <a:r>
              <a:rPr lang="en-US" sz="1300" dirty="0"/>
              <a:t>Tips: </a:t>
            </a:r>
            <a:endParaRPr lang="en-US" b="0" dirty="0">
              <a:effectLst/>
            </a:endParaRPr>
          </a:p>
          <a:p>
            <a:pPr rtl="0" fontAlgn="base"/>
            <a:r>
              <a:rPr lang="en-US" sz="1300" dirty="0"/>
              <a:t>Graphics should be hi res (will be printed large), captioned, and source listed in caption or on graphic if not self generated. Use white outline.</a:t>
            </a:r>
          </a:p>
          <a:p>
            <a:pPr rtl="0" fontAlgn="base"/>
            <a:endParaRPr lang="en-US" sz="1300" dirty="0"/>
          </a:p>
          <a:p>
            <a:pPr rtl="0" fontAlgn="base"/>
            <a:r>
              <a:rPr lang="en-US" sz="1300" dirty="0"/>
              <a:t>Plots: make sure fonts for axis labels are readable.   Consider adding axis labels or annotations in power point rather than generating software.</a:t>
            </a:r>
          </a:p>
          <a:p>
            <a:pPr rtl="0" fontAlgn="base"/>
            <a:endParaRPr lang="en-US" sz="1300" dirty="0"/>
          </a:p>
          <a:p>
            <a:pPr defTabSz="956097" fontAlgn="base">
              <a:defRPr/>
            </a:pPr>
            <a:r>
              <a:rPr lang="en-US" dirty="0"/>
              <a:t>References: Cited within the body of the text and a complete bibliography is presented that is correctly  formatted according to CSE guidelines (http://library.osu.edu/sites/guides/csegd.php; Council of Science  Editors).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35CCB-5A46-4B66-B02A-9460E23C1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11"/>
            <a:ext cx="310896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62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25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8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50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1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2"/>
            <a:ext cx="82296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2"/>
            <a:ext cx="2407920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54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62"/>
            <a:ext cx="31089600" cy="6000748"/>
          </a:xfrm>
        </p:spPr>
        <p:txBody>
          <a:bodyPr anchor="b"/>
          <a:lstStyle>
            <a:lvl1pPr marL="0" indent="0">
              <a:buNone/>
              <a:defRPr sz="7688">
                <a:solidFill>
                  <a:schemeClr val="tx1">
                    <a:tint val="75000"/>
                  </a:schemeClr>
                </a:solidFill>
              </a:defRPr>
            </a:lvl1pPr>
            <a:lvl2pPr marL="1762569" indent="0">
              <a:buNone/>
              <a:defRPr sz="6938">
                <a:solidFill>
                  <a:schemeClr val="tx1">
                    <a:tint val="75000"/>
                  </a:schemeClr>
                </a:solidFill>
              </a:defRPr>
            </a:lvl2pPr>
            <a:lvl3pPr marL="3525139" indent="0">
              <a:buNone/>
              <a:defRPr sz="6188">
                <a:solidFill>
                  <a:schemeClr val="tx1">
                    <a:tint val="75000"/>
                  </a:schemeClr>
                </a:solidFill>
              </a:defRPr>
            </a:lvl3pPr>
            <a:lvl4pPr marL="5287709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4pPr>
            <a:lvl5pPr marL="705027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5pPr>
            <a:lvl6pPr marL="881284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3"/>
            <a:ext cx="16160752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1"/>
            <a:ext cx="16160752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6140453"/>
            <a:ext cx="16167100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8699501"/>
            <a:ext cx="16167100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092200"/>
            <a:ext cx="12033252" cy="4648200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10"/>
            <a:ext cx="20447000" cy="23412452"/>
          </a:xfrm>
        </p:spPr>
        <p:txBody>
          <a:bodyPr/>
          <a:lstStyle>
            <a:lvl1pPr>
              <a:defRPr sz="12375"/>
            </a:lvl1pPr>
            <a:lvl2pPr>
              <a:defRPr sz="10781"/>
            </a:lvl2pPr>
            <a:lvl3pPr>
              <a:defRPr sz="9281"/>
            </a:lvl3pPr>
            <a:lvl4pPr>
              <a:defRPr sz="7688"/>
            </a:lvl4pPr>
            <a:lvl5pPr>
              <a:defRPr sz="7688"/>
            </a:lvl5pPr>
            <a:lvl6pPr>
              <a:defRPr sz="7688"/>
            </a:lvl6pPr>
            <a:lvl7pPr>
              <a:defRPr sz="7688"/>
            </a:lvl7pPr>
            <a:lvl8pPr>
              <a:defRPr sz="7688"/>
            </a:lvl8pPr>
            <a:lvl9pPr>
              <a:defRPr sz="7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5740410"/>
            <a:ext cx="12033252" cy="18764252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375"/>
            </a:lvl1pPr>
            <a:lvl2pPr marL="1762569" indent="0">
              <a:buNone/>
              <a:defRPr sz="10781"/>
            </a:lvl2pPr>
            <a:lvl3pPr marL="3525139" indent="0">
              <a:buNone/>
              <a:defRPr sz="9281"/>
            </a:lvl3pPr>
            <a:lvl4pPr marL="5287709" indent="0">
              <a:buNone/>
              <a:defRPr sz="7688"/>
            </a:lvl4pPr>
            <a:lvl5pPr marL="7050278" indent="0">
              <a:buNone/>
              <a:defRPr sz="7688"/>
            </a:lvl5pPr>
            <a:lvl6pPr marL="8812848" indent="0">
              <a:buNone/>
              <a:defRPr sz="7688"/>
            </a:lvl6pPr>
            <a:lvl7pPr marL="10575417" indent="0">
              <a:buNone/>
              <a:defRPr sz="7688"/>
            </a:lvl7pPr>
            <a:lvl8pPr marL="12337987" indent="0">
              <a:buNone/>
              <a:defRPr sz="7688"/>
            </a:lvl8pPr>
            <a:lvl9pPr marL="14100557" indent="0">
              <a:buNone/>
              <a:defRPr sz="76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76013" tIns="188011" rIns="376013" bIns="1880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11"/>
            <a:ext cx="32918400" cy="18103852"/>
          </a:xfrm>
          <a:prstGeom prst="rect">
            <a:avLst/>
          </a:prstGeom>
        </p:spPr>
        <p:txBody>
          <a:bodyPr vert="horz" lIns="376013" tIns="188011" rIns="376013" bIns="1880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l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580F-AF95-4FF6-946D-98F6794E95B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10"/>
            <a:ext cx="11582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ct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525139" rtl="0" eaLnBrk="1" latinLnBrk="0" hangingPunct="1">
        <a:spcBef>
          <a:spcPct val="0"/>
        </a:spcBef>
        <a:buNone/>
        <a:defRPr sz="16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1924" indent="-1321924" algn="l" defTabSz="3525139" rtl="0" eaLnBrk="1" latinLnBrk="0" hangingPunct="1">
        <a:spcBef>
          <a:spcPct val="20000"/>
        </a:spcBef>
        <a:buFont typeface="Arial" pitchFamily="34" charset="0"/>
        <a:buChar char="•"/>
        <a:defRPr sz="12375" kern="1200">
          <a:solidFill>
            <a:schemeClr val="tx1"/>
          </a:solidFill>
          <a:latin typeface="+mn-lt"/>
          <a:ea typeface="+mn-ea"/>
          <a:cs typeface="+mn-cs"/>
        </a:defRPr>
      </a:lvl1pPr>
      <a:lvl2pPr marL="2864178" indent="-1101608" algn="l" defTabSz="3525139" rtl="0" eaLnBrk="1" latinLnBrk="0" hangingPunct="1">
        <a:spcBef>
          <a:spcPct val="20000"/>
        </a:spcBef>
        <a:buFont typeface="Arial" pitchFamily="34" charset="0"/>
        <a:buChar char="–"/>
        <a:defRPr sz="10781" kern="1200">
          <a:solidFill>
            <a:schemeClr val="tx1"/>
          </a:solidFill>
          <a:latin typeface="+mn-lt"/>
          <a:ea typeface="+mn-ea"/>
          <a:cs typeface="+mn-cs"/>
        </a:defRPr>
      </a:lvl2pPr>
      <a:lvl3pPr marL="4406424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9281" kern="1200">
          <a:solidFill>
            <a:schemeClr val="tx1"/>
          </a:solidFill>
          <a:latin typeface="+mn-lt"/>
          <a:ea typeface="+mn-ea"/>
          <a:cs typeface="+mn-cs"/>
        </a:defRPr>
      </a:lvl3pPr>
      <a:lvl4pPr marL="6168994" indent="-881285" algn="l" defTabSz="3525139" rtl="0" eaLnBrk="1" latinLnBrk="0" hangingPunct="1">
        <a:spcBef>
          <a:spcPct val="20000"/>
        </a:spcBef>
        <a:buFont typeface="Arial" pitchFamily="34" charset="0"/>
        <a:buChar char="–"/>
        <a:defRPr sz="7688" kern="1200">
          <a:solidFill>
            <a:schemeClr val="tx1"/>
          </a:solidFill>
          <a:latin typeface="+mn-lt"/>
          <a:ea typeface="+mn-ea"/>
          <a:cs typeface="+mn-cs"/>
        </a:defRPr>
      </a:lvl4pPr>
      <a:lvl5pPr marL="7931563" indent="-881285" algn="l" defTabSz="3525139" rtl="0" eaLnBrk="1" latinLnBrk="0" hangingPunct="1">
        <a:spcBef>
          <a:spcPct val="20000"/>
        </a:spcBef>
        <a:buFont typeface="Arial" pitchFamily="34" charset="0"/>
        <a:buChar char="»"/>
        <a:defRPr sz="7688" kern="1200">
          <a:solidFill>
            <a:schemeClr val="tx1"/>
          </a:solidFill>
          <a:latin typeface="+mn-lt"/>
          <a:ea typeface="+mn-ea"/>
          <a:cs typeface="+mn-cs"/>
        </a:defRPr>
      </a:lvl5pPr>
      <a:lvl6pPr marL="9694133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6pPr>
      <a:lvl7pPr marL="1145670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7pPr>
      <a:lvl8pPr marL="1321927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8pPr>
      <a:lvl9pPr marL="1498184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1pPr>
      <a:lvl2pPr marL="176256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2pPr>
      <a:lvl3pPr marL="352513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3pPr>
      <a:lvl4pPr marL="528770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4pPr>
      <a:lvl5pPr marL="705027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5pPr>
      <a:lvl6pPr marL="881284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6pPr>
      <a:lvl7pPr marL="1057541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7pPr>
      <a:lvl8pPr marL="1233798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8pPr>
      <a:lvl9pPr marL="1410055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9"/>
          <p:cNvSpPr>
            <a:spLocks noChangeArrowheads="1"/>
          </p:cNvSpPr>
          <p:nvPr/>
        </p:nvSpPr>
        <p:spPr bwMode="auto">
          <a:xfrm>
            <a:off x="0" y="-2"/>
            <a:ext cx="365760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52655" tIns="176326" rIns="352655" bIns="176326" anchor="ctr">
            <a:noAutofit/>
          </a:bodyPr>
          <a:lstStyle/>
          <a:p>
            <a:pPr algn="ctr"/>
            <a:endParaRPr lang="en-US" sz="6938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6576000" cy="5486400"/>
          </a:xfrm>
          <a:prstGeom prst="rect">
            <a:avLst/>
          </a:prstGeom>
          <a:solidFill>
            <a:srgbClr val="E0D3B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TextBox 6"/>
          <p:cNvSpPr txBox="1">
            <a:spLocks noChangeArrowheads="1"/>
          </p:cNvSpPr>
          <p:nvPr/>
        </p:nvSpPr>
        <p:spPr bwMode="auto">
          <a:xfrm>
            <a:off x="5638799" y="289521"/>
            <a:ext cx="26280427" cy="28047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52655" tIns="176326" rIns="352655" bIns="176326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9600" b="1" dirty="0">
                <a:solidFill>
                  <a:srgbClr val="001B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HELPUS: How Entry Level Programmers Use Synchronization</a:t>
            </a:r>
          </a:p>
        </p:txBody>
      </p:sp>
      <p:sp>
        <p:nvSpPr>
          <p:cNvPr id="4119" name="TextBox 7"/>
          <p:cNvSpPr txBox="1">
            <a:spLocks noChangeArrowheads="1"/>
          </p:cNvSpPr>
          <p:nvPr/>
        </p:nvSpPr>
        <p:spPr bwMode="auto">
          <a:xfrm>
            <a:off x="5638801" y="3200400"/>
            <a:ext cx="26280425" cy="203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000" b="1" dirty="0">
                <a:solidFill>
                  <a:srgbClr val="977B4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Midn. 1/C Matthew Friedel, Prof. Christian DeLozier, </a:t>
            </a:r>
            <a:br>
              <a:rPr lang="en-US" sz="6000" b="1" dirty="0">
                <a:solidFill>
                  <a:srgbClr val="977B4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6000" b="1" dirty="0">
                <a:solidFill>
                  <a:srgbClr val="977B4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LCDR James Shey</a:t>
            </a:r>
          </a:p>
          <a:p>
            <a:pPr eaLnBrk="1" hangingPunct="1"/>
            <a:endParaRPr lang="en-US" sz="6000" b="1" dirty="0">
              <a:solidFill>
                <a:srgbClr val="1EADB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93247" cy="539324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390434" y="5638800"/>
            <a:ext cx="12506235" cy="914400"/>
          </a:xfrm>
          <a:prstGeom prst="rect">
            <a:avLst/>
          </a:prstGeom>
          <a:solidFill>
            <a:srgbClr val="F3EDE3"/>
          </a:solidFill>
          <a:ln w="38100">
            <a:solidFill>
              <a:srgbClr val="0F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8413"/>
            <a:r>
              <a:rPr lang="en-US" sz="5400" b="1" dirty="0">
                <a:solidFill>
                  <a:srgbClr val="0F2850"/>
                </a:solidFill>
              </a:rPr>
              <a:t>Abstract/Motivation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5486400"/>
            <a:ext cx="36576000" cy="182880"/>
          </a:xfrm>
          <a:prstGeom prst="rect">
            <a:avLst/>
          </a:prstGeom>
          <a:solidFill>
            <a:srgbClr val="001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21080" y="7162800"/>
            <a:ext cx="10226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Parallel programming is a powerful tool that can be used to increase performance in most applications, however the skillset required to program in parallel is unavailable to novice programmers. HELPUS is a visual programming language (VPL) that can be configured to directly represent parallel programming models, such as treads and locks in C</a:t>
            </a:r>
            <a:r>
              <a:rPr lang="en-US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. It is presented alongside a series of games that represent various parallel challenges faced in real-world applications. By working through the games using the VPL, novice programmers learn to recognize opportunities for adding parallelism in real-world applications.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938158" y="15894308"/>
            <a:ext cx="108080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Remaining work for the HELPUS VPL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Adding message passing between the characters, including the ability to wait until another character has sent a message.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Adding blocks to represent SOFRITAS API commands.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Creating several new levels to the game to represent various parallel patterns.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Preliminary fielding to novice programmers in the Brigade of Midshipmen.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Final fielding to novice programmers at other universities.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24000" y="11658600"/>
            <a:ext cx="441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77B43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Voltage Across Zener Diode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621696" y="21891638"/>
            <a:ext cx="113974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[1] Lifelong Kindergarten Group at MIT Media Lab “Scratch: Get Creative with Coding” scratch.mit.edu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[2] Code. Org Hour of Code project. Code.org/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minecraft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[3]  C.  DeLozier,  B.  Lucia,  A. 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Eizenberg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 J. 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Devietti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.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SOFRITAS: </a:t>
            </a:r>
            <a:r>
              <a:rPr lang="en-US" sz="28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Serializ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-able Ordering-Free </a:t>
            </a:r>
            <a:r>
              <a:rPr lang="en-US" sz="28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REeions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for Increasing Thread Atomicity </a:t>
            </a:r>
            <a:r>
              <a:rPr lang="en-US" sz="28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Scalably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University of Pennsylvania, March 2018[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[4]  E.  Pasternak,  R. 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Fenichel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 A.  Marshall.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Tips for Creating a </a:t>
            </a:r>
            <a:r>
              <a:rPr lang="en-US" sz="28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BlockLanguage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with Blockly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Google, 2017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[5]  V. 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Pankratius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 A. 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Adl-Tabatabai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 Study of Transactional Memory </a:t>
            </a:r>
            <a:r>
              <a:rPr lang="en-US" sz="2800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vs.Locks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in Practice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778" y="60960"/>
            <a:ext cx="4411222" cy="5349240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24094440" y="14475111"/>
            <a:ext cx="12545200" cy="0"/>
          </a:xfrm>
          <a:prstGeom prst="line">
            <a:avLst/>
          </a:prstGeom>
          <a:ln>
            <a:solidFill>
              <a:srgbClr val="0F2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268200" y="5638800"/>
            <a:ext cx="11826240" cy="914400"/>
          </a:xfrm>
          <a:prstGeom prst="rect">
            <a:avLst/>
          </a:prstGeom>
          <a:solidFill>
            <a:srgbClr val="F3EDE3"/>
          </a:solidFill>
          <a:ln w="38100">
            <a:solidFill>
              <a:srgbClr val="0F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6300"/>
            <a:r>
              <a:rPr lang="en-US" sz="5400" b="1" dirty="0">
                <a:solidFill>
                  <a:srgbClr val="0F2850"/>
                </a:solidFill>
              </a:rPr>
              <a:t>HELPUS VPL Layout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094440" y="5638800"/>
            <a:ext cx="12801600" cy="914400"/>
          </a:xfrm>
          <a:prstGeom prst="rect">
            <a:avLst/>
          </a:prstGeom>
          <a:solidFill>
            <a:srgbClr val="F3EDE3"/>
          </a:solidFill>
          <a:ln w="38100">
            <a:solidFill>
              <a:srgbClr val="0F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6300"/>
            <a:r>
              <a:rPr lang="en-US" sz="5400" b="1" dirty="0">
                <a:solidFill>
                  <a:srgbClr val="0F2850"/>
                </a:solidFill>
              </a:rPr>
              <a:t>Gameplay Format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397574" y="12268200"/>
            <a:ext cx="12513375" cy="914400"/>
          </a:xfrm>
          <a:prstGeom prst="rect">
            <a:avLst/>
          </a:prstGeom>
          <a:solidFill>
            <a:srgbClr val="F3EDE3"/>
          </a:solidFill>
          <a:ln w="38100">
            <a:solidFill>
              <a:srgbClr val="0F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6300"/>
            <a:r>
              <a:rPr lang="en-US" sz="5400" b="1" dirty="0">
                <a:solidFill>
                  <a:srgbClr val="0F2850"/>
                </a:solidFill>
              </a:rPr>
              <a:t>Background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042914" y="14488013"/>
            <a:ext cx="12801600" cy="914400"/>
          </a:xfrm>
          <a:prstGeom prst="rect">
            <a:avLst/>
          </a:prstGeom>
          <a:solidFill>
            <a:srgbClr val="F3EDE3"/>
          </a:solidFill>
          <a:ln w="38100">
            <a:solidFill>
              <a:srgbClr val="0F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6300"/>
            <a:r>
              <a:rPr lang="en-US" sz="5400" b="1" dirty="0">
                <a:solidFill>
                  <a:srgbClr val="0F2850"/>
                </a:solidFill>
              </a:rPr>
              <a:t>Future Work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140160" y="20488238"/>
            <a:ext cx="12801600" cy="914400"/>
          </a:xfrm>
          <a:prstGeom prst="rect">
            <a:avLst/>
          </a:prstGeom>
          <a:solidFill>
            <a:srgbClr val="F3EDE3"/>
          </a:solidFill>
          <a:ln w="38100">
            <a:solidFill>
              <a:srgbClr val="0F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6300"/>
            <a:r>
              <a:rPr lang="en-US" sz="5400" b="1" dirty="0">
                <a:solidFill>
                  <a:srgbClr val="0F2850"/>
                </a:solidFill>
              </a:rPr>
              <a:t>References</a:t>
            </a:r>
          </a:p>
        </p:txBody>
      </p:sp>
      <p:sp>
        <p:nvSpPr>
          <p:cNvPr id="84" name="Rectangle 83"/>
          <p:cNvSpPr/>
          <p:nvPr/>
        </p:nvSpPr>
        <p:spPr>
          <a:xfrm rot="16200000">
            <a:off x="1310641" y="16443960"/>
            <a:ext cx="21793200" cy="182879"/>
          </a:xfrm>
          <a:prstGeom prst="rect">
            <a:avLst/>
          </a:prstGeom>
          <a:solidFill>
            <a:srgbClr val="001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1B46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13197840" y="16443960"/>
            <a:ext cx="21793200" cy="182880"/>
          </a:xfrm>
          <a:prstGeom prst="rect">
            <a:avLst/>
          </a:prstGeom>
          <a:solidFill>
            <a:srgbClr val="001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7B9B70-170C-4A0B-A384-B4F5CCFA07FA}"/>
              </a:ext>
            </a:extLst>
          </p:cNvPr>
          <p:cNvGrpSpPr/>
          <p:nvPr/>
        </p:nvGrpSpPr>
        <p:grpSpPr>
          <a:xfrm>
            <a:off x="12764721" y="15544800"/>
            <a:ext cx="10927282" cy="3239406"/>
            <a:chOff x="12764721" y="13785965"/>
            <a:chExt cx="10927282" cy="32394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4DA6559-574B-487B-8024-4D9C84E78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4721" y="13785965"/>
              <a:ext cx="4984570" cy="21393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B9F0ED-A899-4962-A8B1-60BDADD415DB}"/>
                </a:ext>
              </a:extLst>
            </p:cNvPr>
            <p:cNvGrpSpPr/>
            <p:nvPr/>
          </p:nvGrpSpPr>
          <p:grpSpPr>
            <a:xfrm>
              <a:off x="20036705" y="13988071"/>
              <a:ext cx="3561801" cy="1735181"/>
              <a:chOff x="18239231" y="13667231"/>
              <a:chExt cx="3561801" cy="173518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69DB58A-B65F-4DE8-BB15-11F00C575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9231" y="13667231"/>
                <a:ext cx="1735181" cy="17351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8A14B2D-9801-47A1-8103-D60E966F0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65852" y="13667232"/>
                <a:ext cx="1735180" cy="17351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5923B2-3789-406A-B58E-D8DBCA739C6C}"/>
                </a:ext>
              </a:extLst>
            </p:cNvPr>
            <p:cNvSpPr/>
            <p:nvPr/>
          </p:nvSpPr>
          <p:spPr>
            <a:xfrm>
              <a:off x="12883997" y="16071264"/>
              <a:ext cx="1080800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Characters in the game represent different . Their code executes at the same time and is delineated using Start and End blocks.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5F6F0E-8508-4D2E-B81F-71DE8894E05E}"/>
              </a:ext>
            </a:extLst>
          </p:cNvPr>
          <p:cNvGrpSpPr/>
          <p:nvPr/>
        </p:nvGrpSpPr>
        <p:grpSpPr>
          <a:xfrm>
            <a:off x="14627151" y="19512302"/>
            <a:ext cx="7321697" cy="7843498"/>
            <a:chOff x="14627151" y="17710617"/>
            <a:chExt cx="7321697" cy="78434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08491D-B52E-403C-AD1A-8471EFCABA1A}"/>
                </a:ext>
              </a:extLst>
            </p:cNvPr>
            <p:cNvGrpSpPr/>
            <p:nvPr/>
          </p:nvGrpSpPr>
          <p:grpSpPr>
            <a:xfrm>
              <a:off x="15179238" y="17710617"/>
              <a:ext cx="6181865" cy="3711847"/>
              <a:chOff x="13411557" y="17504781"/>
              <a:chExt cx="6181865" cy="371184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9032E1C-D1A6-4BB3-8AB2-60C0223E0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11557" y="17504781"/>
                <a:ext cx="2173604" cy="3711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508828A-70E5-4E66-80EC-C0B9E73224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95572" y="19363495"/>
                <a:ext cx="2597850" cy="18531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EB2C56-484F-457E-BEFD-688E09EB47CC}"/>
                </a:ext>
              </a:extLst>
            </p:cNvPr>
            <p:cNvGrpSpPr/>
            <p:nvPr/>
          </p:nvGrpSpPr>
          <p:grpSpPr>
            <a:xfrm>
              <a:off x="14627151" y="21583797"/>
              <a:ext cx="7321697" cy="3970318"/>
              <a:chOff x="12824892" y="21983544"/>
              <a:chExt cx="7321697" cy="397031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8E27E2B-1A43-431A-9651-B71DA29EEF46}"/>
                  </a:ext>
                </a:extLst>
              </p:cNvPr>
              <p:cNvSpPr/>
              <p:nvPr/>
            </p:nvSpPr>
            <p:spPr>
              <a:xfrm>
                <a:off x="12824892" y="21983544"/>
                <a:ext cx="353024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Character’s positions on the board represent pointers to shared memory. By moving around, characters are able to access shared information between each other.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9E44442-8749-48DB-B865-623930C639D5}"/>
                  </a:ext>
                </a:extLst>
              </p:cNvPr>
              <p:cNvSpPr/>
              <p:nvPr/>
            </p:nvSpPr>
            <p:spPr>
              <a:xfrm>
                <a:off x="16616342" y="21983544"/>
                <a:ext cx="3530247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items in a character’s hand represent private memory. By picking up and setting down items characters pass data between shared and private memory. </a:t>
                </a: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B454D7C-CC2C-45BF-96A9-E5409CB1C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48098" y="6734217"/>
            <a:ext cx="11418599" cy="6667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8B104A6-47E5-4285-A851-7EA04C10CF7C}"/>
              </a:ext>
            </a:extLst>
          </p:cNvPr>
          <p:cNvSpPr/>
          <p:nvPr/>
        </p:nvSpPr>
        <p:spPr>
          <a:xfrm>
            <a:off x="-14462104" y="10760117"/>
            <a:ext cx="12513375" cy="914400"/>
          </a:xfrm>
          <a:prstGeom prst="rect">
            <a:avLst/>
          </a:prstGeom>
          <a:solidFill>
            <a:srgbClr val="F3EDE3"/>
          </a:solidFill>
          <a:ln w="38100">
            <a:solidFill>
              <a:srgbClr val="0F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6300"/>
            <a:r>
              <a:rPr lang="en-US" sz="5400" b="1" dirty="0">
                <a:solidFill>
                  <a:srgbClr val="0F2850"/>
                </a:solidFill>
              </a:rPr>
              <a:t>Game Layout</a:t>
            </a:r>
          </a:p>
        </p:txBody>
      </p:sp>
      <p:pic>
        <p:nvPicPr>
          <p:cNvPr id="36" name="Picture 4" descr="Blockly | Google Developers">
            <a:extLst>
              <a:ext uri="{FF2B5EF4-FFF2-40B4-BE49-F238E27FC236}">
                <a16:creationId xmlns:a16="http://schemas.microsoft.com/office/drawing/2014/main" id="{BD3345C0-7ED5-48B6-B382-2B9F90C6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43" y="19986078"/>
            <a:ext cx="8354957" cy="46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ydn8x8QH3yTbgK4L62LrTlp9gaQ4EcxoKmscAu0-3vfzXODzbJcu6W4kIsZRR-0UNgTsJgNE5xkv-RsK2M2fZF1CPmP5OmF6Qt8XfG1-lNkCX7GXnyqtroqSh6M6oyThEEdo_o9696I">
            <a:extLst>
              <a:ext uri="{FF2B5EF4-FFF2-40B4-BE49-F238E27FC236}">
                <a16:creationId xmlns:a16="http://schemas.microsoft.com/office/drawing/2014/main" id="{F42B2EF3-F977-4EEE-9AD0-9F7F37B7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 b="16827"/>
          <a:stretch/>
        </p:blipFill>
        <p:spPr bwMode="auto">
          <a:xfrm>
            <a:off x="1887143" y="16890701"/>
            <a:ext cx="5142887" cy="292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8257A1E-E5F2-4C15-BC31-413932A99EA7}"/>
              </a:ext>
            </a:extLst>
          </p:cNvPr>
          <p:cNvSpPr/>
          <p:nvPr/>
        </p:nvSpPr>
        <p:spPr>
          <a:xfrm>
            <a:off x="7517107" y="15608971"/>
            <a:ext cx="27249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Similar VPLs are used to teach basic serial programming in a large number of online games. [1] [2]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FDC1A3-5F35-49AF-82CF-A1696540AC75}"/>
              </a:ext>
            </a:extLst>
          </p:cNvPr>
          <p:cNvSpPr/>
          <p:nvPr/>
        </p:nvSpPr>
        <p:spPr>
          <a:xfrm>
            <a:off x="2155898" y="24945534"/>
            <a:ext cx="80529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Blockly is an API from Google that allows us to create our own VPL that complies into JavaScript, which can then be run inside of a webpage.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B18137-7CF9-46CB-9B05-1EFE8F6C20F4}"/>
              </a:ext>
            </a:extLst>
          </p:cNvPr>
          <p:cNvGrpSpPr/>
          <p:nvPr/>
        </p:nvGrpSpPr>
        <p:grpSpPr>
          <a:xfrm>
            <a:off x="24679756" y="7086661"/>
            <a:ext cx="11519666" cy="6069814"/>
            <a:chOff x="12514678" y="6779599"/>
            <a:chExt cx="11519666" cy="60698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5DCD8DE-B0E3-4D60-85F1-97CBAE930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964" t="227" r="5058" b="4958"/>
            <a:stretch/>
          </p:blipFill>
          <p:spPr>
            <a:xfrm>
              <a:off x="12514678" y="6779599"/>
              <a:ext cx="6268786" cy="6069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6A18F1F-B84D-4A8B-A86E-7E8025F1CA39}"/>
                </a:ext>
              </a:extLst>
            </p:cNvPr>
            <p:cNvSpPr/>
            <p:nvPr/>
          </p:nvSpPr>
          <p:spPr>
            <a:xfrm>
              <a:off x="18843733" y="8082415"/>
              <a:ext cx="5190611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Each round, the player is presented with a new challenge as well as a more blocks that were not present in the last challenge but are now necessary. After creating what they think is a functioning code, the player 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DEA32B9-0375-46A5-BEDA-5D768BD40D91}"/>
              </a:ext>
            </a:extLst>
          </p:cNvPr>
          <p:cNvSpPr/>
          <p:nvPr/>
        </p:nvSpPr>
        <p:spPr>
          <a:xfrm>
            <a:off x="12873129" y="13778440"/>
            <a:ext cx="10780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The HELPUS VPL follows a similar layout to most VPL games, with 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progrent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that directly affects a 2D game.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59AA72-24E6-4BF0-977E-A0A2A5E948F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149"/>
          <a:stretch/>
        </p:blipFill>
        <p:spPr>
          <a:xfrm>
            <a:off x="1887142" y="13731677"/>
            <a:ext cx="5142887" cy="29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42B64-EDDC-4BD8-815D-38477DB2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88" y="6858000"/>
            <a:ext cx="13167513" cy="5651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BF82B1-D321-4A51-A645-24732385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6858000"/>
            <a:ext cx="6862624" cy="11719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921CCD-CD2C-4AD6-98A0-330A80F8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688" y="12997895"/>
            <a:ext cx="7922723" cy="5651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215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CE Poster Fonts">
      <a:majorFont>
        <a:latin typeface="Century Gothic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716</Words>
  <Application>Microsoft Office PowerPoint</Application>
  <PresentationFormat>Custom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Century Gothic</vt:lpstr>
      <vt:lpstr>Minion pro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USNA</dc:creator>
  <cp:lastModifiedBy>Friedel, Matthew Midn USN USNA Annapolis</cp:lastModifiedBy>
  <cp:revision>244</cp:revision>
  <cp:lastPrinted>2018-12-20T17:33:43Z</cp:lastPrinted>
  <dcterms:created xsi:type="dcterms:W3CDTF">2008-11-17T14:24:47Z</dcterms:created>
  <dcterms:modified xsi:type="dcterms:W3CDTF">2020-12-11T23:42:20Z</dcterms:modified>
</cp:coreProperties>
</file>