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32"/>
  </p:notesMasterIdLst>
  <p:sldIdLst>
    <p:sldId id="266" r:id="rId5"/>
    <p:sldId id="320" r:id="rId6"/>
    <p:sldId id="344" r:id="rId7"/>
    <p:sldId id="322" r:id="rId8"/>
    <p:sldId id="321" r:id="rId9"/>
    <p:sldId id="314" r:id="rId10"/>
    <p:sldId id="340" r:id="rId11"/>
    <p:sldId id="317" r:id="rId12"/>
    <p:sldId id="323" r:id="rId13"/>
    <p:sldId id="318" r:id="rId14"/>
    <p:sldId id="325" r:id="rId15"/>
    <p:sldId id="319" r:id="rId16"/>
    <p:sldId id="327" r:id="rId17"/>
    <p:sldId id="328" r:id="rId18"/>
    <p:sldId id="329" r:id="rId19"/>
    <p:sldId id="348" r:id="rId20"/>
    <p:sldId id="341" r:id="rId21"/>
    <p:sldId id="331" r:id="rId22"/>
    <p:sldId id="347" r:id="rId23"/>
    <p:sldId id="332" r:id="rId24"/>
    <p:sldId id="336" r:id="rId25"/>
    <p:sldId id="337" r:id="rId26"/>
    <p:sldId id="342" r:id="rId27"/>
    <p:sldId id="343" r:id="rId28"/>
    <p:sldId id="339" r:id="rId29"/>
    <p:sldId id="346" r:id="rId30"/>
    <p:sldId id="33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ias Fung" initials="MF" lastIdx="1" clrIdx="0">
    <p:extLst>
      <p:ext uri="{19B8F6BF-5375-455C-9EA6-DF929625EA0E}">
        <p15:presenceInfo xmlns:p15="http://schemas.microsoft.com/office/powerpoint/2012/main" userId="9f056dde7814da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8CD14-AE1C-430C-9725-0A521143BDEC}" v="31" dt="2020-12-04T04:27:52.562"/>
    <p1510:client id="{CC0343D7-264D-4FE0-8AB5-85B3065C7A24}" v="416" dt="2020-12-03T05:11:09.251"/>
    <p1510:client id="{D5219B61-7F7E-4A4E-A774-F21559917EC1}" v="69" dt="2020-12-04T04:06:59.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ffic\OneDrive\Desktop\Summary_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76b5555493cf4b7/CMPT318-Share/Anomaly.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CA">
                <a:solidFill>
                  <a:sysClr val="windowText" lastClr="000000"/>
                </a:solidFill>
              </a:rPr>
              <a:t>Summary of the Differences in Log Likelihood Values For Univariate HMM</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strRef>
              <c:f>Sheet1!$A$2:$A$5</c:f>
              <c:strCache>
                <c:ptCount val="4"/>
                <c:pt idx="0">
                  <c:v>Test Dataset </c:v>
                </c:pt>
                <c:pt idx="1">
                  <c:v>Anomalies 1</c:v>
                </c:pt>
                <c:pt idx="2">
                  <c:v>Anomalies 2</c:v>
                </c:pt>
                <c:pt idx="3">
                  <c:v>Anomalies 3</c:v>
                </c:pt>
              </c:strCache>
            </c:strRef>
          </c:cat>
          <c:val>
            <c:numRef>
              <c:f>Sheet1!$B$2:$B$5</c:f>
              <c:numCache>
                <c:formatCode>General</c:formatCode>
                <c:ptCount val="4"/>
                <c:pt idx="0">
                  <c:v>557</c:v>
                </c:pt>
                <c:pt idx="1">
                  <c:v>7629.94</c:v>
                </c:pt>
                <c:pt idx="2">
                  <c:v>27200.78</c:v>
                </c:pt>
                <c:pt idx="3">
                  <c:v>28010.82</c:v>
                </c:pt>
              </c:numCache>
            </c:numRef>
          </c:val>
          <c:extLst>
            <c:ext xmlns:c16="http://schemas.microsoft.com/office/drawing/2014/chart" uri="{C3380CC4-5D6E-409C-BE32-E72D297353CC}">
              <c16:uniqueId val="{00000000-592B-4887-A34B-774A1A474ADE}"/>
            </c:ext>
          </c:extLst>
        </c:ser>
        <c:ser>
          <c:idx val="1"/>
          <c:order val="1"/>
          <c:spPr>
            <a:solidFill>
              <a:schemeClr val="accent2"/>
            </a:solidFill>
            <a:ln>
              <a:noFill/>
            </a:ln>
            <a:effectLst/>
          </c:spPr>
          <c:invertIfNegative val="0"/>
          <c:cat>
            <c:strRef>
              <c:f>Sheet1!$A$2:$A$5</c:f>
              <c:strCache>
                <c:ptCount val="4"/>
                <c:pt idx="0">
                  <c:v>Test Dataset </c:v>
                </c:pt>
                <c:pt idx="1">
                  <c:v>Anomalies 1</c:v>
                </c:pt>
                <c:pt idx="2">
                  <c:v>Anomalies 2</c:v>
                </c:pt>
                <c:pt idx="3">
                  <c:v>Anomalies 3</c:v>
                </c:pt>
              </c:strCache>
            </c:strRef>
          </c:cat>
          <c:val>
            <c:numRef>
              <c:f>Sheet1!$C$2:$C$5</c:f>
              <c:numCache>
                <c:formatCode>General</c:formatCode>
                <c:ptCount val="4"/>
              </c:numCache>
            </c:numRef>
          </c:val>
          <c:extLst>
            <c:ext xmlns:c16="http://schemas.microsoft.com/office/drawing/2014/chart" uri="{C3380CC4-5D6E-409C-BE32-E72D297353CC}">
              <c16:uniqueId val="{00000001-592B-4887-A34B-774A1A474ADE}"/>
            </c:ext>
          </c:extLst>
        </c:ser>
        <c:ser>
          <c:idx val="2"/>
          <c:order val="2"/>
          <c:spPr>
            <a:solidFill>
              <a:schemeClr val="accent3"/>
            </a:solidFill>
            <a:ln>
              <a:noFill/>
            </a:ln>
            <a:effectLst/>
          </c:spPr>
          <c:invertIfNegative val="0"/>
          <c:cat>
            <c:strRef>
              <c:f>Sheet1!$A$2:$A$5</c:f>
              <c:strCache>
                <c:ptCount val="4"/>
                <c:pt idx="0">
                  <c:v>Test Dataset </c:v>
                </c:pt>
                <c:pt idx="1">
                  <c:v>Anomalies 1</c:v>
                </c:pt>
                <c:pt idx="2">
                  <c:v>Anomalies 2</c:v>
                </c:pt>
                <c:pt idx="3">
                  <c:v>Anomalies 3</c:v>
                </c:pt>
              </c:strCache>
            </c:strRef>
          </c:cat>
          <c:val>
            <c:numRef>
              <c:f>Sheet1!$D$2:$D$5</c:f>
              <c:numCache>
                <c:formatCode>General</c:formatCode>
                <c:ptCount val="4"/>
              </c:numCache>
            </c:numRef>
          </c:val>
          <c:extLst>
            <c:ext xmlns:c16="http://schemas.microsoft.com/office/drawing/2014/chart" uri="{C3380CC4-5D6E-409C-BE32-E72D297353CC}">
              <c16:uniqueId val="{00000002-592B-4887-A34B-774A1A474ADE}"/>
            </c:ext>
          </c:extLst>
        </c:ser>
        <c:dLbls>
          <c:showLegendKey val="0"/>
          <c:showVal val="0"/>
          <c:showCatName val="0"/>
          <c:showSerName val="0"/>
          <c:showPercent val="0"/>
          <c:showBubbleSize val="0"/>
        </c:dLbls>
        <c:gapWidth val="150"/>
        <c:overlap val="100"/>
        <c:axId val="1125285328"/>
        <c:axId val="1120338464"/>
      </c:barChart>
      <c:catAx>
        <c:axId val="112528532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CA"/>
                  <a:t>Dataset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120338464"/>
        <c:crosses val="autoZero"/>
        <c:auto val="1"/>
        <c:lblAlgn val="ctr"/>
        <c:lblOffset val="100"/>
        <c:noMultiLvlLbl val="0"/>
      </c:catAx>
      <c:valAx>
        <c:axId val="112033846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CA"/>
                  <a:t>Difference in logLik Value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12528532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CA" sz="1600" b="1" i="0" baseline="0">
                <a:solidFill>
                  <a:sysClr val="windowText" lastClr="000000"/>
                </a:solidFill>
                <a:effectLst/>
              </a:rPr>
              <a:t>Summary of the Differences in Log Likelihood Values For Multivariate HMM</a:t>
            </a:r>
            <a:endParaRPr lang="en-CA" sz="1400">
              <a:solidFill>
                <a:sysClr val="windowText" lastClr="000000"/>
              </a:solidFill>
              <a:effectLst/>
            </a:endParaRP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stacked"/>
        <c:varyColors val="0"/>
        <c:ser>
          <c:idx val="1"/>
          <c:order val="0"/>
          <c:spPr>
            <a:solidFill>
              <a:schemeClr val="accent1"/>
            </a:solidFill>
            <a:ln>
              <a:noFill/>
            </a:ln>
            <a:effectLst/>
          </c:spPr>
          <c:invertIfNegative val="0"/>
          <c:cat>
            <c:strRef>
              <c:f>Sheet1!$O$2:$O$5</c:f>
              <c:strCache>
                <c:ptCount val="4"/>
                <c:pt idx="0">
                  <c:v>Test Dataset</c:v>
                </c:pt>
                <c:pt idx="1">
                  <c:v>Anomaly 1</c:v>
                </c:pt>
                <c:pt idx="2">
                  <c:v>Anomaly 2</c:v>
                </c:pt>
                <c:pt idx="3">
                  <c:v>Anomaly 3</c:v>
                </c:pt>
              </c:strCache>
            </c:strRef>
          </c:cat>
          <c:val>
            <c:numRef>
              <c:f>Sheet1!$Q$2:$Q$5</c:f>
              <c:numCache>
                <c:formatCode>General</c:formatCode>
                <c:ptCount val="4"/>
                <c:pt idx="0">
                  <c:v>996</c:v>
                </c:pt>
                <c:pt idx="1">
                  <c:v>23428</c:v>
                </c:pt>
                <c:pt idx="2">
                  <c:v>18940</c:v>
                </c:pt>
                <c:pt idx="3">
                  <c:v>20475</c:v>
                </c:pt>
              </c:numCache>
            </c:numRef>
          </c:val>
          <c:extLst>
            <c:ext xmlns:c16="http://schemas.microsoft.com/office/drawing/2014/chart" uri="{C3380CC4-5D6E-409C-BE32-E72D297353CC}">
              <c16:uniqueId val="{00000000-949E-4ECC-8CCB-FDCAD34ACE21}"/>
            </c:ext>
          </c:extLst>
        </c:ser>
        <c:ser>
          <c:idx val="2"/>
          <c:order val="1"/>
          <c:spPr>
            <a:solidFill>
              <a:schemeClr val="accent1">
                <a:shade val="65000"/>
              </a:schemeClr>
            </a:solidFill>
            <a:ln>
              <a:noFill/>
            </a:ln>
            <a:effectLst/>
          </c:spPr>
          <c:invertIfNegative val="0"/>
          <c:cat>
            <c:strRef>
              <c:f>Sheet1!$O$2:$O$5</c:f>
              <c:strCache>
                <c:ptCount val="4"/>
                <c:pt idx="0">
                  <c:v>Test Dataset</c:v>
                </c:pt>
                <c:pt idx="1">
                  <c:v>Anomaly 1</c:v>
                </c:pt>
                <c:pt idx="2">
                  <c:v>Anomaly 2</c:v>
                </c:pt>
                <c:pt idx="3">
                  <c:v>Anomaly 3</c:v>
                </c:pt>
              </c:strCache>
            </c:strRef>
          </c:cat>
          <c:val>
            <c:numRef>
              <c:f>Sheet1!$R$2:$R$5</c:f>
              <c:numCache>
                <c:formatCode>General</c:formatCode>
                <c:ptCount val="4"/>
              </c:numCache>
            </c:numRef>
          </c:val>
          <c:extLst>
            <c:ext xmlns:c16="http://schemas.microsoft.com/office/drawing/2014/chart" uri="{C3380CC4-5D6E-409C-BE32-E72D297353CC}">
              <c16:uniqueId val="{00000001-949E-4ECC-8CCB-FDCAD34ACE21}"/>
            </c:ext>
          </c:extLst>
        </c:ser>
        <c:dLbls>
          <c:showLegendKey val="0"/>
          <c:showVal val="0"/>
          <c:showCatName val="0"/>
          <c:showSerName val="0"/>
          <c:showPercent val="0"/>
          <c:showBubbleSize val="0"/>
        </c:dLbls>
        <c:gapWidth val="150"/>
        <c:overlap val="100"/>
        <c:axId val="1304579520"/>
        <c:axId val="1123349088"/>
      </c:barChart>
      <c:catAx>
        <c:axId val="130457952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CA"/>
                  <a:t>Dataset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123349088"/>
        <c:crosses val="autoZero"/>
        <c:auto val="1"/>
        <c:lblAlgn val="ctr"/>
        <c:lblOffset val="100"/>
        <c:noMultiLvlLbl val="0"/>
      </c:catAx>
      <c:valAx>
        <c:axId val="11233490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CA"/>
                  <a:t>Difference</a:t>
                </a:r>
                <a:r>
                  <a:rPr lang="en-CA" baseline="0"/>
                  <a:t> in logLik Value</a:t>
                </a:r>
                <a:endParaRPr lang="en-CA"/>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0457952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Log</a:t>
            </a:r>
            <a:r>
              <a:rPr lang="en-CA" baseline="0"/>
              <a:t> Likelihood Difference by Training Period</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 16:00 – 19:59</c:v>
                </c:pt>
              </c:strCache>
            </c:strRef>
          </c:tx>
          <c:spPr>
            <a:solidFill>
              <a:schemeClr val="accent2"/>
            </a:solidFill>
            <a:ln>
              <a:noFill/>
            </a:ln>
            <a:effectLst/>
          </c:spPr>
          <c:invertIfNegative val="0"/>
          <c:cat>
            <c:strRef>
              <c:f>Sheet1!$A$2:$A$5</c:f>
              <c:strCache>
                <c:ptCount val="4"/>
                <c:pt idx="0">
                  <c:v>Test</c:v>
                </c:pt>
                <c:pt idx="1">
                  <c:v>Anomaly 1 </c:v>
                </c:pt>
                <c:pt idx="2">
                  <c:v>Anomaly 2 </c:v>
                </c:pt>
                <c:pt idx="3">
                  <c:v>Anomaly 3 </c:v>
                </c:pt>
              </c:strCache>
            </c:strRef>
          </c:cat>
          <c:val>
            <c:numRef>
              <c:f>Sheet1!$B$2:$B$5</c:f>
              <c:numCache>
                <c:formatCode>General</c:formatCode>
                <c:ptCount val="4"/>
                <c:pt idx="0">
                  <c:v>3679</c:v>
                </c:pt>
                <c:pt idx="1">
                  <c:v>16195</c:v>
                </c:pt>
                <c:pt idx="2">
                  <c:v>48071</c:v>
                </c:pt>
                <c:pt idx="3">
                  <c:v>37257</c:v>
                </c:pt>
              </c:numCache>
            </c:numRef>
          </c:val>
          <c:extLst>
            <c:ext xmlns:c16="http://schemas.microsoft.com/office/drawing/2014/chart" uri="{C3380CC4-5D6E-409C-BE32-E72D297353CC}">
              <c16:uniqueId val="{00000000-DDD5-4164-A96A-E01FC4462DE7}"/>
            </c:ext>
          </c:extLst>
        </c:ser>
        <c:ser>
          <c:idx val="1"/>
          <c:order val="1"/>
          <c:tx>
            <c:strRef>
              <c:f>Sheet1!$C$1</c:f>
              <c:strCache>
                <c:ptCount val="1"/>
                <c:pt idx="0">
                  <c:v>Train 20:00 – 23:59</c:v>
                </c:pt>
              </c:strCache>
            </c:strRef>
          </c:tx>
          <c:spPr>
            <a:solidFill>
              <a:schemeClr val="accent4"/>
            </a:solidFill>
            <a:ln>
              <a:noFill/>
            </a:ln>
            <a:effectLst/>
          </c:spPr>
          <c:invertIfNegative val="0"/>
          <c:cat>
            <c:strRef>
              <c:f>Sheet1!$A$2:$A$5</c:f>
              <c:strCache>
                <c:ptCount val="4"/>
                <c:pt idx="0">
                  <c:v>Test</c:v>
                </c:pt>
                <c:pt idx="1">
                  <c:v>Anomaly 1 </c:v>
                </c:pt>
                <c:pt idx="2">
                  <c:v>Anomaly 2 </c:v>
                </c:pt>
                <c:pt idx="3">
                  <c:v>Anomaly 3 </c:v>
                </c:pt>
              </c:strCache>
            </c:strRef>
          </c:cat>
          <c:val>
            <c:numRef>
              <c:f>Sheet1!$C$2:$C$5</c:f>
              <c:numCache>
                <c:formatCode>General</c:formatCode>
                <c:ptCount val="4"/>
                <c:pt idx="0">
                  <c:v>12631</c:v>
                </c:pt>
                <c:pt idx="1">
                  <c:v>10317</c:v>
                </c:pt>
                <c:pt idx="2">
                  <c:v>15376</c:v>
                </c:pt>
                <c:pt idx="3">
                  <c:v>13291</c:v>
                </c:pt>
              </c:numCache>
            </c:numRef>
          </c:val>
          <c:extLst>
            <c:ext xmlns:c16="http://schemas.microsoft.com/office/drawing/2014/chart" uri="{C3380CC4-5D6E-409C-BE32-E72D297353CC}">
              <c16:uniqueId val="{00000001-DDD5-4164-A96A-E01FC4462DE7}"/>
            </c:ext>
          </c:extLst>
        </c:ser>
        <c:dLbls>
          <c:showLegendKey val="0"/>
          <c:showVal val="0"/>
          <c:showCatName val="0"/>
          <c:showSerName val="0"/>
          <c:showPercent val="0"/>
          <c:showBubbleSize val="0"/>
        </c:dLbls>
        <c:gapWidth val="219"/>
        <c:overlap val="-27"/>
        <c:axId val="1332766815"/>
        <c:axId val="1332760991"/>
      </c:barChart>
      <c:catAx>
        <c:axId val="133276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2760991"/>
        <c:crosses val="autoZero"/>
        <c:auto val="1"/>
        <c:lblAlgn val="ctr"/>
        <c:lblOffset val="100"/>
        <c:noMultiLvlLbl val="0"/>
      </c:catAx>
      <c:valAx>
        <c:axId val="1332760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276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2-01T18:18:31.853" idx="1">
    <p:pos x="10" y="10"/>
    <p:text>PRINCIPLES OF OPERATION SLIDES</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07829-7D98-4496-89E4-831E4FC7598C}" type="datetimeFigureOut">
              <a:rPr lang="en-CA" smtClean="0"/>
              <a:t>2020-12-03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7166E-E947-4C45-B618-1B6C7B748702}" type="slidenum">
              <a:rPr lang="en-CA" smtClean="0"/>
              <a:t>‹#›</a:t>
            </a:fld>
            <a:endParaRPr lang="en-CA"/>
          </a:p>
        </p:txBody>
      </p:sp>
    </p:spTree>
    <p:extLst>
      <p:ext uri="{BB962C8B-B14F-4D97-AF65-F5344CB8AC3E}">
        <p14:creationId xmlns:p14="http://schemas.microsoft.com/office/powerpoint/2010/main" val="220718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5FD7166E-E947-4C45-B618-1B6C7B748702}" type="slidenum">
              <a:rPr lang="en-CA" smtClean="0"/>
              <a:t>20</a:t>
            </a:fld>
            <a:endParaRPr lang="en-CA"/>
          </a:p>
        </p:txBody>
      </p:sp>
    </p:spTree>
    <p:extLst>
      <p:ext uri="{BB962C8B-B14F-4D97-AF65-F5344CB8AC3E}">
        <p14:creationId xmlns:p14="http://schemas.microsoft.com/office/powerpoint/2010/main" val="335767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RL Diagram: https://theaisummer.com/assets/img/posts/Reinforcement_learning/RL.jpg</a:t>
            </a:r>
          </a:p>
          <a:p>
            <a:endParaRPr lang="en-CA"/>
          </a:p>
        </p:txBody>
      </p:sp>
      <p:sp>
        <p:nvSpPr>
          <p:cNvPr id="4" name="Slide Number Placeholder 3"/>
          <p:cNvSpPr>
            <a:spLocks noGrp="1"/>
          </p:cNvSpPr>
          <p:nvPr>
            <p:ph type="sldNum" sz="quarter" idx="5"/>
          </p:nvPr>
        </p:nvSpPr>
        <p:spPr/>
        <p:txBody>
          <a:bodyPr/>
          <a:lstStyle/>
          <a:p>
            <a:fld id="{5FD7166E-E947-4C45-B618-1B6C7B748702}" type="slidenum">
              <a:rPr lang="en-CA" smtClean="0"/>
              <a:t>21</a:t>
            </a:fld>
            <a:endParaRPr lang="en-CA"/>
          </a:p>
        </p:txBody>
      </p:sp>
    </p:spTree>
    <p:extLst>
      <p:ext uri="{BB962C8B-B14F-4D97-AF65-F5344CB8AC3E}">
        <p14:creationId xmlns:p14="http://schemas.microsoft.com/office/powerpoint/2010/main" val="276965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MDP Diagram: https://towardsdatascience.com/reinforcement-learning-demystified-markov-decision-processes-part-1-bf00dda41690</a:t>
            </a:r>
          </a:p>
          <a:p>
            <a:endParaRPr lang="en-CA"/>
          </a:p>
        </p:txBody>
      </p:sp>
      <p:sp>
        <p:nvSpPr>
          <p:cNvPr id="4" name="Slide Number Placeholder 3"/>
          <p:cNvSpPr>
            <a:spLocks noGrp="1"/>
          </p:cNvSpPr>
          <p:nvPr>
            <p:ph type="sldNum" sz="quarter" idx="5"/>
          </p:nvPr>
        </p:nvSpPr>
        <p:spPr/>
        <p:txBody>
          <a:bodyPr/>
          <a:lstStyle/>
          <a:p>
            <a:fld id="{5FD7166E-E947-4C45-B618-1B6C7B748702}" type="slidenum">
              <a:rPr lang="en-CA" smtClean="0"/>
              <a:t>22</a:t>
            </a:fld>
            <a:endParaRPr lang="en-CA"/>
          </a:p>
        </p:txBody>
      </p:sp>
    </p:spTree>
    <p:extLst>
      <p:ext uri="{BB962C8B-B14F-4D97-AF65-F5344CB8AC3E}">
        <p14:creationId xmlns:p14="http://schemas.microsoft.com/office/powerpoint/2010/main" val="418697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RL Diagram: https://theaisummer.com/assets/img/posts/Reinforcement_learning/RL.jpg</a:t>
            </a:r>
          </a:p>
          <a:p>
            <a:endParaRPr lang="en-CA"/>
          </a:p>
        </p:txBody>
      </p:sp>
      <p:sp>
        <p:nvSpPr>
          <p:cNvPr id="4" name="Slide Number Placeholder 3"/>
          <p:cNvSpPr>
            <a:spLocks noGrp="1"/>
          </p:cNvSpPr>
          <p:nvPr>
            <p:ph type="sldNum" sz="quarter" idx="5"/>
          </p:nvPr>
        </p:nvSpPr>
        <p:spPr/>
        <p:txBody>
          <a:bodyPr/>
          <a:lstStyle/>
          <a:p>
            <a:fld id="{5FD7166E-E947-4C45-B618-1B6C7B748702}" type="slidenum">
              <a:rPr lang="en-CA" smtClean="0"/>
              <a:t>23</a:t>
            </a:fld>
            <a:endParaRPr lang="en-CA"/>
          </a:p>
        </p:txBody>
      </p:sp>
    </p:spTree>
    <p:extLst>
      <p:ext uri="{BB962C8B-B14F-4D97-AF65-F5344CB8AC3E}">
        <p14:creationId xmlns:p14="http://schemas.microsoft.com/office/powerpoint/2010/main" val="196396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RL Diagram: https://theaisummer.com/assets/img/posts/Reinforcement_learning/RL.jpg</a:t>
            </a:r>
          </a:p>
          <a:p>
            <a:endParaRPr lang="en-CA"/>
          </a:p>
        </p:txBody>
      </p:sp>
      <p:sp>
        <p:nvSpPr>
          <p:cNvPr id="4" name="Slide Number Placeholder 3"/>
          <p:cNvSpPr>
            <a:spLocks noGrp="1"/>
          </p:cNvSpPr>
          <p:nvPr>
            <p:ph type="sldNum" sz="quarter" idx="5"/>
          </p:nvPr>
        </p:nvSpPr>
        <p:spPr/>
        <p:txBody>
          <a:bodyPr/>
          <a:lstStyle/>
          <a:p>
            <a:fld id="{5FD7166E-E947-4C45-B618-1B6C7B748702}" type="slidenum">
              <a:rPr lang="en-CA" smtClean="0"/>
              <a:t>24</a:t>
            </a:fld>
            <a:endParaRPr lang="en-CA"/>
          </a:p>
        </p:txBody>
      </p:sp>
    </p:spTree>
    <p:extLst>
      <p:ext uri="{BB962C8B-B14F-4D97-AF65-F5344CB8AC3E}">
        <p14:creationId xmlns:p14="http://schemas.microsoft.com/office/powerpoint/2010/main" val="3680418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84DA70-C731-4C70-880D-CCD4705E623C}"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2986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23307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99655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4924072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05770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477949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92603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991240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52863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BE1D723-8F53-4F53-90B0-1982A396982E}"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938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7474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AAC38D-0552-4C82-B593-E6124DFADBE2}" type="datetime1">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0855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F0F1C-5577-4ACB-BB62-DF8F3C494C7E}" type="datetime1">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1097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1775B394-D9F9-4F0C-B15D-605F45CB9E9F}" type="datetime1">
              <a:rPr lang="en-US" smtClean="0"/>
              <a:t>12/3/2020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4002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12/3/2020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839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12/3/2020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7212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12/3/2020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2776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12/3/2020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764199546"/>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package" Target="../embeddings/Microsoft_Visio_Drawing_6C32DE92.vsdx"/></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package" Target="../embeddings/Microsoft_Visio_Drawing_53CD5CC2.vsd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51641" y="1916392"/>
            <a:ext cx="5185815" cy="1512608"/>
          </a:xfrm>
        </p:spPr>
        <p:txBody>
          <a:bodyPr>
            <a:noAutofit/>
          </a:bodyPr>
          <a:lstStyle/>
          <a:p>
            <a:pPr algn="ctr"/>
            <a:r>
              <a:rPr lang="en-US" sz="4400"/>
              <a:t>Electrical Grid Cyber-Monitoring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619684" y="4281450"/>
            <a:ext cx="3049727" cy="2119350"/>
          </a:xfrm>
        </p:spPr>
        <p:txBody>
          <a:bodyPr>
            <a:normAutofit fontScale="92500" lnSpcReduction="20000"/>
          </a:bodyPr>
          <a:lstStyle/>
          <a:p>
            <a:pPr algn="ctr"/>
            <a:r>
              <a:rPr lang="en-US" sz="2700"/>
              <a:t>CMPT318 Cybersecurity </a:t>
            </a:r>
          </a:p>
          <a:p>
            <a:pPr algn="ctr"/>
            <a:r>
              <a:rPr lang="en-US" sz="2700"/>
              <a:t>Group 29</a:t>
            </a:r>
          </a:p>
          <a:p>
            <a:r>
              <a:rPr lang="en-US" sz="1500">
                <a:effectLst/>
                <a:ea typeface="Georgia" panose="02040502050405020303" pitchFamily="18" charset="0"/>
                <a:cs typeface="Times New Roman" panose="02020603050405020304" pitchFamily="18" charset="0"/>
              </a:rPr>
              <a:t>Richard Swann ID 823902440 </a:t>
            </a:r>
          </a:p>
          <a:p>
            <a:r>
              <a:rPr lang="en-US" sz="1500">
                <a:effectLst/>
                <a:ea typeface="Georgia" panose="02040502050405020303" pitchFamily="18" charset="0"/>
                <a:cs typeface="Times New Roman" panose="02020603050405020304" pitchFamily="18" charset="0"/>
              </a:rPr>
              <a:t>Matt Fung ID 301329703</a:t>
            </a:r>
          </a:p>
          <a:p>
            <a:r>
              <a:rPr lang="en-US" sz="1500">
                <a:effectLst/>
                <a:ea typeface="Georgia" panose="02040502050405020303" pitchFamily="18" charset="0"/>
                <a:cs typeface="Times New Roman" panose="02020603050405020304" pitchFamily="18" charset="0"/>
              </a:rPr>
              <a:t>Jason Cao ID 200107583</a:t>
            </a:r>
            <a:endParaRPr lang="en-CA" sz="1500">
              <a:effectLst/>
              <a:ea typeface="Georgia" panose="02040502050405020303" pitchFamily="18" charset="0"/>
              <a:cs typeface="Times New Roman" panose="02020603050405020304" pitchFamily="18" charset="0"/>
            </a:endParaRPr>
          </a:p>
          <a:p>
            <a:endParaRPr lang="en-US"/>
          </a:p>
          <a:p>
            <a:endParaRPr lang="en-US"/>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252154" cy="1016654"/>
          </a:xfrm>
        </p:spPr>
        <p:txBody>
          <a:bodyPr>
            <a:normAutofit/>
          </a:bodyPr>
          <a:lstStyle/>
          <a:p>
            <a:r>
              <a:rPr lang="en-US">
                <a:solidFill>
                  <a:srgbClr val="EBEBEB"/>
                </a:solidFill>
              </a:rPr>
              <a:t>Univariate HMM (Training)</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0" name="Table 9">
            <a:extLst>
              <a:ext uri="{FF2B5EF4-FFF2-40B4-BE49-F238E27FC236}">
                <a16:creationId xmlns:a16="http://schemas.microsoft.com/office/drawing/2014/main" id="{9EE3F8C4-9789-499C-A909-8EF64248538D}"/>
              </a:ext>
            </a:extLst>
          </p:cNvPr>
          <p:cNvGraphicFramePr>
            <a:graphicFrameLocks noGrp="1"/>
          </p:cNvGraphicFramePr>
          <p:nvPr>
            <p:extLst>
              <p:ext uri="{D42A27DB-BD31-4B8C-83A1-F6EECF244321}">
                <p14:modId xmlns:p14="http://schemas.microsoft.com/office/powerpoint/2010/main" val="692365814"/>
              </p:ext>
            </p:extLst>
          </p:nvPr>
        </p:nvGraphicFramePr>
        <p:xfrm>
          <a:off x="504091" y="2826086"/>
          <a:ext cx="5591908" cy="2967894"/>
        </p:xfrm>
        <a:graphic>
          <a:graphicData uri="http://schemas.openxmlformats.org/drawingml/2006/table">
            <a:tbl>
              <a:tblPr firstRow="1" firstCol="1" bandRow="1"/>
              <a:tblGrid>
                <a:gridCol w="798844">
                  <a:extLst>
                    <a:ext uri="{9D8B030D-6E8A-4147-A177-3AD203B41FA5}">
                      <a16:colId xmlns:a16="http://schemas.microsoft.com/office/drawing/2014/main" val="1561480309"/>
                    </a:ext>
                  </a:extLst>
                </a:gridCol>
                <a:gridCol w="798844">
                  <a:extLst>
                    <a:ext uri="{9D8B030D-6E8A-4147-A177-3AD203B41FA5}">
                      <a16:colId xmlns:a16="http://schemas.microsoft.com/office/drawing/2014/main" val="4104486659"/>
                    </a:ext>
                  </a:extLst>
                </a:gridCol>
                <a:gridCol w="798844">
                  <a:extLst>
                    <a:ext uri="{9D8B030D-6E8A-4147-A177-3AD203B41FA5}">
                      <a16:colId xmlns:a16="http://schemas.microsoft.com/office/drawing/2014/main" val="927903805"/>
                    </a:ext>
                  </a:extLst>
                </a:gridCol>
                <a:gridCol w="798844">
                  <a:extLst>
                    <a:ext uri="{9D8B030D-6E8A-4147-A177-3AD203B41FA5}">
                      <a16:colId xmlns:a16="http://schemas.microsoft.com/office/drawing/2014/main" val="2847883132"/>
                    </a:ext>
                  </a:extLst>
                </a:gridCol>
                <a:gridCol w="798844">
                  <a:extLst>
                    <a:ext uri="{9D8B030D-6E8A-4147-A177-3AD203B41FA5}">
                      <a16:colId xmlns:a16="http://schemas.microsoft.com/office/drawing/2014/main" val="3464106336"/>
                    </a:ext>
                  </a:extLst>
                </a:gridCol>
                <a:gridCol w="798844">
                  <a:extLst>
                    <a:ext uri="{9D8B030D-6E8A-4147-A177-3AD203B41FA5}">
                      <a16:colId xmlns:a16="http://schemas.microsoft.com/office/drawing/2014/main" val="2480523291"/>
                    </a:ext>
                  </a:extLst>
                </a:gridCol>
                <a:gridCol w="798844">
                  <a:extLst>
                    <a:ext uri="{9D8B030D-6E8A-4147-A177-3AD203B41FA5}">
                      <a16:colId xmlns:a16="http://schemas.microsoft.com/office/drawing/2014/main" val="3884218401"/>
                    </a:ext>
                  </a:extLst>
                </a:gridCol>
              </a:tblGrid>
              <a:tr h="255803">
                <a:tc>
                  <a:txBody>
                    <a:bodyPr/>
                    <a:lstStyle/>
                    <a:p>
                      <a:pPr algn="ctr"/>
                      <a:r>
                        <a:rPr lang="en-CA" sz="10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States</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BICs</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1">
                  <a:txBody>
                    <a:bodyPr/>
                    <a:lstStyle/>
                    <a:p>
                      <a:endParaRPr lang="en-CA" sz="1000">
                        <a:effectLst/>
                        <a:latin typeface="Georgia" panose="02040502050405020303" pitchFamily="18" charset="0"/>
                      </a:endParaRPr>
                    </a:p>
                  </a:txBody>
                  <a:tcPr marL="83045" marR="83045" marT="41523" marB="415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States</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BICs</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968468"/>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11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34845.01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-16701.610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115082"/>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104344.72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-52136.825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41195.84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-19750.106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213040"/>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92746.37</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-46302.108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-91738.29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46854.029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018998"/>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75558.37</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-37662.422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-44029.70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23146.962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1789028"/>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70418.02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-35036.402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-133708.37</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68143.676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5405311"/>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63257.04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-31389.912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-276532.39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139723.218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624172"/>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7</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59202.13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-29286.307</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17</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-278844.19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141056.805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9987053"/>
                  </a:ext>
                </a:extLst>
              </a:tr>
              <a:tr h="408052">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53939.41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-26568.645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a:t>
                      </a:r>
                      <a:r>
                        <a:rPr lang="en-CA" sz="1000">
                          <a:effectLst/>
                          <a:latin typeface="Georgia" panose="02040502050405020303" pitchFamily="18" charset="0"/>
                          <a:ea typeface="Georgia" panose="02040502050405020303" pitchFamily="18" charset="0"/>
                          <a:cs typeface="Times New Roman" panose="02020603050405020304" pitchFamily="18" charset="0"/>
                        </a:rPr>
                        <a:t> </a:t>
                      </a: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409486.82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206565.958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434198"/>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50761.91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-24883.433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-10698.25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7369.664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542452"/>
                  </a:ext>
                </a:extLst>
              </a:tr>
              <a:tr h="255803">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10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-110999.53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-56103.896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20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-333830.25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1000">
                          <a:effectLst/>
                          <a:latin typeface="Georgia" panose="02040502050405020303" pitchFamily="18" charset="0"/>
                          <a:ea typeface="Times New Roman" panose="02020603050405020304" pitchFamily="18" charset="0"/>
                          <a:cs typeface="Times New Roman" panose="02020603050405020304" pitchFamily="18" charset="0"/>
                        </a:rPr>
                        <a:t>169143.813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777" marR="51777" marT="51777" marB="517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697685"/>
                  </a:ext>
                </a:extLst>
              </a:tr>
            </a:tbl>
          </a:graphicData>
        </a:graphic>
      </p:graphicFrame>
      <p:pic>
        <p:nvPicPr>
          <p:cNvPr id="25" name="Picture 24" descr="Chart, line chart&#10;&#10;Description automatically generated">
            <a:extLst>
              <a:ext uri="{FF2B5EF4-FFF2-40B4-BE49-F238E27FC236}">
                <a16:creationId xmlns:a16="http://schemas.microsoft.com/office/drawing/2014/main" id="{27FD238D-E8B7-4889-B72B-7FC0571B158E}"/>
              </a:ext>
            </a:extLst>
          </p:cNvPr>
          <p:cNvPicPr/>
          <p:nvPr/>
        </p:nvPicPr>
        <p:blipFill>
          <a:blip r:embed="rId2">
            <a:extLst>
              <a:ext uri="{28A0092B-C50C-407E-A947-70E740481C1C}">
                <a14:useLocalDpi xmlns:a14="http://schemas.microsoft.com/office/drawing/2010/main" val="0"/>
              </a:ext>
            </a:extLst>
          </a:blip>
          <a:stretch>
            <a:fillRect/>
          </a:stretch>
        </p:blipFill>
        <p:spPr>
          <a:xfrm>
            <a:off x="6232950" y="2497951"/>
            <a:ext cx="5468185" cy="3881772"/>
          </a:xfrm>
          <a:prstGeom prst="rect">
            <a:avLst/>
          </a:prstGeom>
        </p:spPr>
      </p:pic>
      <p:sp>
        <p:nvSpPr>
          <p:cNvPr id="14" name="TextBox 13">
            <a:extLst>
              <a:ext uri="{FF2B5EF4-FFF2-40B4-BE49-F238E27FC236}">
                <a16:creationId xmlns:a16="http://schemas.microsoft.com/office/drawing/2014/main" id="{12EB92CA-A927-4A88-8E65-38D94632BFB2}"/>
              </a:ext>
            </a:extLst>
          </p:cNvPr>
          <p:cNvSpPr txBox="1"/>
          <p:nvPr/>
        </p:nvSpPr>
        <p:spPr>
          <a:xfrm>
            <a:off x="2254514" y="6010391"/>
            <a:ext cx="2160732" cy="369332"/>
          </a:xfrm>
          <a:prstGeom prst="rect">
            <a:avLst/>
          </a:prstGeom>
          <a:noFill/>
        </p:spPr>
        <p:txBody>
          <a:bodyPr wrap="square" rtlCol="0">
            <a:spAutoFit/>
          </a:bodyPr>
          <a:lstStyle/>
          <a:p>
            <a:r>
              <a:rPr lang="en-CA" b="1"/>
              <a:t>Optimal State: 11</a:t>
            </a:r>
          </a:p>
        </p:txBody>
      </p:sp>
    </p:spTree>
    <p:extLst>
      <p:ext uri="{BB962C8B-B14F-4D97-AF65-F5344CB8AC3E}">
        <p14:creationId xmlns:p14="http://schemas.microsoft.com/office/powerpoint/2010/main" val="267317322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252154" cy="1016654"/>
          </a:xfrm>
        </p:spPr>
        <p:txBody>
          <a:bodyPr>
            <a:normAutofit/>
          </a:bodyPr>
          <a:lstStyle/>
          <a:p>
            <a:r>
              <a:rPr lang="en-US">
                <a:solidFill>
                  <a:srgbClr val="EBEBEB"/>
                </a:solidFill>
              </a:rPr>
              <a:t>Multivariate HMM (Training)</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Table 3">
            <a:extLst>
              <a:ext uri="{FF2B5EF4-FFF2-40B4-BE49-F238E27FC236}">
                <a16:creationId xmlns:a16="http://schemas.microsoft.com/office/drawing/2014/main" id="{40E1782A-4C9F-4213-A472-61B4529D0F2B}"/>
              </a:ext>
            </a:extLst>
          </p:cNvPr>
          <p:cNvGraphicFramePr>
            <a:graphicFrameLocks noGrp="1"/>
          </p:cNvGraphicFramePr>
          <p:nvPr>
            <p:extLst>
              <p:ext uri="{D42A27DB-BD31-4B8C-83A1-F6EECF244321}">
                <p14:modId xmlns:p14="http://schemas.microsoft.com/office/powerpoint/2010/main" val="2874773222"/>
              </p:ext>
            </p:extLst>
          </p:nvPr>
        </p:nvGraphicFramePr>
        <p:xfrm>
          <a:off x="331422" y="3037828"/>
          <a:ext cx="5221589" cy="2544410"/>
        </p:xfrm>
        <a:graphic>
          <a:graphicData uri="http://schemas.openxmlformats.org/drawingml/2006/table">
            <a:tbl>
              <a:tblPr firstRow="1" firstCol="1" bandRow="1"/>
              <a:tblGrid>
                <a:gridCol w="622808">
                  <a:extLst>
                    <a:ext uri="{9D8B030D-6E8A-4147-A177-3AD203B41FA5}">
                      <a16:colId xmlns:a16="http://schemas.microsoft.com/office/drawing/2014/main" val="3225109521"/>
                    </a:ext>
                  </a:extLst>
                </a:gridCol>
                <a:gridCol w="901024">
                  <a:extLst>
                    <a:ext uri="{9D8B030D-6E8A-4147-A177-3AD203B41FA5}">
                      <a16:colId xmlns:a16="http://schemas.microsoft.com/office/drawing/2014/main" val="4207706238"/>
                    </a:ext>
                  </a:extLst>
                </a:gridCol>
                <a:gridCol w="948100">
                  <a:extLst>
                    <a:ext uri="{9D8B030D-6E8A-4147-A177-3AD203B41FA5}">
                      <a16:colId xmlns:a16="http://schemas.microsoft.com/office/drawing/2014/main" val="2093489332"/>
                    </a:ext>
                  </a:extLst>
                </a:gridCol>
                <a:gridCol w="160978">
                  <a:extLst>
                    <a:ext uri="{9D8B030D-6E8A-4147-A177-3AD203B41FA5}">
                      <a16:colId xmlns:a16="http://schemas.microsoft.com/office/drawing/2014/main" val="1077674482"/>
                    </a:ext>
                  </a:extLst>
                </a:gridCol>
                <a:gridCol w="622808">
                  <a:extLst>
                    <a:ext uri="{9D8B030D-6E8A-4147-A177-3AD203B41FA5}">
                      <a16:colId xmlns:a16="http://schemas.microsoft.com/office/drawing/2014/main" val="2951617034"/>
                    </a:ext>
                  </a:extLst>
                </a:gridCol>
                <a:gridCol w="998000">
                  <a:extLst>
                    <a:ext uri="{9D8B030D-6E8A-4147-A177-3AD203B41FA5}">
                      <a16:colId xmlns:a16="http://schemas.microsoft.com/office/drawing/2014/main" val="3519354211"/>
                    </a:ext>
                  </a:extLst>
                </a:gridCol>
                <a:gridCol w="967871">
                  <a:extLst>
                    <a:ext uri="{9D8B030D-6E8A-4147-A177-3AD203B41FA5}">
                      <a16:colId xmlns:a16="http://schemas.microsoft.com/office/drawing/2014/main" val="3947724579"/>
                    </a:ext>
                  </a:extLst>
                </a:gridCol>
              </a:tblGrid>
              <a:tr h="229728">
                <a:tc>
                  <a:txBody>
                    <a:bodyPr/>
                    <a:lstStyle/>
                    <a:p>
                      <a:pPr algn="ctr"/>
                      <a:r>
                        <a:rPr lang="en-CA" sz="9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States</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9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BICs</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9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1">
                  <a:txBody>
                    <a:bodyPr/>
                    <a:lstStyle/>
                    <a:p>
                      <a:pPr algn="ctr"/>
                      <a:r>
                        <a:rPr lang="en-CA" sz="900" b="1">
                          <a:effectLst/>
                          <a:latin typeface="Georgia" panose="02040502050405020303" pitchFamily="18" charset="0"/>
                          <a:ea typeface="Times New Roman" panose="02020603050405020304" pitchFamily="18" charset="0"/>
                          <a:cs typeface="Times New Roman" panose="02020603050405020304" pitchFamily="18" charset="0"/>
                        </a:rPr>
                        <a:t> </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67789" marR="67789" marT="33894" marB="338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r>
                        <a:rPr lang="en-CA" sz="9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States</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9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BICs</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9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7194633"/>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0</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0.00</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0.000</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11</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180596.6</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-89465.7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588191"/>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2</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402762</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-201325</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12</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189155.9</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-93608.3</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976831"/>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3</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274050.3</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-136924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13</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182776</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-90271.1</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537965"/>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235530.1</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-117608</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184835.2</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-91143.4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9393254"/>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5</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222614.6</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-111084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15</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174629.8</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-85873.1</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454889"/>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6</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219574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-109487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16</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172518.4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-84639.7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749981"/>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206744.8</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-102987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lnL w="12700" cap="flat" cmpd="sng" algn="ctr">
                      <a:solidFill>
                        <a:srgbClr val="000000"/>
                      </a:solidFill>
                      <a:prstDash val="solid"/>
                      <a:round/>
                      <a:headEnd type="none" w="med" len="med"/>
                      <a:tailEnd type="none" w="med" len="med"/>
                    </a:lnL>
                    <a:lnT w="12700" cmpd="sng">
                      <a:noFill/>
                      <a:prstDash val="solid"/>
                    </a:lnT>
                  </a:tcPr>
                </a:tc>
                <a:tc>
                  <a:txBody>
                    <a:bodyPr/>
                    <a:lstStyle/>
                    <a:p>
                      <a:pPr algn="ctr"/>
                      <a:r>
                        <a:rPr lang="en-CA" sz="9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93897.53</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-45141.4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36406"/>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8</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202457.4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-100746</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18</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171227.7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-83608.5</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865747"/>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9</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200886.6</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-99854.4</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19</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173858</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-84715.5</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213743"/>
                  </a:ext>
                </a:extLst>
              </a:tr>
              <a:tr h="229728">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10</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193576.7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-96082.7</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r>
                        <a:rPr lang="en-CA" sz="900">
                          <a:effectLst/>
                          <a:latin typeface="Georgia" panose="02040502050405020303" pitchFamily="18" charset="0"/>
                          <a:ea typeface="Times New Roman" panose="02020603050405020304" pitchFamily="18" charset="0"/>
                          <a:cs typeface="Times New Roman" panose="02020603050405020304" pitchFamily="18" charset="0"/>
                        </a:rPr>
                        <a:t>20</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86444.6</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-40790.5</a:t>
                      </a:r>
                      <a:endParaRPr lang="en-CA" sz="900">
                        <a:effectLst/>
                        <a:latin typeface="Georgia" panose="02040502050405020303" pitchFamily="18" charset="0"/>
                        <a:ea typeface="Georgia" panose="02040502050405020303" pitchFamily="18" charset="0"/>
                        <a:cs typeface="Times New Roman" panose="02020603050405020304" pitchFamily="18" charset="0"/>
                      </a:endParaRPr>
                    </a:p>
                  </a:txBody>
                  <a:tcPr marL="47075" marR="47075" marT="47075" marB="47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9893274"/>
                  </a:ext>
                </a:extLst>
              </a:tr>
            </a:tbl>
          </a:graphicData>
        </a:graphic>
      </p:graphicFrame>
      <p:pic>
        <p:nvPicPr>
          <p:cNvPr id="12" name="Picture 11">
            <a:extLst>
              <a:ext uri="{FF2B5EF4-FFF2-40B4-BE49-F238E27FC236}">
                <a16:creationId xmlns:a16="http://schemas.microsoft.com/office/drawing/2014/main" id="{C8C8B39F-6656-4501-A4A1-3DE22EE716FF}"/>
              </a:ext>
            </a:extLst>
          </p:cNvPr>
          <p:cNvPicPr/>
          <p:nvPr/>
        </p:nvPicPr>
        <p:blipFill>
          <a:blip r:embed="rId2">
            <a:extLst>
              <a:ext uri="{28A0092B-C50C-407E-A947-70E740481C1C}">
                <a14:useLocalDpi xmlns:a14="http://schemas.microsoft.com/office/drawing/2010/main" val="0"/>
              </a:ext>
            </a:extLst>
          </a:blip>
          <a:stretch>
            <a:fillRect/>
          </a:stretch>
        </p:blipFill>
        <p:spPr>
          <a:xfrm>
            <a:off x="5799909" y="2905067"/>
            <a:ext cx="6276440" cy="3048008"/>
          </a:xfrm>
          <a:prstGeom prst="rect">
            <a:avLst/>
          </a:prstGeom>
        </p:spPr>
      </p:pic>
      <p:sp>
        <p:nvSpPr>
          <p:cNvPr id="14" name="TextBox 13">
            <a:extLst>
              <a:ext uri="{FF2B5EF4-FFF2-40B4-BE49-F238E27FC236}">
                <a16:creationId xmlns:a16="http://schemas.microsoft.com/office/drawing/2014/main" id="{309DF21B-6B34-4509-A210-069C80372958}"/>
              </a:ext>
            </a:extLst>
          </p:cNvPr>
          <p:cNvSpPr txBox="1"/>
          <p:nvPr/>
        </p:nvSpPr>
        <p:spPr>
          <a:xfrm>
            <a:off x="1819589" y="5768409"/>
            <a:ext cx="2160732" cy="369332"/>
          </a:xfrm>
          <a:prstGeom prst="rect">
            <a:avLst/>
          </a:prstGeom>
          <a:noFill/>
        </p:spPr>
        <p:txBody>
          <a:bodyPr wrap="square" rtlCol="0">
            <a:spAutoFit/>
          </a:bodyPr>
          <a:lstStyle/>
          <a:p>
            <a:r>
              <a:rPr lang="en-CA" b="1"/>
              <a:t>Optimal State: 8</a:t>
            </a:r>
          </a:p>
        </p:txBody>
      </p:sp>
    </p:spTree>
    <p:extLst>
      <p:ext uri="{BB962C8B-B14F-4D97-AF65-F5344CB8AC3E}">
        <p14:creationId xmlns:p14="http://schemas.microsoft.com/office/powerpoint/2010/main" val="85372210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3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gn="ctr"/>
            <a:r>
              <a:rPr lang="en-US" sz="5000" b="0" i="0" kern="1200">
                <a:solidFill>
                  <a:srgbClr val="EBEBEB"/>
                </a:solidFill>
                <a:latin typeface="+mj-lt"/>
                <a:ea typeface="+mj-ea"/>
                <a:cs typeface="+mj-cs"/>
              </a:rPr>
              <a:t>Univariate HMM (Testing)</a:t>
            </a:r>
          </a:p>
        </p:txBody>
      </p:sp>
      <p:sp useBgFill="1">
        <p:nvSpPr>
          <p:cNvPr id="45" name="Rectangle 3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able 4">
            <a:extLst>
              <a:ext uri="{FF2B5EF4-FFF2-40B4-BE49-F238E27FC236}">
                <a16:creationId xmlns:a16="http://schemas.microsoft.com/office/drawing/2014/main" id="{1BC416CB-D0E3-4FE3-AEB7-1ADEFB49D104}"/>
              </a:ext>
            </a:extLst>
          </p:cNvPr>
          <p:cNvGraphicFramePr>
            <a:graphicFrameLocks noGrp="1"/>
          </p:cNvGraphicFramePr>
          <p:nvPr>
            <p:extLst>
              <p:ext uri="{D42A27DB-BD31-4B8C-83A1-F6EECF244321}">
                <p14:modId xmlns:p14="http://schemas.microsoft.com/office/powerpoint/2010/main" val="2805819279"/>
              </p:ext>
            </p:extLst>
          </p:nvPr>
        </p:nvGraphicFramePr>
        <p:xfrm>
          <a:off x="955392" y="1630155"/>
          <a:ext cx="6275584" cy="3602885"/>
        </p:xfrm>
        <a:graphic>
          <a:graphicData uri="http://schemas.openxmlformats.org/drawingml/2006/table">
            <a:tbl>
              <a:tblPr firstRow="1" firstCol="1" bandRow="1">
                <a:tableStyleId>{9D7B26C5-4107-4FEC-AEDC-1716B250A1EF}</a:tableStyleId>
              </a:tblPr>
              <a:tblGrid>
                <a:gridCol w="6275584">
                  <a:extLst>
                    <a:ext uri="{9D8B030D-6E8A-4147-A177-3AD203B41FA5}">
                      <a16:colId xmlns:a16="http://schemas.microsoft.com/office/drawing/2014/main" val="2888280530"/>
                    </a:ext>
                  </a:extLst>
                </a:gridCol>
              </a:tblGrid>
              <a:tr h="1215740">
                <a:tc>
                  <a:txBody>
                    <a:bodyPr/>
                    <a:lstStyle/>
                    <a:p>
                      <a:pPr algn="ctr"/>
                      <a:r>
                        <a:rPr lang="en-CA" sz="2800" u="sng" dirty="0">
                          <a:effectLst/>
                        </a:rPr>
                        <a:t>Univariate HMM For Global Intensity: State = 11</a:t>
                      </a:r>
                      <a:endParaRPr lang="en-CA" sz="2800" dirty="0">
                        <a:effectLst/>
                        <a:latin typeface="Georgia" panose="02040502050405020303" pitchFamily="18" charset="0"/>
                        <a:ea typeface="Georgia" panose="02040502050405020303" pitchFamily="18" charset="0"/>
                        <a:cs typeface="Times New Roman" panose="02020603050405020304" pitchFamily="18" charset="0"/>
                      </a:endParaRPr>
                    </a:p>
                  </a:txBody>
                  <a:tcPr marL="145842" marR="145842" marT="145842" marB="145842"/>
                </a:tc>
                <a:extLst>
                  <a:ext uri="{0D108BD9-81ED-4DB2-BD59-A6C34878D82A}">
                    <a16:rowId xmlns:a16="http://schemas.microsoft.com/office/drawing/2014/main" val="3879914812"/>
                  </a:ext>
                </a:extLst>
              </a:tr>
              <a:tr h="795715">
                <a:tc>
                  <a:txBody>
                    <a:bodyPr/>
                    <a:lstStyle/>
                    <a:p>
                      <a:pPr algn="ctr"/>
                      <a:r>
                        <a:rPr lang="en-CA" sz="2800">
                          <a:effectLst/>
                        </a:rPr>
                        <a:t>Train Model </a:t>
                      </a:r>
                      <a:r>
                        <a:rPr lang="en-CA" sz="2800" err="1">
                          <a:effectLst/>
                        </a:rPr>
                        <a:t>logLik</a:t>
                      </a:r>
                      <a:r>
                        <a:rPr lang="en-CA" sz="2800">
                          <a:effectLst/>
                        </a:rPr>
                        <a:t>: -21598</a:t>
                      </a:r>
                      <a:endParaRPr lang="en-CA" sz="2800">
                        <a:effectLst/>
                        <a:latin typeface="Georgia" panose="02040502050405020303" pitchFamily="18" charset="0"/>
                        <a:ea typeface="Georgia" panose="02040502050405020303" pitchFamily="18" charset="0"/>
                        <a:cs typeface="Times New Roman" panose="02020603050405020304" pitchFamily="18" charset="0"/>
                      </a:endParaRPr>
                    </a:p>
                  </a:txBody>
                  <a:tcPr marL="145842" marR="145842" marT="145842" marB="145842"/>
                </a:tc>
                <a:extLst>
                  <a:ext uri="{0D108BD9-81ED-4DB2-BD59-A6C34878D82A}">
                    <a16:rowId xmlns:a16="http://schemas.microsoft.com/office/drawing/2014/main" val="789772498"/>
                  </a:ext>
                </a:extLst>
              </a:tr>
              <a:tr h="795715">
                <a:tc>
                  <a:txBody>
                    <a:bodyPr/>
                    <a:lstStyle/>
                    <a:p>
                      <a:pPr algn="ctr"/>
                      <a:r>
                        <a:rPr lang="en-CA" sz="2800">
                          <a:effectLst/>
                        </a:rPr>
                        <a:t>Test Model </a:t>
                      </a:r>
                      <a:r>
                        <a:rPr lang="en-CA" sz="2800" err="1">
                          <a:effectLst/>
                        </a:rPr>
                        <a:t>logLik</a:t>
                      </a:r>
                      <a:r>
                        <a:rPr lang="en-CA" sz="2800">
                          <a:effectLst/>
                        </a:rPr>
                        <a:t>: -22155</a:t>
                      </a:r>
                      <a:endParaRPr lang="en-CA" sz="2800">
                        <a:effectLst/>
                        <a:latin typeface="Georgia" panose="02040502050405020303" pitchFamily="18" charset="0"/>
                        <a:ea typeface="Georgia" panose="02040502050405020303" pitchFamily="18" charset="0"/>
                        <a:cs typeface="Times New Roman" panose="02020603050405020304" pitchFamily="18" charset="0"/>
                      </a:endParaRPr>
                    </a:p>
                  </a:txBody>
                  <a:tcPr marL="145842" marR="145842" marT="145842" marB="145842"/>
                </a:tc>
                <a:extLst>
                  <a:ext uri="{0D108BD9-81ED-4DB2-BD59-A6C34878D82A}">
                    <a16:rowId xmlns:a16="http://schemas.microsoft.com/office/drawing/2014/main" val="2679808396"/>
                  </a:ext>
                </a:extLst>
              </a:tr>
              <a:tr h="795715">
                <a:tc>
                  <a:txBody>
                    <a:bodyPr/>
                    <a:lstStyle/>
                    <a:p>
                      <a:pPr algn="ctr"/>
                      <a:r>
                        <a:rPr lang="en-CA" sz="2800" dirty="0">
                          <a:effectLst/>
                        </a:rPr>
                        <a:t>Difference in </a:t>
                      </a:r>
                      <a:r>
                        <a:rPr lang="en-CA" sz="2800" dirty="0" err="1">
                          <a:effectLst/>
                        </a:rPr>
                        <a:t>logLik</a:t>
                      </a:r>
                      <a:r>
                        <a:rPr lang="en-CA" sz="2800" dirty="0">
                          <a:effectLst/>
                        </a:rPr>
                        <a:t> value: 557</a:t>
                      </a:r>
                      <a:endParaRPr lang="en-CA" sz="2800" dirty="0">
                        <a:effectLst/>
                        <a:latin typeface="Georgia" panose="02040502050405020303" pitchFamily="18" charset="0"/>
                        <a:ea typeface="Georgia" panose="02040502050405020303" pitchFamily="18" charset="0"/>
                        <a:cs typeface="Times New Roman" panose="02020603050405020304" pitchFamily="18" charset="0"/>
                      </a:endParaRPr>
                    </a:p>
                  </a:txBody>
                  <a:tcPr marL="145842" marR="145842" marT="145842" marB="145842"/>
                </a:tc>
                <a:extLst>
                  <a:ext uri="{0D108BD9-81ED-4DB2-BD59-A6C34878D82A}">
                    <a16:rowId xmlns:a16="http://schemas.microsoft.com/office/drawing/2014/main" val="889937864"/>
                  </a:ext>
                </a:extLst>
              </a:tr>
            </a:tbl>
          </a:graphicData>
        </a:graphic>
      </p:graphicFrame>
    </p:spTree>
    <p:extLst>
      <p:ext uri="{BB962C8B-B14F-4D97-AF65-F5344CB8AC3E}">
        <p14:creationId xmlns:p14="http://schemas.microsoft.com/office/powerpoint/2010/main" val="67714919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3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7741920" y="1325880"/>
            <a:ext cx="3802379" cy="3066507"/>
          </a:xfrm>
        </p:spPr>
        <p:txBody>
          <a:bodyPr vert="horz" lIns="91440" tIns="45720" rIns="91440" bIns="45720" rtlCol="0" anchor="b">
            <a:normAutofit/>
          </a:bodyPr>
          <a:lstStyle/>
          <a:p>
            <a:pPr algn="ctr"/>
            <a:r>
              <a:rPr lang="en-US" sz="5000" b="0" i="0" kern="1200">
                <a:solidFill>
                  <a:srgbClr val="EBEBEB"/>
                </a:solidFill>
                <a:latin typeface="+mj-lt"/>
                <a:ea typeface="+mj-ea"/>
                <a:cs typeface="+mj-cs"/>
              </a:rPr>
              <a:t>Multivariate HMM (Testing)</a:t>
            </a:r>
          </a:p>
        </p:txBody>
      </p:sp>
      <p:sp useBgFill="1">
        <p:nvSpPr>
          <p:cNvPr id="45" name="Rectangle 3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able 4">
            <a:extLst>
              <a:ext uri="{FF2B5EF4-FFF2-40B4-BE49-F238E27FC236}">
                <a16:creationId xmlns:a16="http://schemas.microsoft.com/office/drawing/2014/main" id="{1BC416CB-D0E3-4FE3-AEB7-1ADEFB49D104}"/>
              </a:ext>
            </a:extLst>
          </p:cNvPr>
          <p:cNvGraphicFramePr>
            <a:graphicFrameLocks noGrp="1"/>
          </p:cNvGraphicFramePr>
          <p:nvPr>
            <p:extLst>
              <p:ext uri="{D42A27DB-BD31-4B8C-83A1-F6EECF244321}">
                <p14:modId xmlns:p14="http://schemas.microsoft.com/office/powerpoint/2010/main" val="2357506370"/>
              </p:ext>
            </p:extLst>
          </p:nvPr>
        </p:nvGraphicFramePr>
        <p:xfrm>
          <a:off x="955392" y="1630155"/>
          <a:ext cx="6275584" cy="3958989"/>
        </p:xfrm>
        <a:graphic>
          <a:graphicData uri="http://schemas.openxmlformats.org/drawingml/2006/table">
            <a:tbl>
              <a:tblPr firstRow="1" firstCol="1" bandRow="1">
                <a:tableStyleId>{9D7B26C5-4107-4FEC-AEDC-1716B250A1EF}</a:tableStyleId>
              </a:tblPr>
              <a:tblGrid>
                <a:gridCol w="6275584">
                  <a:extLst>
                    <a:ext uri="{9D8B030D-6E8A-4147-A177-3AD203B41FA5}">
                      <a16:colId xmlns:a16="http://schemas.microsoft.com/office/drawing/2014/main" val="2888280530"/>
                    </a:ext>
                  </a:extLst>
                </a:gridCol>
              </a:tblGrid>
              <a:tr h="1215740">
                <a:tc>
                  <a:txBody>
                    <a:bodyPr/>
                    <a:lstStyle/>
                    <a:p>
                      <a:pPr algn="ctr"/>
                      <a:r>
                        <a:rPr lang="en-CA" sz="2800" u="sng">
                          <a:effectLst/>
                        </a:rPr>
                        <a:t>Multivariate HMM For Global Intensity, Sub metering 2, Sub metering 3: State = 8</a:t>
                      </a:r>
                      <a:endParaRPr lang="en-CA" sz="2800">
                        <a:effectLst/>
                        <a:latin typeface="Georgia" panose="02040502050405020303" pitchFamily="18" charset="0"/>
                        <a:ea typeface="Georgia" panose="02040502050405020303" pitchFamily="18" charset="0"/>
                        <a:cs typeface="Times New Roman" panose="02020603050405020304" pitchFamily="18" charset="0"/>
                      </a:endParaRPr>
                    </a:p>
                  </a:txBody>
                  <a:tcPr marL="145842" marR="145842" marT="145842" marB="145842"/>
                </a:tc>
                <a:extLst>
                  <a:ext uri="{0D108BD9-81ED-4DB2-BD59-A6C34878D82A}">
                    <a16:rowId xmlns:a16="http://schemas.microsoft.com/office/drawing/2014/main" val="3879914812"/>
                  </a:ext>
                </a:extLst>
              </a:tr>
              <a:tr h="795715">
                <a:tc>
                  <a:txBody>
                    <a:bodyPr/>
                    <a:lstStyle/>
                    <a:p>
                      <a:pPr algn="ctr"/>
                      <a:r>
                        <a:rPr lang="en-CA" sz="2800">
                          <a:effectLst/>
                        </a:rPr>
                        <a:t>Train Model logLik: </a:t>
                      </a:r>
                      <a:r>
                        <a:rPr lang="en-CA" sz="2800" b="1" cap="none" spc="0">
                          <a:solidFill>
                            <a:schemeClr val="tx1"/>
                          </a:solidFill>
                          <a:effectLst/>
                        </a:rPr>
                        <a:t>-99725</a:t>
                      </a:r>
                      <a:endParaRPr lang="en-CA" sz="2800" dirty="0">
                        <a:effectLst/>
                        <a:latin typeface="Georgia" panose="02040502050405020303" pitchFamily="18" charset="0"/>
                        <a:ea typeface="Georgia" panose="02040502050405020303" pitchFamily="18" charset="0"/>
                        <a:cs typeface="Times New Roman" panose="02020603050405020304" pitchFamily="18" charset="0"/>
                      </a:endParaRPr>
                    </a:p>
                  </a:txBody>
                  <a:tcPr marL="145842" marR="145842" marT="145842" marB="145842"/>
                </a:tc>
                <a:extLst>
                  <a:ext uri="{0D108BD9-81ED-4DB2-BD59-A6C34878D82A}">
                    <a16:rowId xmlns:a16="http://schemas.microsoft.com/office/drawing/2014/main" val="789772498"/>
                  </a:ext>
                </a:extLst>
              </a:tr>
              <a:tr h="795715">
                <a:tc>
                  <a:txBody>
                    <a:bodyPr/>
                    <a:lstStyle/>
                    <a:p>
                      <a:pPr algn="ctr"/>
                      <a:r>
                        <a:rPr lang="en-CA" sz="2800">
                          <a:effectLst/>
                        </a:rPr>
                        <a:t>Test Model logLik: </a:t>
                      </a:r>
                      <a:r>
                        <a:rPr lang="en-CA" sz="2800" b="1" cap="none" spc="0">
                          <a:solidFill>
                            <a:schemeClr val="tx1"/>
                          </a:solidFill>
                          <a:effectLst/>
                        </a:rPr>
                        <a:t>-98729</a:t>
                      </a:r>
                      <a:endParaRPr lang="en-CA" sz="2800" dirty="0">
                        <a:effectLst/>
                        <a:latin typeface="Georgia" panose="02040502050405020303" pitchFamily="18" charset="0"/>
                        <a:ea typeface="Georgia" panose="02040502050405020303" pitchFamily="18" charset="0"/>
                        <a:cs typeface="Times New Roman" panose="02020603050405020304" pitchFamily="18" charset="0"/>
                      </a:endParaRPr>
                    </a:p>
                  </a:txBody>
                  <a:tcPr marL="145842" marR="145842" marT="145842" marB="145842"/>
                </a:tc>
                <a:extLst>
                  <a:ext uri="{0D108BD9-81ED-4DB2-BD59-A6C34878D82A}">
                    <a16:rowId xmlns:a16="http://schemas.microsoft.com/office/drawing/2014/main" val="2679808396"/>
                  </a:ext>
                </a:extLst>
              </a:tr>
              <a:tr h="795715">
                <a:tc>
                  <a:txBody>
                    <a:bodyPr/>
                    <a:lstStyle/>
                    <a:p>
                      <a:pPr algn="ctr"/>
                      <a:r>
                        <a:rPr lang="en-CA" sz="2800">
                          <a:effectLst/>
                        </a:rPr>
                        <a:t>Difference in logLik value: </a:t>
                      </a:r>
                      <a:r>
                        <a:rPr lang="en-CA" sz="2800" b="1" cap="none" spc="0">
                          <a:solidFill>
                            <a:schemeClr val="tx1"/>
                          </a:solidFill>
                          <a:effectLst/>
                        </a:rPr>
                        <a:t>996</a:t>
                      </a:r>
                      <a:endParaRPr lang="en-CA" sz="2800" dirty="0">
                        <a:effectLst/>
                        <a:latin typeface="Georgia" panose="02040502050405020303" pitchFamily="18" charset="0"/>
                        <a:ea typeface="Georgia" panose="02040502050405020303" pitchFamily="18" charset="0"/>
                        <a:cs typeface="Times New Roman" panose="02020603050405020304" pitchFamily="18" charset="0"/>
                      </a:endParaRPr>
                    </a:p>
                  </a:txBody>
                  <a:tcPr marL="145842" marR="145842" marT="145842" marB="145842"/>
                </a:tc>
                <a:extLst>
                  <a:ext uri="{0D108BD9-81ED-4DB2-BD59-A6C34878D82A}">
                    <a16:rowId xmlns:a16="http://schemas.microsoft.com/office/drawing/2014/main" val="889937864"/>
                  </a:ext>
                </a:extLst>
              </a:tr>
            </a:tbl>
          </a:graphicData>
        </a:graphic>
      </p:graphicFrame>
    </p:spTree>
    <p:extLst>
      <p:ext uri="{BB962C8B-B14F-4D97-AF65-F5344CB8AC3E}">
        <p14:creationId xmlns:p14="http://schemas.microsoft.com/office/powerpoint/2010/main" val="108167661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959429" y="2638569"/>
            <a:ext cx="8307977" cy="1400530"/>
          </a:xfrm>
        </p:spPr>
        <p:txBody>
          <a:bodyPr>
            <a:noAutofit/>
          </a:bodyPr>
          <a:lstStyle/>
          <a:p>
            <a:pPr algn="ctr"/>
            <a:r>
              <a:rPr lang="en-US" sz="6600"/>
              <a:t>Anomaly Detection</a:t>
            </a:r>
          </a:p>
        </p:txBody>
      </p:sp>
    </p:spTree>
    <p:extLst>
      <p:ext uri="{BB962C8B-B14F-4D97-AF65-F5344CB8AC3E}">
        <p14:creationId xmlns:p14="http://schemas.microsoft.com/office/powerpoint/2010/main" val="412179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252154" cy="1016654"/>
          </a:xfrm>
        </p:spPr>
        <p:txBody>
          <a:bodyPr>
            <a:noAutofit/>
          </a:bodyPr>
          <a:lstStyle/>
          <a:p>
            <a:r>
              <a:rPr lang="en-US" sz="3600" dirty="0">
                <a:solidFill>
                  <a:srgbClr val="EBEBEB"/>
                </a:solidFill>
              </a:rPr>
              <a:t>Anomaly Detection With Univariate HMM</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pic>
        <p:nvPicPr>
          <p:cNvPr id="7" name="Picture 6">
            <a:extLst>
              <a:ext uri="{FF2B5EF4-FFF2-40B4-BE49-F238E27FC236}">
                <a16:creationId xmlns:a16="http://schemas.microsoft.com/office/drawing/2014/main" id="{20AAA89B-9E93-4828-93F7-52ED026A93CF}"/>
              </a:ext>
            </a:extLst>
          </p:cNvPr>
          <p:cNvPicPr>
            <a:picLocks noChangeAspect="1"/>
          </p:cNvPicPr>
          <p:nvPr/>
        </p:nvPicPr>
        <p:blipFill>
          <a:blip r:embed="rId2"/>
          <a:stretch>
            <a:fillRect/>
          </a:stretch>
        </p:blipFill>
        <p:spPr>
          <a:xfrm>
            <a:off x="331180" y="3407988"/>
            <a:ext cx="6440996" cy="2264368"/>
          </a:xfrm>
          <a:prstGeom prst="rect">
            <a:avLst/>
          </a:prstGeom>
        </p:spPr>
      </p:pic>
      <p:graphicFrame>
        <p:nvGraphicFramePr>
          <p:cNvPr id="8" name="Chart 7">
            <a:extLst>
              <a:ext uri="{FF2B5EF4-FFF2-40B4-BE49-F238E27FC236}">
                <a16:creationId xmlns:a16="http://schemas.microsoft.com/office/drawing/2014/main" id="{7A179972-11DE-476A-B43B-3CE0590875E7}"/>
              </a:ext>
            </a:extLst>
          </p:cNvPr>
          <p:cNvGraphicFramePr>
            <a:graphicFrameLocks/>
          </p:cNvGraphicFramePr>
          <p:nvPr>
            <p:extLst>
              <p:ext uri="{D42A27DB-BD31-4B8C-83A1-F6EECF244321}">
                <p14:modId xmlns:p14="http://schemas.microsoft.com/office/powerpoint/2010/main" val="1507718615"/>
              </p:ext>
            </p:extLst>
          </p:nvPr>
        </p:nvGraphicFramePr>
        <p:xfrm>
          <a:off x="6971070" y="310195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23925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695220" cy="1016654"/>
          </a:xfrm>
        </p:spPr>
        <p:txBody>
          <a:bodyPr>
            <a:noAutofit/>
          </a:bodyPr>
          <a:lstStyle/>
          <a:p>
            <a:r>
              <a:rPr lang="en-US" sz="3600">
                <a:solidFill>
                  <a:srgbClr val="EBEBEB"/>
                </a:solidFill>
              </a:rPr>
              <a:t>Anomaly Detection With Multivariate HMM</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Table 4">
            <a:extLst>
              <a:ext uri="{FF2B5EF4-FFF2-40B4-BE49-F238E27FC236}">
                <a16:creationId xmlns:a16="http://schemas.microsoft.com/office/drawing/2014/main" id="{1A42B948-27DA-46E0-9E70-3557D09F4241}"/>
              </a:ext>
            </a:extLst>
          </p:cNvPr>
          <p:cNvGraphicFramePr>
            <a:graphicFrameLocks noGrp="1"/>
          </p:cNvGraphicFramePr>
          <p:nvPr>
            <p:extLst>
              <p:ext uri="{D42A27DB-BD31-4B8C-83A1-F6EECF244321}">
                <p14:modId xmlns:p14="http://schemas.microsoft.com/office/powerpoint/2010/main" val="918521070"/>
              </p:ext>
            </p:extLst>
          </p:nvPr>
        </p:nvGraphicFramePr>
        <p:xfrm>
          <a:off x="380637" y="3213463"/>
          <a:ext cx="6229169" cy="2521132"/>
        </p:xfrm>
        <a:graphic>
          <a:graphicData uri="http://schemas.openxmlformats.org/drawingml/2006/table">
            <a:tbl>
              <a:tblPr firstRow="1" firstCol="1" bandRow="1"/>
              <a:tblGrid>
                <a:gridCol w="2160953">
                  <a:extLst>
                    <a:ext uri="{9D8B030D-6E8A-4147-A177-3AD203B41FA5}">
                      <a16:colId xmlns:a16="http://schemas.microsoft.com/office/drawing/2014/main" val="3334403189"/>
                    </a:ext>
                  </a:extLst>
                </a:gridCol>
                <a:gridCol w="2053623">
                  <a:extLst>
                    <a:ext uri="{9D8B030D-6E8A-4147-A177-3AD203B41FA5}">
                      <a16:colId xmlns:a16="http://schemas.microsoft.com/office/drawing/2014/main" val="2893813625"/>
                    </a:ext>
                  </a:extLst>
                </a:gridCol>
                <a:gridCol w="2014593">
                  <a:extLst>
                    <a:ext uri="{9D8B030D-6E8A-4147-A177-3AD203B41FA5}">
                      <a16:colId xmlns:a16="http://schemas.microsoft.com/office/drawing/2014/main" val="4011108130"/>
                    </a:ext>
                  </a:extLst>
                </a:gridCol>
              </a:tblGrid>
              <a:tr h="630283">
                <a:tc>
                  <a:txBody>
                    <a:bodyPr/>
                    <a:lstStyle/>
                    <a:p>
                      <a:pPr marL="0" marR="0" algn="ctr">
                        <a:spcBef>
                          <a:spcPts val="0"/>
                        </a:spcBef>
                        <a:spcAft>
                          <a:spcPts val="0"/>
                        </a:spcAft>
                      </a:pPr>
                      <a:r>
                        <a:rPr lang="en-CA" sz="1200" b="1" u="sng">
                          <a:effectLst/>
                          <a:latin typeface="Georgia" panose="02040502050405020303" pitchFamily="18" charset="0"/>
                          <a:ea typeface="Times New Roman" panose="02020603050405020304" pitchFamily="18" charset="0"/>
                          <a:cs typeface="Times New Roman" panose="02020603050405020304" pitchFamily="18" charset="0"/>
                        </a:rPr>
                        <a:t>Dataset Containing Anomalies 1</a:t>
                      </a:r>
                      <a:endParaRPr lang="en-CA" sz="1200">
                        <a:effectLst/>
                        <a:latin typeface="Georgia" panose="02040502050405020303" pitchFamily="18" charset="0"/>
                        <a:ea typeface="Georgia" panose="02040502050405020303"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CA" sz="1200" b="1" u="sng">
                          <a:effectLst/>
                          <a:latin typeface="Georgia" panose="02040502050405020303" pitchFamily="18" charset="0"/>
                          <a:ea typeface="Times New Roman" panose="02020603050405020304" pitchFamily="18" charset="0"/>
                          <a:cs typeface="Times New Roman" panose="02020603050405020304" pitchFamily="18" charset="0"/>
                        </a:rPr>
                        <a:t>Dataset Containing Anomalies 2</a:t>
                      </a:r>
                      <a:endParaRPr lang="en-CA"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CA" sz="1200" b="1" u="sng">
                          <a:effectLst/>
                          <a:latin typeface="Georgia" panose="02040502050405020303" pitchFamily="18" charset="0"/>
                          <a:ea typeface="Times New Roman" panose="02020603050405020304" pitchFamily="18" charset="0"/>
                          <a:cs typeface="Times New Roman" panose="02020603050405020304" pitchFamily="18" charset="0"/>
                        </a:rPr>
                        <a:t>Dataset Containing Anomalies 3</a:t>
                      </a:r>
                      <a:endParaRPr lang="en-CA"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347967"/>
                  </a:ext>
                </a:extLst>
              </a:tr>
              <a:tr h="630283">
                <a:tc>
                  <a:txBody>
                    <a:bodyPr/>
                    <a:lstStyle/>
                    <a:p>
                      <a:pPr marL="0" marR="0" algn="ctr">
                        <a:spcBef>
                          <a:spcPts val="0"/>
                        </a:spcBef>
                        <a:spcAft>
                          <a:spcPts val="0"/>
                        </a:spcAft>
                      </a:pP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Train Model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CA" sz="1200" b="0" dirty="0">
                          <a:effectLst/>
                          <a:latin typeface="Georgia" panose="02040502050405020303" pitchFamily="18" charset="0"/>
                          <a:ea typeface="Georgia" panose="02040502050405020303" pitchFamily="18" charset="0"/>
                          <a:cs typeface="Georgia" panose="02040502050405020303" pitchFamily="18" charset="0"/>
                        </a:rPr>
                        <a:t>-99725</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Train Model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CA" sz="1200" b="0" dirty="0">
                          <a:effectLst/>
                          <a:latin typeface="Georgia" panose="02040502050405020303" pitchFamily="18" charset="0"/>
                          <a:ea typeface="Georgia" panose="02040502050405020303" pitchFamily="18" charset="0"/>
                          <a:cs typeface="Georgia" panose="02040502050405020303" pitchFamily="18" charset="0"/>
                        </a:rPr>
                        <a:t>-99725</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Train Model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CA" sz="1200" b="0" dirty="0">
                          <a:effectLst/>
                          <a:latin typeface="Georgia" panose="02040502050405020303" pitchFamily="18" charset="0"/>
                          <a:ea typeface="Georgia" panose="02040502050405020303" pitchFamily="18" charset="0"/>
                          <a:cs typeface="Georgia" panose="02040502050405020303" pitchFamily="18" charset="0"/>
                        </a:rPr>
                        <a:t>-99725</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4488732"/>
                  </a:ext>
                </a:extLst>
              </a:tr>
              <a:tr h="630283">
                <a:tc>
                  <a:txBody>
                    <a:bodyPr/>
                    <a:lstStyle/>
                    <a:p>
                      <a:pPr marL="0" marR="0" algn="ctr">
                        <a:spcBef>
                          <a:spcPts val="0"/>
                        </a:spcBef>
                        <a:spcAft>
                          <a:spcPts val="0"/>
                        </a:spcAft>
                      </a:pPr>
                      <a:r>
                        <a:rPr lang="en-CA" sz="1200" b="1" dirty="0">
                          <a:effectLst/>
                          <a:latin typeface="Georgia" panose="02040502050405020303" pitchFamily="18" charset="0"/>
                          <a:ea typeface="Georgia" panose="02040502050405020303" pitchFamily="18" charset="0"/>
                          <a:cs typeface="Georgia" panose="02040502050405020303" pitchFamily="18" charset="0"/>
                        </a:rPr>
                        <a:t>Anomalies 1</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CA" sz="1200" b="0" dirty="0">
                          <a:solidFill>
                            <a:srgbClr val="000000"/>
                          </a:solidFill>
                          <a:effectLst/>
                          <a:latin typeface="Georgia" panose="02040502050405020303" pitchFamily="18" charset="0"/>
                          <a:ea typeface="Georgia" panose="02040502050405020303" pitchFamily="18" charset="0"/>
                          <a:cs typeface="Georgia" panose="02040502050405020303" pitchFamily="18" charset="0"/>
                        </a:rPr>
                        <a:t>-123153</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CA" sz="1200" b="1" dirty="0">
                          <a:effectLst/>
                          <a:latin typeface="Georgia" panose="02040502050405020303" pitchFamily="18" charset="0"/>
                          <a:ea typeface="Georgia" panose="02040502050405020303" pitchFamily="18" charset="0"/>
                          <a:cs typeface="Georgia" panose="02040502050405020303" pitchFamily="18" charset="0"/>
                        </a:rPr>
                        <a:t>Anomalies 2</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CA" sz="1200" b="0" dirty="0">
                          <a:solidFill>
                            <a:srgbClr val="000000"/>
                          </a:solidFill>
                          <a:effectLst/>
                          <a:latin typeface="Georgia" panose="02040502050405020303" pitchFamily="18" charset="0"/>
                          <a:ea typeface="Georgia" panose="02040502050405020303" pitchFamily="18" charset="0"/>
                          <a:cs typeface="Georgia" panose="02040502050405020303" pitchFamily="18" charset="0"/>
                        </a:rPr>
                        <a:t>-118665</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CA" sz="1200" b="1" dirty="0">
                          <a:effectLst/>
                          <a:latin typeface="Georgia" panose="02040502050405020303" pitchFamily="18" charset="0"/>
                          <a:ea typeface="Georgia" panose="02040502050405020303" pitchFamily="18" charset="0"/>
                          <a:cs typeface="Georgia" panose="02040502050405020303" pitchFamily="18" charset="0"/>
                        </a:rPr>
                        <a:t>Anomalies 3</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CA" sz="1200" b="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r>
                        <a:rPr lang="en-CA" sz="1200" b="0" dirty="0">
                          <a:solidFill>
                            <a:srgbClr val="000000"/>
                          </a:solidFill>
                          <a:effectLst/>
                          <a:latin typeface="Georgia" panose="02040502050405020303" pitchFamily="18" charset="0"/>
                          <a:ea typeface="Georgia" panose="02040502050405020303" pitchFamily="18" charset="0"/>
                          <a:cs typeface="Georgia" panose="02040502050405020303" pitchFamily="18" charset="0"/>
                        </a:rPr>
                        <a:t>-120200</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467713"/>
                  </a:ext>
                </a:extLst>
              </a:tr>
              <a:tr h="630283">
                <a:tc>
                  <a:txBody>
                    <a:bodyPr/>
                    <a:lstStyle/>
                    <a:p>
                      <a:pPr marL="0" marR="0" algn="ctr">
                        <a:spcBef>
                          <a:spcPts val="0"/>
                        </a:spcBef>
                        <a:spcAft>
                          <a:spcPts val="0"/>
                        </a:spcAft>
                      </a:pP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Difference in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value: </a:t>
                      </a:r>
                      <a:r>
                        <a:rPr lang="en-CA" sz="1200" b="0" dirty="0">
                          <a:solidFill>
                            <a:srgbClr val="000000"/>
                          </a:solidFill>
                          <a:effectLst/>
                          <a:latin typeface="Georgia" panose="02040502050405020303" pitchFamily="18" charset="0"/>
                          <a:ea typeface="Georgia" panose="02040502050405020303" pitchFamily="18" charset="0"/>
                          <a:cs typeface="Georgia" panose="02040502050405020303" pitchFamily="18" charset="0"/>
                        </a:rPr>
                        <a:t>23428</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Difference in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value: </a:t>
                      </a:r>
                      <a:r>
                        <a:rPr lang="en-CA" sz="1200" b="0" dirty="0">
                          <a:solidFill>
                            <a:srgbClr val="000000"/>
                          </a:solidFill>
                          <a:effectLst/>
                          <a:latin typeface="Georgia" panose="02040502050405020303" pitchFamily="18" charset="0"/>
                          <a:ea typeface="Georgia" panose="02040502050405020303" pitchFamily="18" charset="0"/>
                          <a:cs typeface="Georgia" panose="02040502050405020303" pitchFamily="18" charset="0"/>
                        </a:rPr>
                        <a:t>18940</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Difference in </a:t>
                      </a:r>
                      <a:r>
                        <a:rPr lang="en-CA" sz="1200" b="1" dirty="0" err="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logLik</a:t>
                      </a:r>
                      <a:r>
                        <a:rPr lang="en-CA" sz="1200" b="1"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value: </a:t>
                      </a:r>
                      <a:r>
                        <a:rPr lang="en-CA" sz="1200" b="0" dirty="0">
                          <a:solidFill>
                            <a:srgbClr val="000000"/>
                          </a:solidFill>
                          <a:effectLst/>
                          <a:latin typeface="Georgia" panose="02040502050405020303" pitchFamily="18" charset="0"/>
                          <a:ea typeface="Georgia" panose="02040502050405020303" pitchFamily="18" charset="0"/>
                          <a:cs typeface="Georgia" panose="02040502050405020303" pitchFamily="18" charset="0"/>
                        </a:rPr>
                        <a:t>20475 </a:t>
                      </a:r>
                      <a:endParaRPr lang="en-CA" sz="1200" b="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22832"/>
                  </a:ext>
                </a:extLst>
              </a:tr>
            </a:tbl>
          </a:graphicData>
        </a:graphic>
      </p:graphicFrame>
      <p:graphicFrame>
        <p:nvGraphicFramePr>
          <p:cNvPr id="12" name="Chart 11">
            <a:extLst>
              <a:ext uri="{FF2B5EF4-FFF2-40B4-BE49-F238E27FC236}">
                <a16:creationId xmlns:a16="http://schemas.microsoft.com/office/drawing/2014/main" id="{6445A0CE-5193-4F26-B184-11C5D761434E}"/>
              </a:ext>
            </a:extLst>
          </p:cNvPr>
          <p:cNvGraphicFramePr>
            <a:graphicFrameLocks/>
          </p:cNvGraphicFramePr>
          <p:nvPr>
            <p:extLst>
              <p:ext uri="{D42A27DB-BD31-4B8C-83A1-F6EECF244321}">
                <p14:modId xmlns:p14="http://schemas.microsoft.com/office/powerpoint/2010/main" val="1253490549"/>
              </p:ext>
            </p:extLst>
          </p:nvPr>
        </p:nvGraphicFramePr>
        <p:xfrm>
          <a:off x="6990443" y="3117125"/>
          <a:ext cx="457390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24917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695220" cy="1016654"/>
          </a:xfrm>
        </p:spPr>
        <p:txBody>
          <a:bodyPr>
            <a:noAutofit/>
          </a:bodyPr>
          <a:lstStyle/>
          <a:p>
            <a:r>
              <a:rPr lang="en-US" sz="3600">
                <a:solidFill>
                  <a:srgbClr val="EBEBEB"/>
                </a:solidFill>
              </a:rPr>
              <a:t>Anomaly Detection With Multivariate HMM</a:t>
            </a:r>
            <a:br>
              <a:rPr lang="en-US" sz="3600">
                <a:solidFill>
                  <a:srgbClr val="EBEBEB"/>
                </a:solidFill>
              </a:rPr>
            </a:br>
            <a:r>
              <a:rPr lang="en-US" sz="3600">
                <a:solidFill>
                  <a:srgbClr val="EBEBEB"/>
                </a:solidFill>
              </a:rPr>
              <a:t>and Different Time Periods</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3" name="Table 2">
            <a:extLst>
              <a:ext uri="{FF2B5EF4-FFF2-40B4-BE49-F238E27FC236}">
                <a16:creationId xmlns:a16="http://schemas.microsoft.com/office/drawing/2014/main" id="{A6BB6B7D-7BD7-4D7A-B48B-726E9EFED871}"/>
              </a:ext>
            </a:extLst>
          </p:cNvPr>
          <p:cNvGraphicFramePr>
            <a:graphicFrameLocks noGrp="1"/>
          </p:cNvGraphicFramePr>
          <p:nvPr>
            <p:extLst>
              <p:ext uri="{D42A27DB-BD31-4B8C-83A1-F6EECF244321}">
                <p14:modId xmlns:p14="http://schemas.microsoft.com/office/powerpoint/2010/main" val="3989861038"/>
              </p:ext>
            </p:extLst>
          </p:nvPr>
        </p:nvGraphicFramePr>
        <p:xfrm>
          <a:off x="287383" y="2923844"/>
          <a:ext cx="5808618" cy="1966679"/>
        </p:xfrm>
        <a:graphic>
          <a:graphicData uri="http://schemas.openxmlformats.org/drawingml/2006/table">
            <a:tbl>
              <a:tblPr firstRow="1" firstCol="1" bandRow="1">
                <a:tableStyleId>{5C22544A-7EE6-4342-B048-85BDC9FD1C3A}</a:tableStyleId>
              </a:tblPr>
              <a:tblGrid>
                <a:gridCol w="2325188">
                  <a:extLst>
                    <a:ext uri="{9D8B030D-6E8A-4147-A177-3AD203B41FA5}">
                      <a16:colId xmlns:a16="http://schemas.microsoft.com/office/drawing/2014/main" val="245786847"/>
                    </a:ext>
                  </a:extLst>
                </a:gridCol>
                <a:gridCol w="1528355">
                  <a:extLst>
                    <a:ext uri="{9D8B030D-6E8A-4147-A177-3AD203B41FA5}">
                      <a16:colId xmlns:a16="http://schemas.microsoft.com/office/drawing/2014/main" val="1900133766"/>
                    </a:ext>
                  </a:extLst>
                </a:gridCol>
                <a:gridCol w="1955075">
                  <a:extLst>
                    <a:ext uri="{9D8B030D-6E8A-4147-A177-3AD203B41FA5}">
                      <a16:colId xmlns:a16="http://schemas.microsoft.com/office/drawing/2014/main" val="3628753547"/>
                    </a:ext>
                  </a:extLst>
                </a:gridCol>
              </a:tblGrid>
              <a:tr h="525053">
                <a:tc>
                  <a:txBody>
                    <a:bodyPr/>
                    <a:lstStyle/>
                    <a:p>
                      <a:pPr marL="0" marR="0" algn="ctr">
                        <a:spcBef>
                          <a:spcPts val="0"/>
                        </a:spcBef>
                        <a:spcAft>
                          <a:spcPts val="0"/>
                        </a:spcAft>
                      </a:pPr>
                      <a:r>
                        <a:rPr lang="en-US" sz="1200" dirty="0">
                          <a:effectLst/>
                        </a:rPr>
                        <a:t>Test</a:t>
                      </a:r>
                      <a:endParaRPr lang="en-CA"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Train 16:00 – 19:59</a:t>
                      </a:r>
                      <a:endParaRPr lang="en-CA" sz="1200" dirty="0">
                        <a:effectLst/>
                      </a:endParaRPr>
                    </a:p>
                    <a:p>
                      <a:pPr marL="0" marR="0" algn="ctr">
                        <a:spcBef>
                          <a:spcPts val="0"/>
                        </a:spcBef>
                        <a:spcAft>
                          <a:spcPts val="0"/>
                        </a:spcAft>
                      </a:pPr>
                      <a:r>
                        <a:rPr lang="en-US" sz="1200" dirty="0">
                          <a:effectLst/>
                        </a:rPr>
                        <a:t>Test 20:00 – 23:59</a:t>
                      </a:r>
                      <a:endParaRPr lang="en-CA"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Train 20:00 – 23:59</a:t>
                      </a:r>
                      <a:endParaRPr lang="en-CA" sz="1200" dirty="0">
                        <a:effectLst/>
                      </a:endParaRPr>
                    </a:p>
                    <a:p>
                      <a:pPr marL="0" marR="0" algn="ctr">
                        <a:spcBef>
                          <a:spcPts val="0"/>
                        </a:spcBef>
                        <a:spcAft>
                          <a:spcPts val="0"/>
                        </a:spcAft>
                      </a:pPr>
                      <a:r>
                        <a:rPr lang="en-US" sz="1200" dirty="0">
                          <a:effectLst/>
                        </a:rPr>
                        <a:t>Test 20:00 – 23:59</a:t>
                      </a:r>
                      <a:endParaRPr lang="en-CA"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4440158"/>
                  </a:ext>
                </a:extLst>
              </a:tr>
              <a:tr h="404646">
                <a:tc>
                  <a:txBody>
                    <a:bodyPr/>
                    <a:lstStyle/>
                    <a:p>
                      <a:pPr marL="0" marR="0">
                        <a:lnSpc>
                          <a:spcPct val="150000"/>
                        </a:lnSpc>
                        <a:spcBef>
                          <a:spcPts val="0"/>
                        </a:spcBef>
                        <a:spcAft>
                          <a:spcPts val="0"/>
                        </a:spcAft>
                      </a:pPr>
                      <a:r>
                        <a:rPr lang="en-US" sz="1200" dirty="0">
                          <a:effectLst/>
                        </a:rPr>
                        <a:t>Reference Test - difference</a:t>
                      </a:r>
                      <a:endParaRPr lang="en-CA"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b="1" dirty="0">
                          <a:effectLst/>
                        </a:rPr>
                        <a:t>3679</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b="1" dirty="0">
                          <a:effectLst/>
                        </a:rPr>
                        <a:t>12631</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2063400"/>
                  </a:ext>
                </a:extLst>
              </a:tr>
              <a:tr h="345660">
                <a:tc>
                  <a:txBody>
                    <a:bodyPr/>
                    <a:lstStyle/>
                    <a:p>
                      <a:pPr marL="0" marR="0">
                        <a:lnSpc>
                          <a:spcPct val="150000"/>
                        </a:lnSpc>
                        <a:spcBef>
                          <a:spcPts val="0"/>
                        </a:spcBef>
                        <a:spcAft>
                          <a:spcPts val="0"/>
                        </a:spcAft>
                      </a:pPr>
                      <a:r>
                        <a:rPr lang="en-US" sz="1200" dirty="0">
                          <a:effectLst/>
                        </a:rPr>
                        <a:t>Anomaly 1 - difference</a:t>
                      </a:r>
                      <a:endParaRPr lang="en-CA"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b="1" dirty="0">
                          <a:effectLst/>
                        </a:rPr>
                        <a:t>16195</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b="1" dirty="0">
                          <a:effectLst/>
                        </a:rPr>
                        <a:t>10317</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24122890"/>
                  </a:ext>
                </a:extLst>
              </a:tr>
              <a:tr h="345660">
                <a:tc>
                  <a:txBody>
                    <a:bodyPr/>
                    <a:lstStyle/>
                    <a:p>
                      <a:pPr marL="0" marR="0">
                        <a:lnSpc>
                          <a:spcPct val="150000"/>
                        </a:lnSpc>
                        <a:spcBef>
                          <a:spcPts val="0"/>
                        </a:spcBef>
                        <a:spcAft>
                          <a:spcPts val="0"/>
                        </a:spcAft>
                      </a:pPr>
                      <a:r>
                        <a:rPr lang="en-US" sz="1200">
                          <a:effectLst/>
                        </a:rPr>
                        <a:t>Anomaly 2 - difference</a:t>
                      </a:r>
                      <a:endParaRPr lang="en-CA"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b="1" dirty="0">
                          <a:effectLst/>
                        </a:rPr>
                        <a:t>48071</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b="1" dirty="0">
                          <a:effectLst/>
                        </a:rPr>
                        <a:t>15376</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4135507"/>
                  </a:ext>
                </a:extLst>
              </a:tr>
              <a:tr h="345660">
                <a:tc>
                  <a:txBody>
                    <a:bodyPr/>
                    <a:lstStyle/>
                    <a:p>
                      <a:pPr marL="0" marR="0">
                        <a:lnSpc>
                          <a:spcPct val="150000"/>
                        </a:lnSpc>
                        <a:spcBef>
                          <a:spcPts val="0"/>
                        </a:spcBef>
                        <a:spcAft>
                          <a:spcPts val="0"/>
                        </a:spcAft>
                      </a:pPr>
                      <a:r>
                        <a:rPr lang="en-US" sz="1200">
                          <a:effectLst/>
                        </a:rPr>
                        <a:t>Anomaly 3 - difference</a:t>
                      </a:r>
                      <a:endParaRPr lang="en-CA"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b="1">
                          <a:effectLst/>
                        </a:rPr>
                        <a:t>37257</a:t>
                      </a:r>
                      <a:endParaRPr lang="en-CA" sz="1200" b="1">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200" b="1" dirty="0">
                          <a:effectLst/>
                        </a:rPr>
                        <a:t>13291</a:t>
                      </a:r>
                      <a:endParaRPr lang="en-CA" sz="12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5087923"/>
                  </a:ext>
                </a:extLst>
              </a:tr>
            </a:tbl>
          </a:graphicData>
        </a:graphic>
      </p:graphicFrame>
      <p:graphicFrame>
        <p:nvGraphicFramePr>
          <p:cNvPr id="8" name="Chart 7">
            <a:extLst>
              <a:ext uri="{FF2B5EF4-FFF2-40B4-BE49-F238E27FC236}">
                <a16:creationId xmlns:a16="http://schemas.microsoft.com/office/drawing/2014/main" id="{67D64DA9-05F2-4654-A25C-D8CB4ECD1D63}"/>
              </a:ext>
            </a:extLst>
          </p:cNvPr>
          <p:cNvGraphicFramePr>
            <a:graphicFrameLocks/>
          </p:cNvGraphicFramePr>
          <p:nvPr>
            <p:extLst>
              <p:ext uri="{D42A27DB-BD31-4B8C-83A1-F6EECF244321}">
                <p14:modId xmlns:p14="http://schemas.microsoft.com/office/powerpoint/2010/main" val="193557031"/>
              </p:ext>
            </p:extLst>
          </p:nvPr>
        </p:nvGraphicFramePr>
        <p:xfrm>
          <a:off x="6166588" y="2535582"/>
          <a:ext cx="5808617" cy="41034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07104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14400" y="2655987"/>
            <a:ext cx="10363199" cy="1400530"/>
          </a:xfrm>
        </p:spPr>
        <p:txBody>
          <a:bodyPr>
            <a:noAutofit/>
          </a:bodyPr>
          <a:lstStyle/>
          <a:p>
            <a:pPr algn="ctr"/>
            <a:r>
              <a:rPr lang="en-US" sz="6600"/>
              <a:t>Reinforcement Learning</a:t>
            </a:r>
          </a:p>
        </p:txBody>
      </p:sp>
    </p:spTree>
    <p:extLst>
      <p:ext uri="{BB962C8B-B14F-4D97-AF65-F5344CB8AC3E}">
        <p14:creationId xmlns:p14="http://schemas.microsoft.com/office/powerpoint/2010/main" val="79070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844EE02A-F0F8-4A23-B21D-CF2066B65D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99F13062-7BB6-4A97-B661-CDE2EDEAE7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4F3197D-248B-46C5-B6EE-003F4E0C6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FFC3E649-106F-4B41-9FF5-327536E4CF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79F6731C-42C0-45DB-9F9A-B831CBEC51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040549E2-C5A5-4ED5-80AB-070FEBDF5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52C568FB-C64F-4EC8-AB02-075D08F87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107" y="0"/>
            <a:ext cx="3573504"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74F9E501-82FD-4B38-8A53-EE93DC503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0365" y="1295400"/>
            <a:ext cx="3574834"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7A56AD3-35F3-4127-8188-FA86AADB9B20}"/>
              </a:ext>
            </a:extLst>
          </p:cNvPr>
          <p:cNvSpPr txBox="1">
            <a:spLocks/>
          </p:cNvSpPr>
          <p:nvPr/>
        </p:nvSpPr>
        <p:spPr>
          <a:xfrm>
            <a:off x="7710725" y="3472841"/>
            <a:ext cx="3309869" cy="1294102"/>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000" dirty="0"/>
              <a:t>   Notable Applications</a:t>
            </a:r>
          </a:p>
        </p:txBody>
      </p:sp>
      <p:pic>
        <p:nvPicPr>
          <p:cNvPr id="27" name="Picture 27" descr="A picture containing sitting, keyboard, table, food&#10;&#10;Description automatically generated">
            <a:extLst>
              <a:ext uri="{FF2B5EF4-FFF2-40B4-BE49-F238E27FC236}">
                <a16:creationId xmlns:a16="http://schemas.microsoft.com/office/drawing/2014/main" id="{1DA0F39A-2E52-46A7-B56E-FFA848368BE4}"/>
              </a:ext>
            </a:extLst>
          </p:cNvPr>
          <p:cNvPicPr>
            <a:picLocks noChangeAspect="1"/>
          </p:cNvPicPr>
          <p:nvPr/>
        </p:nvPicPr>
        <p:blipFill rotWithShape="1">
          <a:blip r:embed="rId7">
            <a:alphaModFix/>
          </a:blip>
          <a:srcRect l="3446" r="15174"/>
          <a:stretch/>
        </p:blipFill>
        <p:spPr>
          <a:xfrm>
            <a:off x="477856" y="867428"/>
            <a:ext cx="3090250" cy="2018581"/>
          </a:xfrm>
          <a:prstGeom prst="rect">
            <a:avLst/>
          </a:prstGeom>
        </p:spPr>
      </p:pic>
      <p:pic>
        <p:nvPicPr>
          <p:cNvPr id="29" name="Picture 29" descr="A picture containing icon&#10;&#10;Description automatically generated">
            <a:extLst>
              <a:ext uri="{FF2B5EF4-FFF2-40B4-BE49-F238E27FC236}">
                <a16:creationId xmlns:a16="http://schemas.microsoft.com/office/drawing/2014/main" id="{E82464C3-32A8-4DF8-91B1-AA99083AD361}"/>
              </a:ext>
            </a:extLst>
          </p:cNvPr>
          <p:cNvPicPr>
            <a:picLocks noChangeAspect="1"/>
          </p:cNvPicPr>
          <p:nvPr/>
        </p:nvPicPr>
        <p:blipFill rotWithShape="1">
          <a:blip r:embed="rId8">
            <a:alphaModFix/>
          </a:blip>
          <a:srcRect l="8856" r="4241" b="-1"/>
          <a:stretch/>
        </p:blipFill>
        <p:spPr>
          <a:xfrm>
            <a:off x="4110762" y="867427"/>
            <a:ext cx="3090250" cy="2018581"/>
          </a:xfrm>
          <a:prstGeom prst="rect">
            <a:avLst/>
          </a:prstGeom>
        </p:spPr>
      </p:pic>
      <p:pic>
        <p:nvPicPr>
          <p:cNvPr id="17" name="Picture 3" descr="Graphical user interface, chart, line chart&#10;&#10;Description automatically generated">
            <a:extLst>
              <a:ext uri="{FF2B5EF4-FFF2-40B4-BE49-F238E27FC236}">
                <a16:creationId xmlns:a16="http://schemas.microsoft.com/office/drawing/2014/main" id="{AB2517D9-0C53-4F70-AC3B-46EF74D79DB7}"/>
              </a:ext>
            </a:extLst>
          </p:cNvPr>
          <p:cNvPicPr>
            <a:picLocks noChangeAspect="1"/>
          </p:cNvPicPr>
          <p:nvPr/>
        </p:nvPicPr>
        <p:blipFill rotWithShape="1">
          <a:blip r:embed="rId9">
            <a:alphaModFix/>
          </a:blip>
          <a:srcRect l="5951" r="12932" b="2"/>
          <a:stretch/>
        </p:blipFill>
        <p:spPr>
          <a:xfrm>
            <a:off x="415228" y="3475491"/>
            <a:ext cx="6790662" cy="3006728"/>
          </a:xfrm>
          <a:prstGeom prst="rect">
            <a:avLst/>
          </a:prstGeom>
        </p:spPr>
      </p:pic>
      <p:sp>
        <p:nvSpPr>
          <p:cNvPr id="25" name="TextBox 24">
            <a:extLst>
              <a:ext uri="{FF2B5EF4-FFF2-40B4-BE49-F238E27FC236}">
                <a16:creationId xmlns:a16="http://schemas.microsoft.com/office/drawing/2014/main" id="{4AD56545-7476-45E3-B38D-8E113DBEF567}"/>
              </a:ext>
            </a:extLst>
          </p:cNvPr>
          <p:cNvSpPr txBox="1"/>
          <p:nvPr/>
        </p:nvSpPr>
        <p:spPr>
          <a:xfrm>
            <a:off x="2279766" y="4139026"/>
            <a:ext cx="4506322"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dirty="0">
                <a:solidFill>
                  <a:schemeClr val="bg1"/>
                </a:solidFill>
              </a:rPr>
              <a:t>Consistent 40 percent reduction in the </a:t>
            </a:r>
            <a:endParaRPr lang="en-US">
              <a:solidFill>
                <a:schemeClr val="bg1"/>
              </a:solidFill>
            </a:endParaRPr>
          </a:p>
          <a:p>
            <a:pPr>
              <a:spcAft>
                <a:spcPts val="600"/>
              </a:spcAft>
            </a:pPr>
            <a:r>
              <a:rPr lang="en-US" b="1" dirty="0">
                <a:solidFill>
                  <a:schemeClr val="bg1"/>
                </a:solidFill>
              </a:rPr>
              <a:t>amount of energy used for cooling</a:t>
            </a:r>
            <a:endParaRPr lang="en-US">
              <a:solidFill>
                <a:schemeClr val="bg1"/>
              </a:solidFill>
            </a:endParaRPr>
          </a:p>
        </p:txBody>
      </p:sp>
      <p:sp>
        <p:nvSpPr>
          <p:cNvPr id="28" name="Title 1">
            <a:extLst>
              <a:ext uri="{FF2B5EF4-FFF2-40B4-BE49-F238E27FC236}">
                <a16:creationId xmlns:a16="http://schemas.microsoft.com/office/drawing/2014/main" id="{3964FE72-4442-4E25-98B2-384D86239105}"/>
              </a:ext>
            </a:extLst>
          </p:cNvPr>
          <p:cNvSpPr txBox="1">
            <a:spLocks/>
          </p:cNvSpPr>
          <p:nvPr/>
        </p:nvSpPr>
        <p:spPr>
          <a:xfrm>
            <a:off x="3889890" y="374247"/>
            <a:ext cx="3827133" cy="486632"/>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dirty="0"/>
              <a:t>Autonomous Driving</a:t>
            </a:r>
            <a:endParaRPr lang="en-US"/>
          </a:p>
        </p:txBody>
      </p:sp>
      <p:sp>
        <p:nvSpPr>
          <p:cNvPr id="39" name="Title 1">
            <a:extLst>
              <a:ext uri="{FF2B5EF4-FFF2-40B4-BE49-F238E27FC236}">
                <a16:creationId xmlns:a16="http://schemas.microsoft.com/office/drawing/2014/main" id="{0A756B14-1278-4BD8-8EAD-BD38D2FE3033}"/>
              </a:ext>
            </a:extLst>
          </p:cNvPr>
          <p:cNvSpPr txBox="1">
            <a:spLocks/>
          </p:cNvSpPr>
          <p:nvPr/>
        </p:nvSpPr>
        <p:spPr>
          <a:xfrm>
            <a:off x="383980" y="252927"/>
            <a:ext cx="3472229" cy="62233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dirty="0"/>
              <a:t>Gaming Strategies</a:t>
            </a:r>
          </a:p>
        </p:txBody>
      </p:sp>
      <p:sp>
        <p:nvSpPr>
          <p:cNvPr id="41" name="Title 1">
            <a:extLst>
              <a:ext uri="{FF2B5EF4-FFF2-40B4-BE49-F238E27FC236}">
                <a16:creationId xmlns:a16="http://schemas.microsoft.com/office/drawing/2014/main" id="{FB8E78B4-88C3-473D-9CCD-FE29A51C2AFD}"/>
              </a:ext>
            </a:extLst>
          </p:cNvPr>
          <p:cNvSpPr txBox="1">
            <a:spLocks/>
          </p:cNvSpPr>
          <p:nvPr/>
        </p:nvSpPr>
        <p:spPr>
          <a:xfrm>
            <a:off x="1937917" y="2944642"/>
            <a:ext cx="3827133" cy="486632"/>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dirty="0"/>
              <a:t>Energy Conservation</a:t>
            </a:r>
            <a:endParaRPr lang="en-US" dirty="0"/>
          </a:p>
        </p:txBody>
      </p:sp>
    </p:spTree>
    <p:extLst>
      <p:ext uri="{BB962C8B-B14F-4D97-AF65-F5344CB8AC3E}">
        <p14:creationId xmlns:p14="http://schemas.microsoft.com/office/powerpoint/2010/main" val="101240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13291" y="304801"/>
            <a:ext cx="6172700" cy="1355833"/>
          </a:xfrm>
        </p:spPr>
        <p:txBody>
          <a:bodyPr>
            <a:normAutofit/>
          </a:bodyPr>
          <a:lstStyle/>
          <a:p>
            <a:r>
              <a:rPr lang="en-US" sz="8000"/>
              <a:t>Introduction</a:t>
            </a:r>
          </a:p>
        </p:txBody>
      </p:sp>
      <p:sp>
        <p:nvSpPr>
          <p:cNvPr id="3" name="TextBox 2">
            <a:extLst>
              <a:ext uri="{FF2B5EF4-FFF2-40B4-BE49-F238E27FC236}">
                <a16:creationId xmlns:a16="http://schemas.microsoft.com/office/drawing/2014/main" id="{3C0BF481-8B4A-4B53-8DFD-DD54CA732B48}"/>
              </a:ext>
            </a:extLst>
          </p:cNvPr>
          <p:cNvSpPr txBox="1"/>
          <p:nvPr/>
        </p:nvSpPr>
        <p:spPr>
          <a:xfrm>
            <a:off x="725213" y="2039007"/>
            <a:ext cx="10405241" cy="4306243"/>
          </a:xfrm>
          <a:prstGeom prst="rect">
            <a:avLst/>
          </a:prstGeom>
          <a:noFill/>
        </p:spPr>
        <p:txBody>
          <a:bodyPr wrap="square" rtlCol="0">
            <a:spAutoFit/>
          </a:bodyPr>
          <a:lstStyle/>
          <a:p>
            <a:pPr algn="just">
              <a:lnSpc>
                <a:spcPct val="200000"/>
              </a:lnSpc>
            </a:pPr>
            <a:r>
              <a:rPr lang="en-US" sz="2000" dirty="0">
                <a:effectLst/>
                <a:latin typeface="Segoe UI" panose="020B0502040204020203" pitchFamily="34" charset="0"/>
                <a:ea typeface="Georgia" panose="02040502050405020303" pitchFamily="18" charset="0"/>
                <a:cs typeface="Segoe UI" panose="020B0502040204020203" pitchFamily="34" charset="0"/>
              </a:rPr>
              <a:t>Concerns about the vulnerability of the Electrical Grid to cyber attacks is growing. The sophistication of cyber attacks is continuously increasing and the conventional defenses against these attacks are now of questionable value. </a:t>
            </a:r>
          </a:p>
          <a:p>
            <a:pPr algn="just">
              <a:lnSpc>
                <a:spcPct val="200000"/>
              </a:lnSpc>
            </a:pPr>
            <a:r>
              <a:rPr lang="en-US" sz="2000" dirty="0">
                <a:effectLst/>
                <a:latin typeface="Segoe UI" panose="020B0502040204020203" pitchFamily="34" charset="0"/>
                <a:ea typeface="Georgia" panose="02040502050405020303" pitchFamily="18" charset="0"/>
                <a:cs typeface="Segoe UI" panose="020B0502040204020203" pitchFamily="34" charset="0"/>
              </a:rPr>
              <a:t>Artificial Intelligence plays and will increasingly play an important role in the next generation of defense solutions. </a:t>
            </a:r>
          </a:p>
          <a:p>
            <a:pPr algn="just">
              <a:lnSpc>
                <a:spcPct val="200000"/>
              </a:lnSpc>
            </a:pPr>
            <a:r>
              <a:rPr lang="en-US" sz="2000" dirty="0">
                <a:effectLst/>
                <a:latin typeface="Segoe UI" panose="020B0502040204020203" pitchFamily="34" charset="0"/>
                <a:ea typeface="Georgia" panose="02040502050405020303" pitchFamily="18" charset="0"/>
                <a:cs typeface="Segoe UI" panose="020B0502040204020203" pitchFamily="34" charset="0"/>
              </a:rPr>
              <a:t>The performance of Hidden Markov Models to detect a cyber incursion and the applicability of Reinforcement Learning to protecting the Electrical Grid are analyzed</a:t>
            </a:r>
            <a:r>
              <a:rPr lang="en-US" sz="2000" dirty="0">
                <a:effectLst/>
                <a:latin typeface="Georgia" panose="02040502050405020303" pitchFamily="18" charset="0"/>
                <a:ea typeface="Georgia" panose="02040502050405020303" pitchFamily="18" charset="0"/>
                <a:cs typeface="Times New Roman" panose="02020603050405020304" pitchFamily="18" charset="0"/>
              </a:rPr>
              <a:t>.</a:t>
            </a:r>
            <a:endParaRPr lang="en-CA" dirty="0"/>
          </a:p>
        </p:txBody>
      </p:sp>
    </p:spTree>
    <p:extLst>
      <p:ext uri="{BB962C8B-B14F-4D97-AF65-F5344CB8AC3E}">
        <p14:creationId xmlns:p14="http://schemas.microsoft.com/office/powerpoint/2010/main" val="3900029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AE137-F122-4606-8411-FC8E362E38EE}"/>
              </a:ext>
            </a:extLst>
          </p:cNvPr>
          <p:cNvSpPr>
            <a:spLocks noGrp="1"/>
          </p:cNvSpPr>
          <p:nvPr>
            <p:ph type="title"/>
          </p:nvPr>
        </p:nvSpPr>
        <p:spPr>
          <a:xfrm>
            <a:off x="8532819" y="1897380"/>
            <a:ext cx="3352375" cy="3066507"/>
          </a:xfrm>
        </p:spPr>
        <p:txBody>
          <a:bodyPr vert="horz" lIns="91440" tIns="45720" rIns="91440" bIns="45720" rtlCol="0" anchor="b">
            <a:normAutofit fontScale="90000"/>
          </a:bodyPr>
          <a:lstStyle/>
          <a:p>
            <a:r>
              <a:rPr lang="en-US" sz="5400">
                <a:solidFill>
                  <a:srgbClr val="EBEBEB"/>
                </a:solidFill>
              </a:rPr>
              <a:t>Historical Context of RL: Bellman</a:t>
            </a:r>
            <a:r>
              <a:rPr lang="en-US" sz="5400" b="0" i="0" kern="1200">
                <a:solidFill>
                  <a:srgbClr val="EBEBEB"/>
                </a:solidFill>
                <a:latin typeface="+mj-lt"/>
                <a:ea typeface="+mj-ea"/>
                <a:cs typeface="+mj-cs"/>
              </a:rPr>
              <a:t> Equation</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A picture containing diagram&#10;&#10;Description automatically generated">
            <a:extLst>
              <a:ext uri="{FF2B5EF4-FFF2-40B4-BE49-F238E27FC236}">
                <a16:creationId xmlns:a16="http://schemas.microsoft.com/office/drawing/2014/main" id="{FB70817F-D3CE-4EA9-A7A7-443F100F2D89}"/>
              </a:ext>
            </a:extLst>
          </p:cNvPr>
          <p:cNvPicPr>
            <a:picLocks noChangeAspect="1"/>
          </p:cNvPicPr>
          <p:nvPr/>
        </p:nvPicPr>
        <p:blipFill>
          <a:blip r:embed="rId7"/>
          <a:stretch>
            <a:fillRect/>
          </a:stretch>
        </p:blipFill>
        <p:spPr>
          <a:xfrm>
            <a:off x="145697" y="1312969"/>
            <a:ext cx="7792187" cy="3908009"/>
          </a:xfrm>
          <a:prstGeom prst="rect">
            <a:avLst/>
          </a:prstGeom>
          <a:effectLst/>
        </p:spPr>
      </p:pic>
      <p:sp>
        <p:nvSpPr>
          <p:cNvPr id="4" name="TextBox 3">
            <a:extLst>
              <a:ext uri="{FF2B5EF4-FFF2-40B4-BE49-F238E27FC236}">
                <a16:creationId xmlns:a16="http://schemas.microsoft.com/office/drawing/2014/main" id="{CB7633C3-1F9D-4B64-B0A1-4A58162FA84F}"/>
              </a:ext>
            </a:extLst>
          </p:cNvPr>
          <p:cNvSpPr txBox="1"/>
          <p:nvPr/>
        </p:nvSpPr>
        <p:spPr>
          <a:xfrm>
            <a:off x="1297907" y="5458828"/>
            <a:ext cx="43674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1. Optimal Control Problem</a:t>
            </a:r>
          </a:p>
          <a:p>
            <a:endParaRPr lang="en-US" sz="2200" b="1"/>
          </a:p>
          <a:p>
            <a:r>
              <a:rPr lang="en-US" sz="2200" b="1"/>
              <a:t>2. Learning by Trial &amp; Error</a:t>
            </a:r>
          </a:p>
        </p:txBody>
      </p:sp>
    </p:spTree>
    <p:extLst>
      <p:ext uri="{BB962C8B-B14F-4D97-AF65-F5344CB8AC3E}">
        <p14:creationId xmlns:p14="http://schemas.microsoft.com/office/powerpoint/2010/main" val="265703923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695220" cy="1016654"/>
          </a:xfrm>
        </p:spPr>
        <p:txBody>
          <a:bodyPr>
            <a:noAutofit/>
          </a:bodyPr>
          <a:lstStyle/>
          <a:p>
            <a:r>
              <a:rPr lang="en-US" sz="3600">
                <a:solidFill>
                  <a:srgbClr val="EBEBEB"/>
                </a:solidFill>
              </a:rPr>
              <a:t>What is Reinforcement Learning?</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pic>
        <p:nvPicPr>
          <p:cNvPr id="5" name="Picture 4" descr="Diagram&#10;&#10;Description automatically generated">
            <a:extLst>
              <a:ext uri="{FF2B5EF4-FFF2-40B4-BE49-F238E27FC236}">
                <a16:creationId xmlns:a16="http://schemas.microsoft.com/office/drawing/2014/main" id="{75673F31-7491-4CA2-88C5-3B2A88C62A83}"/>
              </a:ext>
            </a:extLst>
          </p:cNvPr>
          <p:cNvPicPr>
            <a:picLocks noChangeAspect="1"/>
          </p:cNvPicPr>
          <p:nvPr/>
        </p:nvPicPr>
        <p:blipFill>
          <a:blip r:embed="rId3"/>
          <a:stretch>
            <a:fillRect/>
          </a:stretch>
        </p:blipFill>
        <p:spPr>
          <a:xfrm>
            <a:off x="2685844" y="2951002"/>
            <a:ext cx="6034095" cy="2718061"/>
          </a:xfrm>
          <a:prstGeom prst="rect">
            <a:avLst/>
          </a:prstGeom>
        </p:spPr>
      </p:pic>
    </p:spTree>
    <p:extLst>
      <p:ext uri="{BB962C8B-B14F-4D97-AF65-F5344CB8AC3E}">
        <p14:creationId xmlns:p14="http://schemas.microsoft.com/office/powerpoint/2010/main" val="129660008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810E80F-9C89-42DA-AC6A-CA9F6C0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8189492" y="1325880"/>
            <a:ext cx="3354807" cy="3066507"/>
          </a:xfrm>
        </p:spPr>
        <p:txBody>
          <a:bodyPr vert="horz" lIns="91440" tIns="45720" rIns="91440" bIns="45720" rtlCol="0" anchor="b">
            <a:normAutofit/>
          </a:bodyPr>
          <a:lstStyle/>
          <a:p>
            <a:pPr>
              <a:lnSpc>
                <a:spcPct val="90000"/>
              </a:lnSpc>
            </a:pPr>
            <a:r>
              <a:rPr lang="en-US" sz="5400" b="0" i="0" kern="1200">
                <a:solidFill>
                  <a:srgbClr val="EBEBEB"/>
                </a:solidFill>
                <a:latin typeface="+mj-lt"/>
                <a:ea typeface="+mj-ea"/>
                <a:cs typeface="+mj-cs"/>
              </a:rPr>
              <a:t>Markov Decision Process (MDP)</a:t>
            </a:r>
          </a:p>
        </p:txBody>
      </p:sp>
      <p:sp>
        <p:nvSpPr>
          <p:cNvPr id="34" name="Rectangle 33">
            <a:extLst>
              <a:ext uri="{FF2B5EF4-FFF2-40B4-BE49-F238E27FC236}">
                <a16:creationId xmlns:a16="http://schemas.microsoft.com/office/drawing/2014/main" id="{35955B09-6DFD-41EE-8794-648DBC50B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A1C8458-DBAA-4D00-98AC-E9890360D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8" name="Rounded Rectangle 4">
            <a:extLst>
              <a:ext uri="{FF2B5EF4-FFF2-40B4-BE49-F238E27FC236}">
                <a16:creationId xmlns:a16="http://schemas.microsoft.com/office/drawing/2014/main" id="{A8D15A26-D50C-4BE5-8A59-321D90248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6272784" cy="562624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venn diagram&#10;&#10;Description automatically generated">
            <a:extLst>
              <a:ext uri="{FF2B5EF4-FFF2-40B4-BE49-F238E27FC236}">
                <a16:creationId xmlns:a16="http://schemas.microsoft.com/office/drawing/2014/main" id="{8D586D41-7953-4D54-B49C-720810ACFE0B}"/>
              </a:ext>
            </a:extLst>
          </p:cNvPr>
          <p:cNvPicPr>
            <a:picLocks noChangeAspect="1"/>
          </p:cNvPicPr>
          <p:nvPr/>
        </p:nvPicPr>
        <p:blipFill>
          <a:blip r:embed="rId7"/>
          <a:stretch>
            <a:fillRect/>
          </a:stretch>
        </p:blipFill>
        <p:spPr>
          <a:xfrm>
            <a:off x="1794812" y="2644557"/>
            <a:ext cx="3963319" cy="3170654"/>
          </a:xfrm>
          <a:prstGeom prst="rect">
            <a:avLst/>
          </a:prstGeom>
          <a:effectLst/>
        </p:spPr>
      </p:pic>
      <p:sp>
        <p:nvSpPr>
          <p:cNvPr id="6" name="TextBox 5">
            <a:extLst>
              <a:ext uri="{FF2B5EF4-FFF2-40B4-BE49-F238E27FC236}">
                <a16:creationId xmlns:a16="http://schemas.microsoft.com/office/drawing/2014/main" id="{6FF65380-83E9-434F-A4F7-03879F44DF76}"/>
              </a:ext>
            </a:extLst>
          </p:cNvPr>
          <p:cNvSpPr txBox="1"/>
          <p:nvPr/>
        </p:nvSpPr>
        <p:spPr>
          <a:xfrm>
            <a:off x="1572506" y="768459"/>
            <a:ext cx="4421261" cy="1815882"/>
          </a:xfrm>
          <a:prstGeom prst="rect">
            <a:avLst/>
          </a:prstGeom>
          <a:noFill/>
        </p:spPr>
        <p:txBody>
          <a:bodyPr wrap="square" rtlCol="0">
            <a:spAutoFit/>
          </a:bodyPr>
          <a:lstStyle/>
          <a:p>
            <a:r>
              <a:rPr lang="en-CA" sz="2800" b="1"/>
              <a:t>Two Key Characteristics:</a:t>
            </a:r>
          </a:p>
          <a:p>
            <a:endParaRPr lang="en-CA" sz="2800" b="1"/>
          </a:p>
          <a:p>
            <a:pPr marL="285750" indent="-285750">
              <a:buFontTx/>
              <a:buChar char="-"/>
            </a:pPr>
            <a:r>
              <a:rPr lang="en-CA" sz="2800" b="1"/>
              <a:t>The Markov Property</a:t>
            </a:r>
          </a:p>
          <a:p>
            <a:pPr marL="285750" indent="-285750">
              <a:buFontTx/>
              <a:buChar char="-"/>
            </a:pPr>
            <a:r>
              <a:rPr lang="en-CA" sz="2800" b="1"/>
              <a:t>The Markov Chain</a:t>
            </a:r>
          </a:p>
        </p:txBody>
      </p:sp>
    </p:spTree>
    <p:extLst>
      <p:ext uri="{BB962C8B-B14F-4D97-AF65-F5344CB8AC3E}">
        <p14:creationId xmlns:p14="http://schemas.microsoft.com/office/powerpoint/2010/main" val="138824756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695220" cy="1016654"/>
          </a:xfrm>
        </p:spPr>
        <p:txBody>
          <a:bodyPr>
            <a:noAutofit/>
          </a:bodyPr>
          <a:lstStyle/>
          <a:p>
            <a:r>
              <a:rPr lang="en-US" sz="3600">
                <a:solidFill>
                  <a:srgbClr val="EBEBEB"/>
                </a:solidFill>
              </a:rPr>
              <a:t>Reinforcement Learning Training</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3" name="Rectangle 2">
            <a:extLst>
              <a:ext uri="{FF2B5EF4-FFF2-40B4-BE49-F238E27FC236}">
                <a16:creationId xmlns:a16="http://schemas.microsoft.com/office/drawing/2014/main" id="{B5DE859A-6152-426E-9E8F-90C602A00869}"/>
              </a:ext>
            </a:extLst>
          </p:cNvPr>
          <p:cNvSpPr>
            <a:spLocks noChangeArrowheads="1"/>
          </p:cNvSpPr>
          <p:nvPr/>
        </p:nvSpPr>
        <p:spPr bwMode="auto">
          <a:xfrm>
            <a:off x="1564396" y="2641784"/>
            <a:ext cx="134260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graphicFrame>
        <p:nvGraphicFramePr>
          <p:cNvPr id="4" name="Object 3">
            <a:extLst>
              <a:ext uri="{FF2B5EF4-FFF2-40B4-BE49-F238E27FC236}">
                <a16:creationId xmlns:a16="http://schemas.microsoft.com/office/drawing/2014/main" id="{B57C1285-97DB-42C7-AAEC-A8C1D9C81660}"/>
              </a:ext>
            </a:extLst>
          </p:cNvPr>
          <p:cNvGraphicFramePr>
            <a:graphicFrameLocks noChangeAspect="1"/>
          </p:cNvGraphicFramePr>
          <p:nvPr>
            <p:extLst>
              <p:ext uri="{D42A27DB-BD31-4B8C-83A1-F6EECF244321}">
                <p14:modId xmlns:p14="http://schemas.microsoft.com/office/powerpoint/2010/main" val="2224570409"/>
              </p:ext>
            </p:extLst>
          </p:nvPr>
        </p:nvGraphicFramePr>
        <p:xfrm>
          <a:off x="1564396" y="2641785"/>
          <a:ext cx="7837542" cy="3860107"/>
        </p:xfrm>
        <a:graphic>
          <a:graphicData uri="http://schemas.openxmlformats.org/presentationml/2006/ole">
            <mc:AlternateContent xmlns:mc="http://schemas.openxmlformats.org/markup-compatibility/2006">
              <mc:Choice xmlns:v="urn:schemas-microsoft-com:vml" Requires="v">
                <p:oleObj spid="_x0000_s1027" name="Visio" r:id="rId4" imgW="8534284" imgH="4200293" progId="Visio.Drawing.15">
                  <p:embed/>
                </p:oleObj>
              </mc:Choice>
              <mc:Fallback>
                <p:oleObj name="Visio" r:id="rId4" imgW="8534284" imgH="4200293" progId="Visio.Drawing.15">
                  <p:embed/>
                  <p:pic>
                    <p:nvPicPr>
                      <p:cNvPr id="4" name="Object 3">
                        <a:extLst>
                          <a:ext uri="{FF2B5EF4-FFF2-40B4-BE49-F238E27FC236}">
                            <a16:creationId xmlns:a16="http://schemas.microsoft.com/office/drawing/2014/main" id="{B57C1285-97DB-42C7-AAEC-A8C1D9C81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4396" y="2641785"/>
                        <a:ext cx="7837542" cy="3860107"/>
                      </a:xfrm>
                      <a:prstGeom prst="rect">
                        <a:avLst/>
                      </a:prstGeom>
                      <a:noFill/>
                    </p:spPr>
                  </p:pic>
                </p:oleObj>
              </mc:Fallback>
            </mc:AlternateContent>
          </a:graphicData>
        </a:graphic>
      </p:graphicFrame>
    </p:spTree>
    <p:extLst>
      <p:ext uri="{BB962C8B-B14F-4D97-AF65-F5344CB8AC3E}">
        <p14:creationId xmlns:p14="http://schemas.microsoft.com/office/powerpoint/2010/main" val="255828500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695220" cy="1016654"/>
          </a:xfrm>
        </p:spPr>
        <p:txBody>
          <a:bodyPr>
            <a:noAutofit/>
          </a:bodyPr>
          <a:lstStyle/>
          <a:p>
            <a:r>
              <a:rPr lang="en-US" sz="3600">
                <a:solidFill>
                  <a:srgbClr val="EBEBEB"/>
                </a:solidFill>
              </a:rPr>
              <a:t>Anomaly Detection</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3" name="Rectangle 2">
            <a:extLst>
              <a:ext uri="{FF2B5EF4-FFF2-40B4-BE49-F238E27FC236}">
                <a16:creationId xmlns:a16="http://schemas.microsoft.com/office/drawing/2014/main" id="{B5DE859A-6152-426E-9E8F-90C602A00869}"/>
              </a:ext>
            </a:extLst>
          </p:cNvPr>
          <p:cNvSpPr>
            <a:spLocks noChangeArrowheads="1"/>
          </p:cNvSpPr>
          <p:nvPr/>
        </p:nvSpPr>
        <p:spPr bwMode="auto">
          <a:xfrm>
            <a:off x="1564396" y="2641784"/>
            <a:ext cx="134260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sp>
        <p:nvSpPr>
          <p:cNvPr id="5" name="Rectangle 4">
            <a:extLst>
              <a:ext uri="{FF2B5EF4-FFF2-40B4-BE49-F238E27FC236}">
                <a16:creationId xmlns:a16="http://schemas.microsoft.com/office/drawing/2014/main" id="{76211ABE-838E-4EC7-B2F4-27CD22D103A4}"/>
              </a:ext>
            </a:extLst>
          </p:cNvPr>
          <p:cNvSpPr>
            <a:spLocks noChangeArrowheads="1"/>
          </p:cNvSpPr>
          <p:nvPr/>
        </p:nvSpPr>
        <p:spPr bwMode="auto">
          <a:xfrm>
            <a:off x="1664746" y="2476883"/>
            <a:ext cx="133704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graphicFrame>
        <p:nvGraphicFramePr>
          <p:cNvPr id="6" name="Object 5">
            <a:extLst>
              <a:ext uri="{FF2B5EF4-FFF2-40B4-BE49-F238E27FC236}">
                <a16:creationId xmlns:a16="http://schemas.microsoft.com/office/drawing/2014/main" id="{51E4796C-7CE8-45BA-927F-F60733E95BBB}"/>
              </a:ext>
            </a:extLst>
          </p:cNvPr>
          <p:cNvGraphicFramePr>
            <a:graphicFrameLocks noChangeAspect="1"/>
          </p:cNvGraphicFramePr>
          <p:nvPr>
            <p:extLst>
              <p:ext uri="{D42A27DB-BD31-4B8C-83A1-F6EECF244321}">
                <p14:modId xmlns:p14="http://schemas.microsoft.com/office/powerpoint/2010/main" val="1787367692"/>
              </p:ext>
            </p:extLst>
          </p:nvPr>
        </p:nvGraphicFramePr>
        <p:xfrm>
          <a:off x="2214390" y="2476884"/>
          <a:ext cx="7134397" cy="4136488"/>
        </p:xfrm>
        <a:graphic>
          <a:graphicData uri="http://schemas.openxmlformats.org/presentationml/2006/ole">
            <mc:AlternateContent xmlns:mc="http://schemas.openxmlformats.org/markup-compatibility/2006">
              <mc:Choice xmlns:v="urn:schemas-microsoft-com:vml" Requires="v">
                <p:oleObj spid="_x0000_s2051" name="Visio" r:id="rId4" imgW="9658285" imgH="5600507" progId="Visio.Drawing.15">
                  <p:embed/>
                </p:oleObj>
              </mc:Choice>
              <mc:Fallback>
                <p:oleObj name="Visio" r:id="rId4" imgW="9658285" imgH="5600507" progId="Visio.Drawing.15">
                  <p:embed/>
                  <p:pic>
                    <p:nvPicPr>
                      <p:cNvPr id="6" name="Object 5">
                        <a:extLst>
                          <a:ext uri="{FF2B5EF4-FFF2-40B4-BE49-F238E27FC236}">
                            <a16:creationId xmlns:a16="http://schemas.microsoft.com/office/drawing/2014/main" id="{51E4796C-7CE8-45BA-927F-F60733E95B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390" y="2476884"/>
                        <a:ext cx="7134397" cy="4136488"/>
                      </a:xfrm>
                      <a:prstGeom prst="rect">
                        <a:avLst/>
                      </a:prstGeom>
                      <a:noFill/>
                    </p:spPr>
                  </p:pic>
                </p:oleObj>
              </mc:Fallback>
            </mc:AlternateContent>
          </a:graphicData>
        </a:graphic>
      </p:graphicFrame>
    </p:spTree>
    <p:extLst>
      <p:ext uri="{BB962C8B-B14F-4D97-AF65-F5344CB8AC3E}">
        <p14:creationId xmlns:p14="http://schemas.microsoft.com/office/powerpoint/2010/main" val="258323415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28788" y="363548"/>
            <a:ext cx="10363199" cy="1400530"/>
          </a:xfrm>
        </p:spPr>
        <p:txBody>
          <a:bodyPr>
            <a:noAutofit/>
          </a:bodyPr>
          <a:lstStyle/>
          <a:p>
            <a:pPr algn="ctr"/>
            <a:r>
              <a:rPr lang="en-US" sz="6600"/>
              <a:t>Conclusions</a:t>
            </a:r>
          </a:p>
        </p:txBody>
      </p:sp>
      <p:sp>
        <p:nvSpPr>
          <p:cNvPr id="3" name="TextBox 2">
            <a:extLst>
              <a:ext uri="{FF2B5EF4-FFF2-40B4-BE49-F238E27FC236}">
                <a16:creationId xmlns:a16="http://schemas.microsoft.com/office/drawing/2014/main" id="{90FFF701-2CC9-45D3-9EFF-E31293E135C6}"/>
              </a:ext>
            </a:extLst>
          </p:cNvPr>
          <p:cNvSpPr txBox="1"/>
          <p:nvPr/>
        </p:nvSpPr>
        <p:spPr>
          <a:xfrm>
            <a:off x="276896" y="1809482"/>
            <a:ext cx="11487955" cy="2846933"/>
          </a:xfrm>
          <a:prstGeom prst="rect">
            <a:avLst/>
          </a:prstGeom>
          <a:noFill/>
        </p:spPr>
        <p:txBody>
          <a:bodyPr wrap="square" rtlCol="0">
            <a:spAutoFit/>
          </a:bodyPr>
          <a:lstStyle/>
          <a:p>
            <a:pPr marL="342900" indent="-342900">
              <a:spcBef>
                <a:spcPts val="1200"/>
              </a:spcBef>
              <a:spcAft>
                <a:spcPts val="1800"/>
              </a:spcAft>
              <a:buFont typeface="Wingdings" panose="05000000000000000000" pitchFamily="2" charset="2"/>
              <a:buChar char="Ø"/>
            </a:pPr>
            <a:r>
              <a:rPr lang="en-US" sz="2800" dirty="0">
                <a:latin typeface="Segoe UI Semibold" panose="020B0702040204020203" pitchFamily="34" charset="0"/>
                <a:cs typeface="Segoe UI Semibold" panose="020B0702040204020203" pitchFamily="34" charset="0"/>
              </a:rPr>
              <a:t>Hidden Markov Models can Reliably Detect Anomalies </a:t>
            </a:r>
          </a:p>
          <a:p>
            <a:pPr marL="800100" lvl="1" indent="-342900">
              <a:spcBef>
                <a:spcPts val="1200"/>
              </a:spcBef>
              <a:spcAft>
                <a:spcPts val="1800"/>
              </a:spcAft>
              <a:buFont typeface="Wingdings" panose="05000000000000000000" pitchFamily="2" charset="2"/>
              <a:buChar char="Ø"/>
            </a:pPr>
            <a:r>
              <a:rPr lang="en-US" sz="2400" dirty="0">
                <a:latin typeface="Segoe UI Semibold" panose="020B0702040204020203" pitchFamily="34" charset="0"/>
                <a:cs typeface="Segoe UI Semibold" panose="020B0702040204020203" pitchFamily="34" charset="0"/>
              </a:rPr>
              <a:t>Success Requires a Good Understanding of the Data</a:t>
            </a:r>
          </a:p>
          <a:p>
            <a:pPr marL="800100" lvl="1" indent="-342900">
              <a:spcBef>
                <a:spcPts val="1200"/>
              </a:spcBef>
              <a:spcAft>
                <a:spcPts val="1800"/>
              </a:spcAft>
              <a:buFont typeface="Wingdings" panose="05000000000000000000" pitchFamily="2" charset="2"/>
              <a:buChar char="Ø"/>
            </a:pPr>
            <a:r>
              <a:rPr lang="en-US" sz="2400" dirty="0">
                <a:latin typeface="Segoe UI Semibold" panose="020B0702040204020203" pitchFamily="34" charset="0"/>
                <a:cs typeface="Segoe UI Semibold" panose="020B0702040204020203" pitchFamily="34" charset="0"/>
              </a:rPr>
              <a:t>Generally, HMMs provide Retrospective Alerts</a:t>
            </a:r>
          </a:p>
          <a:p>
            <a:pPr marL="342900" indent="-342900">
              <a:spcBef>
                <a:spcPts val="1200"/>
              </a:spcBef>
              <a:spcAft>
                <a:spcPts val="1800"/>
              </a:spcAft>
              <a:buFont typeface="Wingdings" panose="05000000000000000000" pitchFamily="2" charset="2"/>
              <a:buChar char="Ø"/>
            </a:pPr>
            <a:r>
              <a:rPr lang="en-US" sz="2800" dirty="0">
                <a:latin typeface="Segoe UI Semibold" panose="020B0702040204020203" pitchFamily="34" charset="0"/>
                <a:cs typeface="Segoe UI Semibold" panose="020B0702040204020203" pitchFamily="34" charset="0"/>
              </a:rPr>
              <a:t>Reinforcement Learning could allow Near Real-Time Alerts</a:t>
            </a:r>
            <a:r>
              <a:rPr lang="en-US" sz="2400" dirty="0">
                <a:latin typeface="Segoe UI Semibold" panose="020B0702040204020203" pitchFamily="34" charset="0"/>
                <a:cs typeface="Segoe UI Semibold" panose="020B0702040204020203" pitchFamily="34" charset="0"/>
              </a:rPr>
              <a:t>  	</a:t>
            </a:r>
            <a:endParaRPr lang="en-CA" sz="2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8277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14400" y="2655987"/>
            <a:ext cx="10363199" cy="1400530"/>
          </a:xfrm>
        </p:spPr>
        <p:txBody>
          <a:bodyPr>
            <a:noAutofit/>
          </a:bodyPr>
          <a:lstStyle/>
          <a:p>
            <a:pPr algn="ctr"/>
            <a:r>
              <a:rPr lang="en-US" sz="6600"/>
              <a:t>Questions </a:t>
            </a:r>
          </a:p>
        </p:txBody>
      </p:sp>
    </p:spTree>
    <p:extLst>
      <p:ext uri="{BB962C8B-B14F-4D97-AF65-F5344CB8AC3E}">
        <p14:creationId xmlns:p14="http://schemas.microsoft.com/office/powerpoint/2010/main" val="3009313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14400" y="2655987"/>
            <a:ext cx="10363199" cy="1400530"/>
          </a:xfrm>
        </p:spPr>
        <p:txBody>
          <a:bodyPr>
            <a:noAutofit/>
          </a:bodyPr>
          <a:lstStyle/>
          <a:p>
            <a:pPr algn="ctr"/>
            <a:r>
              <a:rPr lang="en-US" sz="6600"/>
              <a:t>Thank You For Listening</a:t>
            </a:r>
          </a:p>
        </p:txBody>
      </p:sp>
    </p:spTree>
    <p:extLst>
      <p:ext uri="{BB962C8B-B14F-4D97-AF65-F5344CB8AC3E}">
        <p14:creationId xmlns:p14="http://schemas.microsoft.com/office/powerpoint/2010/main" val="380988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Problem Statement</a:t>
            </a:r>
            <a:endParaRPr lang="en-US">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3" name="TextBox 2">
            <a:extLst>
              <a:ext uri="{FF2B5EF4-FFF2-40B4-BE49-F238E27FC236}">
                <a16:creationId xmlns:a16="http://schemas.microsoft.com/office/drawing/2014/main" id="{F0B80BB9-8790-4625-A754-A0E72DD4955F}"/>
              </a:ext>
            </a:extLst>
          </p:cNvPr>
          <p:cNvSpPr txBox="1"/>
          <p:nvPr/>
        </p:nvSpPr>
        <p:spPr>
          <a:xfrm>
            <a:off x="998483" y="2603393"/>
            <a:ext cx="9026866" cy="4193007"/>
          </a:xfrm>
          <a:prstGeom prst="rect">
            <a:avLst/>
          </a:prstGeom>
          <a:noFill/>
        </p:spPr>
        <p:txBody>
          <a:bodyPr wrap="square" rtlCol="0">
            <a:spAutoFit/>
          </a:bodyPr>
          <a:lstStyle/>
          <a:p>
            <a:pPr marL="342900" marR="0" lvl="0" indent="-342900" algn="just">
              <a:lnSpc>
                <a:spcPct val="200000"/>
              </a:lnSpc>
              <a:spcBef>
                <a:spcPts val="600"/>
              </a:spcBef>
              <a:spcAft>
                <a:spcPts val="0"/>
              </a:spcAft>
              <a:buFont typeface="Symbol" panose="05050102010706020507" pitchFamily="18" charset="2"/>
              <a:buChar char=""/>
            </a:pPr>
            <a:r>
              <a:rPr lang="en-US" sz="1800" dirty="0">
                <a:effectLst/>
                <a:latin typeface="Segoe UI Semibold" panose="020B0702040204020203" pitchFamily="34" charset="0"/>
                <a:ea typeface="Georgia" panose="02040502050405020303" pitchFamily="18" charset="0"/>
                <a:cs typeface="Segoe UI Semibold" panose="020B0702040204020203" pitchFamily="34" charset="0"/>
              </a:rPr>
              <a:t>For a Cyber Attacker, the Modern Electric Grid is a “Target Rich” Environment</a:t>
            </a:r>
          </a:p>
          <a:p>
            <a:pPr marL="342900" marR="0" lvl="0" indent="-342900" algn="just">
              <a:lnSpc>
                <a:spcPct val="200000"/>
              </a:lnSpc>
              <a:spcBef>
                <a:spcPts val="600"/>
              </a:spcBef>
              <a:spcAft>
                <a:spcPts val="0"/>
              </a:spcAft>
              <a:buFont typeface="Symbol" panose="05050102010706020507" pitchFamily="18" charset="2"/>
              <a:buChar char=""/>
            </a:pPr>
            <a:r>
              <a:rPr lang="en-US" dirty="0">
                <a:latin typeface="Segoe UI Semibold" panose="020B0702040204020203" pitchFamily="34" charset="0"/>
                <a:ea typeface="Georgia" panose="02040502050405020303" pitchFamily="18" charset="0"/>
                <a:cs typeface="Segoe UI Semibold" panose="020B0702040204020203" pitchFamily="34" charset="0"/>
              </a:rPr>
              <a:t>Advanced Persistent Threats (APTs) are sophisticated and hard to detect</a:t>
            </a:r>
          </a:p>
          <a:p>
            <a:pPr marL="342900" marR="0" lvl="0" indent="-342900" algn="just">
              <a:lnSpc>
                <a:spcPct val="200000"/>
              </a:lnSpc>
              <a:spcBef>
                <a:spcPts val="600"/>
              </a:spcBef>
              <a:spcAft>
                <a:spcPts val="0"/>
              </a:spcAft>
              <a:buFont typeface="Symbol" panose="05050102010706020507" pitchFamily="18" charset="2"/>
              <a:buChar char=""/>
            </a:pPr>
            <a:r>
              <a:rPr lang="en-US" dirty="0">
                <a:latin typeface="Segoe UI Semibold" panose="020B0702040204020203" pitchFamily="34" charset="0"/>
                <a:ea typeface="Georgia" panose="02040502050405020303" pitchFamily="18" charset="0"/>
                <a:cs typeface="Segoe UI Semibold" panose="020B0702040204020203" pitchFamily="34" charset="0"/>
              </a:rPr>
              <a:t>A Successful Attack on the Electrical Grid will cause Serious Economic and Social Damage</a:t>
            </a:r>
          </a:p>
          <a:p>
            <a:pPr marL="342900" marR="0" lvl="0" indent="-342900" algn="just">
              <a:lnSpc>
                <a:spcPct val="200000"/>
              </a:lnSpc>
              <a:spcBef>
                <a:spcPts val="600"/>
              </a:spcBef>
              <a:spcAft>
                <a:spcPts val="0"/>
              </a:spcAft>
              <a:buFont typeface="Symbol" panose="05050102010706020507" pitchFamily="18" charset="2"/>
              <a:buChar char=""/>
            </a:pPr>
            <a:r>
              <a:rPr lang="en-US" dirty="0">
                <a:latin typeface="Segoe UI Semibold" panose="020B0702040204020203" pitchFamily="34" charset="0"/>
                <a:ea typeface="Georgia" panose="02040502050405020303" pitchFamily="18" charset="0"/>
                <a:cs typeface="Segoe UI Semibold" panose="020B0702040204020203" pitchFamily="34" charset="0"/>
              </a:rPr>
              <a:t>New methods of Detecting and / or Countering Malicious Activity are Urgently Needed</a:t>
            </a:r>
          </a:p>
          <a:p>
            <a:pPr marL="342900" marR="0" lvl="0" indent="-342900" algn="just">
              <a:lnSpc>
                <a:spcPct val="200000"/>
              </a:lnSpc>
              <a:spcBef>
                <a:spcPts val="600"/>
              </a:spcBef>
              <a:spcAft>
                <a:spcPts val="0"/>
              </a:spcAft>
              <a:buFont typeface="Symbol" panose="05050102010706020507" pitchFamily="18" charset="2"/>
              <a:buChar char=""/>
            </a:pPr>
            <a:endParaRPr lang="en-CA" sz="18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0798836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Electrical System Basics</a:t>
            </a:r>
            <a:endParaRPr lang="en-US">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3" name="TextBox 2">
            <a:extLst>
              <a:ext uri="{FF2B5EF4-FFF2-40B4-BE49-F238E27FC236}">
                <a16:creationId xmlns:a16="http://schemas.microsoft.com/office/drawing/2014/main" id="{F0B80BB9-8790-4625-A754-A0E72DD4955F}"/>
              </a:ext>
            </a:extLst>
          </p:cNvPr>
          <p:cNvSpPr txBox="1"/>
          <p:nvPr/>
        </p:nvSpPr>
        <p:spPr>
          <a:xfrm>
            <a:off x="378372" y="3125755"/>
            <a:ext cx="11193518" cy="3477875"/>
          </a:xfrm>
          <a:prstGeom prst="rect">
            <a:avLst/>
          </a:prstGeom>
          <a:noFill/>
        </p:spPr>
        <p:txBody>
          <a:bodyPr wrap="square" rtlCol="0">
            <a:spAutoFit/>
          </a:bodyPr>
          <a:lstStyle/>
          <a:p>
            <a:pPr marL="457200" indent="-457200">
              <a:spcBef>
                <a:spcPts val="1800"/>
              </a:spcBef>
              <a:buFont typeface="Arial" panose="020B0604020202020204" pitchFamily="34" charset="0"/>
              <a:buChar char="•"/>
            </a:pPr>
            <a:r>
              <a:rPr lang="en-US" sz="2800" dirty="0">
                <a:latin typeface="Segoe UI Semibold" panose="020B0702040204020203" pitchFamily="34" charset="0"/>
                <a:cs typeface="Segoe UI Semibold" panose="020B0702040204020203" pitchFamily="34" charset="0"/>
              </a:rPr>
              <a:t>The Energy in a Major Electrical Grid is Enormous</a:t>
            </a:r>
          </a:p>
          <a:p>
            <a:pPr marL="914400" lvl="1" indent="-457200">
              <a:spcBef>
                <a:spcPts val="1800"/>
              </a:spcBef>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BC Hydro produces energy equivalent to 2 TONS of TNT exploding every Second</a:t>
            </a:r>
          </a:p>
          <a:p>
            <a:pPr marL="457200" indent="-457200">
              <a:spcBef>
                <a:spcPts val="1800"/>
              </a:spcBef>
              <a:buFont typeface="Arial" panose="020B0604020202020204" pitchFamily="34" charset="0"/>
              <a:buChar char="•"/>
            </a:pPr>
            <a:r>
              <a:rPr lang="en-US" sz="2800" dirty="0">
                <a:latin typeface="Segoe UI Semibold" panose="020B0702040204020203" pitchFamily="34" charset="0"/>
                <a:cs typeface="Segoe UI Semibold" panose="020B0702040204020203" pitchFamily="34" charset="0"/>
              </a:rPr>
              <a:t>The Grid is Complicated and the Configuration Changes Continuously</a:t>
            </a:r>
          </a:p>
          <a:p>
            <a:pPr marL="457200" indent="-457200">
              <a:spcBef>
                <a:spcPts val="1800"/>
              </a:spcBef>
              <a:buFont typeface="Arial" panose="020B0604020202020204" pitchFamily="34" charset="0"/>
              <a:buChar char="•"/>
            </a:pPr>
            <a:r>
              <a:rPr lang="en-US" sz="2800" dirty="0">
                <a:latin typeface="Segoe UI Semibold" panose="020B0702040204020203" pitchFamily="34" charset="0"/>
                <a:cs typeface="Segoe UI Semibold" panose="020B0702040204020203" pitchFamily="34" charset="0"/>
              </a:rPr>
              <a:t>Large Portions are Centrally Controlled by a Computer System</a:t>
            </a:r>
          </a:p>
          <a:p>
            <a:pPr marL="457200" indent="-457200">
              <a:spcBef>
                <a:spcPts val="1800"/>
              </a:spcBef>
              <a:buFont typeface="Arial" panose="020B0604020202020204" pitchFamily="34" charset="0"/>
              <a:buChar char="•"/>
            </a:pPr>
            <a:r>
              <a:rPr lang="en-US" sz="2800" dirty="0">
                <a:latin typeface="Segoe UI Semibold" panose="020B0702040204020203" pitchFamily="34" charset="0"/>
                <a:cs typeface="Segoe UI Semibold" panose="020B0702040204020203" pitchFamily="34" charset="0"/>
              </a:rPr>
              <a:t>The System can Damage Itself and most things Connected to it</a:t>
            </a:r>
          </a:p>
        </p:txBody>
      </p:sp>
    </p:spTree>
    <p:extLst>
      <p:ext uri="{BB962C8B-B14F-4D97-AF65-F5344CB8AC3E}">
        <p14:creationId xmlns:p14="http://schemas.microsoft.com/office/powerpoint/2010/main" val="4141160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53588" y="2307644"/>
            <a:ext cx="10284823" cy="1400530"/>
          </a:xfrm>
        </p:spPr>
        <p:txBody>
          <a:bodyPr>
            <a:noAutofit/>
          </a:bodyPr>
          <a:lstStyle/>
          <a:p>
            <a:pPr algn="ctr"/>
            <a:r>
              <a:rPr lang="en-US" sz="4800"/>
              <a:t>Principled Component Analysis </a:t>
            </a:r>
            <a:br>
              <a:rPr lang="en-US" sz="4800"/>
            </a:br>
            <a:r>
              <a:rPr lang="en-US" sz="4800"/>
              <a:t>&amp; </a:t>
            </a:r>
            <a:br>
              <a:rPr lang="en-US" sz="4800"/>
            </a:br>
            <a:r>
              <a:rPr lang="en-US" sz="4800"/>
              <a:t>Variable Selection</a:t>
            </a:r>
          </a:p>
        </p:txBody>
      </p:sp>
    </p:spTree>
    <p:extLst>
      <p:ext uri="{BB962C8B-B14F-4D97-AF65-F5344CB8AC3E}">
        <p14:creationId xmlns:p14="http://schemas.microsoft.com/office/powerpoint/2010/main" val="298439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252154" cy="1016654"/>
          </a:xfrm>
        </p:spPr>
        <p:txBody>
          <a:bodyPr>
            <a:normAutofit/>
          </a:bodyPr>
          <a:lstStyle/>
          <a:p>
            <a:r>
              <a:rPr lang="en-US">
                <a:solidFill>
                  <a:srgbClr val="EBEBEB"/>
                </a:solidFill>
              </a:rPr>
              <a:t>Principal Component Analysis</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Table 6">
            <a:extLst>
              <a:ext uri="{FF2B5EF4-FFF2-40B4-BE49-F238E27FC236}">
                <a16:creationId xmlns:a16="http://schemas.microsoft.com/office/drawing/2014/main" id="{21B69824-0459-4549-8062-3DC11051A363}"/>
              </a:ext>
            </a:extLst>
          </p:cNvPr>
          <p:cNvGraphicFramePr>
            <a:graphicFrameLocks noGrp="1"/>
          </p:cNvGraphicFramePr>
          <p:nvPr>
            <p:extLst>
              <p:ext uri="{D42A27DB-BD31-4B8C-83A1-F6EECF244321}">
                <p14:modId xmlns:p14="http://schemas.microsoft.com/office/powerpoint/2010/main" val="2074814890"/>
              </p:ext>
            </p:extLst>
          </p:nvPr>
        </p:nvGraphicFramePr>
        <p:xfrm>
          <a:off x="1838751" y="2388359"/>
          <a:ext cx="7657791" cy="2039257"/>
        </p:xfrm>
        <a:graphic>
          <a:graphicData uri="http://schemas.openxmlformats.org/drawingml/2006/table">
            <a:tbl>
              <a:tblPr/>
              <a:tblGrid>
                <a:gridCol w="966414">
                  <a:extLst>
                    <a:ext uri="{9D8B030D-6E8A-4147-A177-3AD203B41FA5}">
                      <a16:colId xmlns:a16="http://schemas.microsoft.com/office/drawing/2014/main" val="2405787998"/>
                    </a:ext>
                  </a:extLst>
                </a:gridCol>
                <a:gridCol w="955911">
                  <a:extLst>
                    <a:ext uri="{9D8B030D-6E8A-4147-A177-3AD203B41FA5}">
                      <a16:colId xmlns:a16="http://schemas.microsoft.com/office/drawing/2014/main" val="2221284102"/>
                    </a:ext>
                  </a:extLst>
                </a:gridCol>
                <a:gridCol w="955911">
                  <a:extLst>
                    <a:ext uri="{9D8B030D-6E8A-4147-A177-3AD203B41FA5}">
                      <a16:colId xmlns:a16="http://schemas.microsoft.com/office/drawing/2014/main" val="1096205542"/>
                    </a:ext>
                  </a:extLst>
                </a:gridCol>
                <a:gridCol w="955911">
                  <a:extLst>
                    <a:ext uri="{9D8B030D-6E8A-4147-A177-3AD203B41FA5}">
                      <a16:colId xmlns:a16="http://schemas.microsoft.com/office/drawing/2014/main" val="3630982159"/>
                    </a:ext>
                  </a:extLst>
                </a:gridCol>
                <a:gridCol w="955911">
                  <a:extLst>
                    <a:ext uri="{9D8B030D-6E8A-4147-A177-3AD203B41FA5}">
                      <a16:colId xmlns:a16="http://schemas.microsoft.com/office/drawing/2014/main" val="2481036167"/>
                    </a:ext>
                  </a:extLst>
                </a:gridCol>
                <a:gridCol w="955911">
                  <a:extLst>
                    <a:ext uri="{9D8B030D-6E8A-4147-A177-3AD203B41FA5}">
                      <a16:colId xmlns:a16="http://schemas.microsoft.com/office/drawing/2014/main" val="674247131"/>
                    </a:ext>
                  </a:extLst>
                </a:gridCol>
                <a:gridCol w="955911">
                  <a:extLst>
                    <a:ext uri="{9D8B030D-6E8A-4147-A177-3AD203B41FA5}">
                      <a16:colId xmlns:a16="http://schemas.microsoft.com/office/drawing/2014/main" val="1675088453"/>
                    </a:ext>
                  </a:extLst>
                </a:gridCol>
                <a:gridCol w="955911">
                  <a:extLst>
                    <a:ext uri="{9D8B030D-6E8A-4147-A177-3AD203B41FA5}">
                      <a16:colId xmlns:a16="http://schemas.microsoft.com/office/drawing/2014/main" val="2977180742"/>
                    </a:ext>
                  </a:extLst>
                </a:gridCol>
              </a:tblGrid>
              <a:tr h="334117">
                <a:tc gridSpan="8">
                  <a:txBody>
                    <a:bodyPr/>
                    <a:lstStyle/>
                    <a:p>
                      <a:pPr algn="ctr" fontAlgn="b"/>
                      <a:r>
                        <a:rPr lang="en-CA" sz="1600" b="1" i="0" u="none" strike="noStrike">
                          <a:solidFill>
                            <a:srgbClr val="000000"/>
                          </a:solidFill>
                          <a:effectLst/>
                          <a:latin typeface="Calibri" panose="020F0502020204030204" pitchFamily="34" charset="0"/>
                        </a:rPr>
                        <a:t>PC1 Importance</a:t>
                      </a:r>
                    </a:p>
                  </a:txBody>
                  <a:tcPr marL="9525" marR="9525" marT="9525" marB="0" anchor="b">
                    <a:lnL>
                      <a:noFill/>
                    </a:lnL>
                    <a:lnR>
                      <a:noFill/>
                    </a:lnR>
                    <a:lnT>
                      <a:noFill/>
                    </a:lnT>
                    <a:lnB>
                      <a:noFill/>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210249548"/>
                  </a:ext>
                </a:extLst>
              </a:tr>
              <a:tr h="244443">
                <a:tc>
                  <a:txBody>
                    <a:bodyPr/>
                    <a:lstStyle/>
                    <a:p>
                      <a:pPr algn="l" fontAlgn="b"/>
                      <a:r>
                        <a:rPr lang="en-CA" sz="1100" b="1" i="0" u="none" strike="noStrike">
                          <a:solidFill>
                            <a:srgbClr val="000000"/>
                          </a:solidFill>
                          <a:effectLst/>
                          <a:latin typeface="Calibri" panose="020F0502020204030204" pitchFamily="34" charset="0"/>
                        </a:rPr>
                        <a:t>Period</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Monday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Tuesday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Wednesday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Thursday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Friday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Saturday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Sunday</a:t>
                      </a:r>
                    </a:p>
                  </a:txBody>
                  <a:tcPr marL="9525" marR="9525" marT="9525" marB="0" anchor="b">
                    <a:lnL>
                      <a:noFill/>
                    </a:lnL>
                    <a:lnR>
                      <a:noFill/>
                    </a:lnR>
                    <a:lnT>
                      <a:noFill/>
                    </a:lnT>
                    <a:lnB>
                      <a:noFill/>
                    </a:lnB>
                  </a:tcPr>
                </a:tc>
                <a:extLst>
                  <a:ext uri="{0D108BD9-81ED-4DB2-BD59-A6C34878D82A}">
                    <a16:rowId xmlns:a16="http://schemas.microsoft.com/office/drawing/2014/main" val="718949394"/>
                  </a:ext>
                </a:extLst>
              </a:tr>
              <a:tr h="244443">
                <a:tc>
                  <a:txBody>
                    <a:bodyPr/>
                    <a:lstStyle/>
                    <a:p>
                      <a:pPr algn="l" fontAlgn="b"/>
                      <a:r>
                        <a:rPr lang="en-CA" sz="1100" b="1" i="0" u="none" strike="noStrike">
                          <a:solidFill>
                            <a:srgbClr val="000000"/>
                          </a:solidFill>
                          <a:effectLst/>
                          <a:latin typeface="Calibri" panose="020F0502020204030204" pitchFamily="34" charset="0"/>
                        </a:rPr>
                        <a:t>00:00 - 03:59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0.63</a:t>
                      </a:r>
                    </a:p>
                  </a:txBody>
                  <a:tcPr marL="9525" marR="9525" marT="9525" marB="0" anchor="b">
                    <a:lnL>
                      <a:noFill/>
                    </a:lnL>
                    <a:lnR>
                      <a:noFill/>
                    </a:lnR>
                    <a:lnT>
                      <a:noFill/>
                    </a:lnT>
                    <a:lnB>
                      <a:noFill/>
                    </a:lnB>
                    <a:solidFill>
                      <a:srgbClr val="EEF2FA"/>
                    </a:solidFill>
                  </a:tcPr>
                </a:tc>
                <a:tc>
                  <a:txBody>
                    <a:bodyPr/>
                    <a:lstStyle/>
                    <a:p>
                      <a:pPr algn="r" fontAlgn="b"/>
                      <a:r>
                        <a:rPr lang="en-CA" sz="1100" b="0" i="0" u="none" strike="noStrike">
                          <a:solidFill>
                            <a:srgbClr val="000000"/>
                          </a:solidFill>
                          <a:effectLst/>
                          <a:latin typeface="Calibri" panose="020F0502020204030204" pitchFamily="34" charset="0"/>
                        </a:rPr>
                        <a:t>0.61</a:t>
                      </a:r>
                    </a:p>
                  </a:txBody>
                  <a:tcPr marL="9525" marR="9525" marT="9525" marB="0" anchor="b">
                    <a:lnL>
                      <a:noFill/>
                    </a:lnL>
                    <a:lnR>
                      <a:noFill/>
                    </a:lnR>
                    <a:lnT>
                      <a:noFill/>
                    </a:lnT>
                    <a:lnB>
                      <a:noFill/>
                    </a:lnB>
                    <a:solidFill>
                      <a:srgbClr val="E4EBF6"/>
                    </a:solidFill>
                  </a:tcPr>
                </a:tc>
                <a:tc>
                  <a:txBody>
                    <a:bodyPr/>
                    <a:lstStyle/>
                    <a:p>
                      <a:pPr algn="r" fontAlgn="b"/>
                      <a:r>
                        <a:rPr lang="en-CA" sz="1100" b="0" i="0" u="none" strike="noStrike">
                          <a:solidFill>
                            <a:srgbClr val="000000"/>
                          </a:solidFill>
                          <a:effectLst/>
                          <a:latin typeface="Calibri" panose="020F0502020204030204" pitchFamily="34" charset="0"/>
                        </a:rPr>
                        <a:t>0.50</a:t>
                      </a:r>
                    </a:p>
                  </a:txBody>
                  <a:tcPr marL="9525" marR="9525" marT="9525" marB="0" anchor="b">
                    <a:lnL>
                      <a:noFill/>
                    </a:lnL>
                    <a:lnR>
                      <a:noFill/>
                    </a:lnR>
                    <a:lnT>
                      <a:noFill/>
                    </a:lnT>
                    <a:lnB>
                      <a:noFill/>
                    </a:lnB>
                    <a:solidFill>
                      <a:srgbClr val="A9C2E2"/>
                    </a:solidFill>
                  </a:tcPr>
                </a:tc>
                <a:tc>
                  <a:txBody>
                    <a:bodyPr/>
                    <a:lstStyle/>
                    <a:p>
                      <a:pPr algn="r" fontAlgn="b"/>
                      <a:r>
                        <a:rPr lang="en-CA" sz="1100" b="0" i="0" u="none" strike="noStrike">
                          <a:solidFill>
                            <a:srgbClr val="000000"/>
                          </a:solidFill>
                          <a:effectLst/>
                          <a:latin typeface="Calibri" panose="020F0502020204030204" pitchFamily="34" charset="0"/>
                        </a:rPr>
                        <a:t>0.69</a:t>
                      </a:r>
                    </a:p>
                  </a:txBody>
                  <a:tcPr marL="9525" marR="9525" marT="9525" marB="0" anchor="b">
                    <a:lnL>
                      <a:noFill/>
                    </a:lnL>
                    <a:lnR>
                      <a:noFill/>
                    </a:lnR>
                    <a:lnT>
                      <a:noFill/>
                    </a:lnT>
                    <a:lnB>
                      <a:noFill/>
                    </a:lnB>
                    <a:solidFill>
                      <a:srgbClr val="FCE6E8"/>
                    </a:solidFill>
                  </a:tcPr>
                </a:tc>
                <a:tc>
                  <a:txBody>
                    <a:bodyPr/>
                    <a:lstStyle/>
                    <a:p>
                      <a:pPr algn="r" fontAlgn="b"/>
                      <a:r>
                        <a:rPr lang="en-CA" sz="1100" b="0" i="0" u="none" strike="noStrike">
                          <a:solidFill>
                            <a:srgbClr val="000000"/>
                          </a:solidFill>
                          <a:effectLst/>
                          <a:latin typeface="Calibri" panose="020F0502020204030204" pitchFamily="34" charset="0"/>
                        </a:rPr>
                        <a:t>0.56</a:t>
                      </a:r>
                    </a:p>
                  </a:txBody>
                  <a:tcPr marL="9525" marR="9525" marT="9525" marB="0" anchor="b">
                    <a:lnL>
                      <a:noFill/>
                    </a:lnL>
                    <a:lnR>
                      <a:noFill/>
                    </a:lnR>
                    <a:lnT>
                      <a:noFill/>
                    </a:lnT>
                    <a:lnB>
                      <a:noFill/>
                    </a:lnB>
                    <a:solidFill>
                      <a:srgbClr val="C9D8ED"/>
                    </a:solidFill>
                  </a:tcPr>
                </a:tc>
                <a:tc>
                  <a:txBody>
                    <a:bodyPr/>
                    <a:lstStyle/>
                    <a:p>
                      <a:pPr algn="r" fontAlgn="b"/>
                      <a:r>
                        <a:rPr lang="en-CA" sz="1100" b="0" i="0" u="none" strike="noStrike">
                          <a:solidFill>
                            <a:srgbClr val="000000"/>
                          </a:solidFill>
                          <a:effectLst/>
                          <a:latin typeface="Calibri" panose="020F0502020204030204" pitchFamily="34" charset="0"/>
                        </a:rPr>
                        <a:t>0.56</a:t>
                      </a:r>
                    </a:p>
                  </a:txBody>
                  <a:tcPr marL="9525" marR="9525" marT="9525" marB="0" anchor="b">
                    <a:lnL>
                      <a:noFill/>
                    </a:lnL>
                    <a:lnR>
                      <a:noFill/>
                    </a:lnR>
                    <a:lnT>
                      <a:noFill/>
                    </a:lnT>
                    <a:lnB>
                      <a:noFill/>
                    </a:lnB>
                    <a:solidFill>
                      <a:srgbClr val="C9D8ED"/>
                    </a:solidFill>
                  </a:tcPr>
                </a:tc>
                <a:tc>
                  <a:txBody>
                    <a:bodyPr/>
                    <a:lstStyle/>
                    <a:p>
                      <a:pPr algn="r" fontAlgn="b"/>
                      <a:r>
                        <a:rPr lang="en-CA" sz="1100" b="0" i="0" u="none" strike="noStrike">
                          <a:solidFill>
                            <a:srgbClr val="000000"/>
                          </a:solidFill>
                          <a:effectLst/>
                          <a:latin typeface="Calibri" panose="020F0502020204030204" pitchFamily="34" charset="0"/>
                        </a:rPr>
                        <a:t>0.38</a:t>
                      </a:r>
                    </a:p>
                  </a:txBody>
                  <a:tcPr marL="9525" marR="9525" marT="9525" marB="0" anchor="b">
                    <a:lnL>
                      <a:noFill/>
                    </a:lnL>
                    <a:lnR>
                      <a:noFill/>
                    </a:lnR>
                    <a:lnT>
                      <a:noFill/>
                    </a:lnT>
                    <a:lnB>
                      <a:noFill/>
                    </a:lnB>
                    <a:solidFill>
                      <a:srgbClr val="6995CB"/>
                    </a:solidFill>
                  </a:tcPr>
                </a:tc>
                <a:extLst>
                  <a:ext uri="{0D108BD9-81ED-4DB2-BD59-A6C34878D82A}">
                    <a16:rowId xmlns:a16="http://schemas.microsoft.com/office/drawing/2014/main" val="3331330920"/>
                  </a:ext>
                </a:extLst>
              </a:tr>
              <a:tr h="238482">
                <a:tc>
                  <a:txBody>
                    <a:bodyPr/>
                    <a:lstStyle/>
                    <a:p>
                      <a:pPr algn="l" fontAlgn="b"/>
                      <a:r>
                        <a:rPr lang="en-CA" sz="1100" b="1" i="0" u="none" strike="noStrike">
                          <a:solidFill>
                            <a:srgbClr val="000000"/>
                          </a:solidFill>
                          <a:effectLst/>
                          <a:latin typeface="Calibri" panose="020F0502020204030204" pitchFamily="34" charset="0"/>
                        </a:rPr>
                        <a:t>04:00 - 07:59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solidFill>
                      <a:srgbClr val="FAA4A7"/>
                    </a:solidFill>
                  </a:tcPr>
                </a:tc>
                <a:tc>
                  <a:txBody>
                    <a:bodyPr/>
                    <a:lstStyle/>
                    <a:p>
                      <a:pPr algn="r" fontAlgn="b"/>
                      <a:r>
                        <a:rPr lang="en-CA" sz="11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solidFill>
                      <a:srgbClr val="FAA4A7"/>
                    </a:solidFill>
                  </a:tcPr>
                </a:tc>
                <a:tc>
                  <a:txBody>
                    <a:bodyPr/>
                    <a:lstStyle/>
                    <a:p>
                      <a:pPr algn="r" fontAlgn="b"/>
                      <a:r>
                        <a:rPr lang="en-CA" sz="1100" b="0" i="0" u="none" strike="noStrike">
                          <a:solidFill>
                            <a:srgbClr val="000000"/>
                          </a:solidFill>
                          <a:effectLst/>
                          <a:latin typeface="Calibri" panose="020F0502020204030204" pitchFamily="34" charset="0"/>
                        </a:rPr>
                        <a:t>0.63</a:t>
                      </a:r>
                    </a:p>
                  </a:txBody>
                  <a:tcPr marL="9525" marR="9525" marT="9525" marB="0" anchor="b">
                    <a:lnL>
                      <a:noFill/>
                    </a:lnL>
                    <a:lnR>
                      <a:noFill/>
                    </a:lnR>
                    <a:lnT>
                      <a:noFill/>
                    </a:lnT>
                    <a:lnB>
                      <a:noFill/>
                    </a:lnB>
                    <a:solidFill>
                      <a:srgbClr val="EEF2FA"/>
                    </a:solidFill>
                  </a:tcPr>
                </a:tc>
                <a:tc>
                  <a:txBody>
                    <a:bodyPr/>
                    <a:lstStyle/>
                    <a:p>
                      <a:pPr algn="r" fontAlgn="b"/>
                      <a:r>
                        <a:rPr lang="en-CA" sz="1100" b="0" i="0" u="none" strike="noStrike">
                          <a:solidFill>
                            <a:srgbClr val="000000"/>
                          </a:solidFill>
                          <a:effectLst/>
                          <a:latin typeface="Calibri" panose="020F0502020204030204" pitchFamily="34" charset="0"/>
                        </a:rPr>
                        <a:t>0.76</a:t>
                      </a:r>
                    </a:p>
                  </a:txBody>
                  <a:tcPr marL="9525" marR="9525" marT="9525" marB="0" anchor="b">
                    <a:lnL>
                      <a:noFill/>
                    </a:lnL>
                    <a:lnR>
                      <a:noFill/>
                    </a:lnR>
                    <a:lnT>
                      <a:noFill/>
                    </a:lnT>
                    <a:lnB>
                      <a:noFill/>
                    </a:lnB>
                    <a:solidFill>
                      <a:srgbClr val="FBB8BA"/>
                    </a:solidFill>
                  </a:tcPr>
                </a:tc>
                <a:tc>
                  <a:txBody>
                    <a:bodyPr/>
                    <a:lstStyle/>
                    <a:p>
                      <a:pPr algn="r" fontAlgn="b"/>
                      <a:r>
                        <a:rPr lang="en-CA" sz="1100" b="0" i="0" u="none" strike="noStrike">
                          <a:solidFill>
                            <a:srgbClr val="000000"/>
                          </a:solidFill>
                          <a:effectLst/>
                          <a:latin typeface="Calibri" panose="020F0502020204030204" pitchFamily="34" charset="0"/>
                        </a:rPr>
                        <a:t>0.77</a:t>
                      </a:r>
                    </a:p>
                  </a:txBody>
                  <a:tcPr marL="9525" marR="9525" marT="9525" marB="0" anchor="b">
                    <a:lnL>
                      <a:noFill/>
                    </a:lnL>
                    <a:lnR>
                      <a:noFill/>
                    </a:lnR>
                    <a:lnT>
                      <a:noFill/>
                    </a:lnT>
                    <a:lnB>
                      <a:noFill/>
                    </a:lnB>
                    <a:solidFill>
                      <a:srgbClr val="FAB1B4"/>
                    </a:solidFill>
                  </a:tcPr>
                </a:tc>
                <a:tc>
                  <a:txBody>
                    <a:bodyPr/>
                    <a:lstStyle/>
                    <a:p>
                      <a:pPr algn="r" fontAlgn="b"/>
                      <a:r>
                        <a:rPr lang="en-CA" sz="1100" b="0" i="0" u="none" strike="noStrike">
                          <a:solidFill>
                            <a:srgbClr val="000000"/>
                          </a:solidFill>
                          <a:effectLst/>
                          <a:latin typeface="Calibri" panose="020F0502020204030204" pitchFamily="34" charset="0"/>
                        </a:rPr>
                        <a:t>0.75</a:t>
                      </a:r>
                    </a:p>
                  </a:txBody>
                  <a:tcPr marL="9525" marR="9525" marT="9525" marB="0" anchor="b">
                    <a:lnL>
                      <a:noFill/>
                    </a:lnL>
                    <a:lnR>
                      <a:noFill/>
                    </a:lnR>
                    <a:lnT>
                      <a:noFill/>
                    </a:lnT>
                    <a:lnB>
                      <a:noFill/>
                    </a:lnB>
                    <a:solidFill>
                      <a:srgbClr val="FBBEC1"/>
                    </a:solidFill>
                  </a:tcPr>
                </a:tc>
                <a:tc>
                  <a:txBody>
                    <a:bodyPr/>
                    <a:lstStyle/>
                    <a:p>
                      <a:pPr algn="r" fontAlgn="b"/>
                      <a:r>
                        <a:rPr lang="en-CA" sz="1100" b="0" i="0" u="none" strike="noStrike">
                          <a:solidFill>
                            <a:srgbClr val="000000"/>
                          </a:solidFill>
                          <a:effectLst/>
                          <a:latin typeface="Calibri" panose="020F0502020204030204" pitchFamily="34" charset="0"/>
                        </a:rPr>
                        <a:t>0.54</a:t>
                      </a:r>
                    </a:p>
                  </a:txBody>
                  <a:tcPr marL="9525" marR="9525" marT="9525" marB="0" anchor="b">
                    <a:lnL>
                      <a:noFill/>
                    </a:lnL>
                    <a:lnR>
                      <a:noFill/>
                    </a:lnR>
                    <a:lnT>
                      <a:noFill/>
                    </a:lnT>
                    <a:lnB>
                      <a:noFill/>
                    </a:lnB>
                    <a:solidFill>
                      <a:srgbClr val="BED1E9"/>
                    </a:solidFill>
                  </a:tcPr>
                </a:tc>
                <a:extLst>
                  <a:ext uri="{0D108BD9-81ED-4DB2-BD59-A6C34878D82A}">
                    <a16:rowId xmlns:a16="http://schemas.microsoft.com/office/drawing/2014/main" val="3270561760"/>
                  </a:ext>
                </a:extLst>
              </a:tr>
              <a:tr h="244443">
                <a:tc>
                  <a:txBody>
                    <a:bodyPr/>
                    <a:lstStyle/>
                    <a:p>
                      <a:pPr algn="l" fontAlgn="b"/>
                      <a:r>
                        <a:rPr lang="en-CA" sz="1100" b="1" i="0" u="none" strike="noStrike">
                          <a:solidFill>
                            <a:srgbClr val="000000"/>
                          </a:solidFill>
                          <a:effectLst/>
                          <a:latin typeface="Calibri" panose="020F0502020204030204" pitchFamily="34" charset="0"/>
                        </a:rPr>
                        <a:t>08:00 - 11:59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0.64</a:t>
                      </a:r>
                    </a:p>
                  </a:txBody>
                  <a:tcPr marL="9525" marR="9525" marT="9525" marB="0" anchor="b">
                    <a:lnL>
                      <a:noFill/>
                    </a:lnL>
                    <a:lnR>
                      <a:noFill/>
                    </a:lnR>
                    <a:lnT>
                      <a:noFill/>
                    </a:lnT>
                    <a:lnB>
                      <a:noFill/>
                    </a:lnB>
                    <a:solidFill>
                      <a:srgbClr val="F4F6FC"/>
                    </a:solidFill>
                  </a:tcPr>
                </a:tc>
                <a:tc>
                  <a:txBody>
                    <a:bodyPr/>
                    <a:lstStyle/>
                    <a:p>
                      <a:pPr algn="r" fontAlgn="b"/>
                      <a:r>
                        <a:rPr lang="en-CA" sz="1100" b="0" i="0" u="none" strike="noStrike">
                          <a:solidFill>
                            <a:srgbClr val="000000"/>
                          </a:solidFill>
                          <a:effectLst/>
                          <a:latin typeface="Calibri" panose="020F0502020204030204" pitchFamily="34" charset="0"/>
                        </a:rPr>
                        <a:t>0.59</a:t>
                      </a:r>
                    </a:p>
                  </a:txBody>
                  <a:tcPr marL="9525" marR="9525" marT="9525" marB="0" anchor="b">
                    <a:lnL>
                      <a:noFill/>
                    </a:lnL>
                    <a:lnR>
                      <a:noFill/>
                    </a:lnR>
                    <a:lnT>
                      <a:noFill/>
                    </a:lnT>
                    <a:lnB>
                      <a:noFill/>
                    </a:lnB>
                    <a:solidFill>
                      <a:srgbClr val="D9E3F2"/>
                    </a:solidFill>
                  </a:tcPr>
                </a:tc>
                <a:tc>
                  <a:txBody>
                    <a:bodyPr/>
                    <a:lstStyle/>
                    <a:p>
                      <a:pPr algn="r" fontAlgn="b"/>
                      <a:r>
                        <a:rPr lang="en-CA" sz="1100" b="0" i="0" u="none" strike="noStrike">
                          <a:solidFill>
                            <a:srgbClr val="000000"/>
                          </a:solidFill>
                          <a:effectLst/>
                          <a:latin typeface="Calibri" panose="020F0502020204030204" pitchFamily="34" charset="0"/>
                        </a:rPr>
                        <a:t>0.45</a:t>
                      </a:r>
                    </a:p>
                  </a:txBody>
                  <a:tcPr marL="9525" marR="9525" marT="9525" marB="0" anchor="b">
                    <a:lnL>
                      <a:noFill/>
                    </a:lnL>
                    <a:lnR>
                      <a:noFill/>
                    </a:lnR>
                    <a:lnT>
                      <a:noFill/>
                    </a:lnT>
                    <a:lnB>
                      <a:noFill/>
                    </a:lnB>
                    <a:solidFill>
                      <a:srgbClr val="8FAFD8"/>
                    </a:solidFill>
                  </a:tcPr>
                </a:tc>
                <a:tc>
                  <a:txBody>
                    <a:bodyPr/>
                    <a:lstStyle/>
                    <a:p>
                      <a:pPr algn="r" fontAlgn="b"/>
                      <a:r>
                        <a:rPr lang="en-CA" sz="1100" b="0" i="0" u="none" strike="noStrike">
                          <a:solidFill>
                            <a:srgbClr val="000000"/>
                          </a:solidFill>
                          <a:effectLst/>
                          <a:latin typeface="Calibri" panose="020F0502020204030204" pitchFamily="34" charset="0"/>
                        </a:rPr>
                        <a:t>0.59</a:t>
                      </a:r>
                    </a:p>
                  </a:txBody>
                  <a:tcPr marL="9525" marR="9525" marT="9525" marB="0" anchor="b">
                    <a:lnL>
                      <a:noFill/>
                    </a:lnL>
                    <a:lnR>
                      <a:noFill/>
                    </a:lnR>
                    <a:lnT>
                      <a:noFill/>
                    </a:lnT>
                    <a:lnB>
                      <a:noFill/>
                    </a:lnB>
                    <a:solidFill>
                      <a:srgbClr val="D9E3F2"/>
                    </a:solidFill>
                  </a:tcPr>
                </a:tc>
                <a:tc>
                  <a:txBody>
                    <a:bodyPr/>
                    <a:lstStyle/>
                    <a:p>
                      <a:pPr algn="r" fontAlgn="b"/>
                      <a:r>
                        <a:rPr lang="en-CA" sz="1100" b="0" i="0" u="none" strike="noStrike">
                          <a:solidFill>
                            <a:srgbClr val="000000"/>
                          </a:solidFill>
                          <a:effectLst/>
                          <a:latin typeface="Calibri" panose="020F0502020204030204" pitchFamily="34" charset="0"/>
                        </a:rPr>
                        <a:t>0.52</a:t>
                      </a:r>
                    </a:p>
                  </a:txBody>
                  <a:tcPr marL="9525" marR="9525" marT="9525" marB="0" anchor="b">
                    <a:lnL>
                      <a:noFill/>
                    </a:lnL>
                    <a:lnR>
                      <a:noFill/>
                    </a:lnR>
                    <a:lnT>
                      <a:noFill/>
                    </a:lnT>
                    <a:lnB>
                      <a:noFill/>
                    </a:lnB>
                    <a:solidFill>
                      <a:srgbClr val="B4C9E5"/>
                    </a:solidFill>
                  </a:tcPr>
                </a:tc>
                <a:tc>
                  <a:txBody>
                    <a:bodyPr/>
                    <a:lstStyle/>
                    <a:p>
                      <a:pPr algn="r" fontAlgn="b"/>
                      <a:r>
                        <a:rPr lang="en-CA" sz="1100" b="0" i="0" u="none" strike="noStrike">
                          <a:solidFill>
                            <a:srgbClr val="000000"/>
                          </a:solidFill>
                          <a:effectLst/>
                          <a:latin typeface="Calibri" panose="020F0502020204030204" pitchFamily="34" charset="0"/>
                        </a:rPr>
                        <a:t>0.50</a:t>
                      </a:r>
                    </a:p>
                  </a:txBody>
                  <a:tcPr marL="9525" marR="9525" marT="9525" marB="0" anchor="b">
                    <a:lnL>
                      <a:noFill/>
                    </a:lnL>
                    <a:lnR>
                      <a:noFill/>
                    </a:lnR>
                    <a:lnT>
                      <a:noFill/>
                    </a:lnT>
                    <a:lnB>
                      <a:noFill/>
                    </a:lnB>
                    <a:solidFill>
                      <a:srgbClr val="A9C2E2"/>
                    </a:solidFill>
                  </a:tcPr>
                </a:tc>
                <a:tc>
                  <a:txBody>
                    <a:bodyPr/>
                    <a:lstStyle/>
                    <a:p>
                      <a:pPr algn="r" fontAlgn="b"/>
                      <a:r>
                        <a:rPr lang="en-CA" sz="1100" b="0" i="0" u="none" strike="noStrike">
                          <a:solidFill>
                            <a:srgbClr val="000000"/>
                          </a:solidFill>
                          <a:effectLst/>
                          <a:latin typeface="Calibri" panose="020F0502020204030204" pitchFamily="34" charset="0"/>
                        </a:rPr>
                        <a:t>0.66</a:t>
                      </a:r>
                    </a:p>
                  </a:txBody>
                  <a:tcPr marL="9525" marR="9525" marT="9525" marB="0" anchor="b">
                    <a:lnL>
                      <a:noFill/>
                    </a:lnL>
                    <a:lnR>
                      <a:noFill/>
                    </a:lnR>
                    <a:lnT>
                      <a:noFill/>
                    </a:lnT>
                    <a:lnB>
                      <a:noFill/>
                    </a:lnB>
                    <a:solidFill>
                      <a:srgbClr val="FCF9FC"/>
                    </a:solidFill>
                  </a:tcPr>
                </a:tc>
                <a:extLst>
                  <a:ext uri="{0D108BD9-81ED-4DB2-BD59-A6C34878D82A}">
                    <a16:rowId xmlns:a16="http://schemas.microsoft.com/office/drawing/2014/main" val="3180477796"/>
                  </a:ext>
                </a:extLst>
              </a:tr>
              <a:tr h="244443">
                <a:tc>
                  <a:txBody>
                    <a:bodyPr/>
                    <a:lstStyle/>
                    <a:p>
                      <a:pPr algn="l" fontAlgn="b"/>
                      <a:r>
                        <a:rPr lang="en-CA" sz="1100" b="1" i="0" u="none" strike="noStrike">
                          <a:solidFill>
                            <a:srgbClr val="000000"/>
                          </a:solidFill>
                          <a:effectLst/>
                          <a:latin typeface="Calibri" panose="020F0502020204030204" pitchFamily="34" charset="0"/>
                        </a:rPr>
                        <a:t>12:00 - 15:59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0.58</a:t>
                      </a:r>
                    </a:p>
                  </a:txBody>
                  <a:tcPr marL="9525" marR="9525" marT="9525" marB="0" anchor="b">
                    <a:lnL>
                      <a:noFill/>
                    </a:lnL>
                    <a:lnR>
                      <a:noFill/>
                    </a:lnR>
                    <a:lnT>
                      <a:noFill/>
                    </a:lnT>
                    <a:lnB>
                      <a:noFill/>
                    </a:lnB>
                    <a:solidFill>
                      <a:srgbClr val="D4DFF0"/>
                    </a:solidFill>
                  </a:tcPr>
                </a:tc>
                <a:tc>
                  <a:txBody>
                    <a:bodyPr/>
                    <a:lstStyle/>
                    <a:p>
                      <a:pPr algn="r" fontAlgn="b"/>
                      <a:r>
                        <a:rPr lang="en-CA" sz="1100" b="0" i="0" u="none" strike="noStrike">
                          <a:solidFill>
                            <a:srgbClr val="000000"/>
                          </a:solidFill>
                          <a:effectLst/>
                          <a:latin typeface="Calibri" panose="020F0502020204030204" pitchFamily="34" charset="0"/>
                        </a:rPr>
                        <a:t>0.66</a:t>
                      </a:r>
                    </a:p>
                  </a:txBody>
                  <a:tcPr marL="9525" marR="9525" marT="9525" marB="0" anchor="b">
                    <a:lnL>
                      <a:noFill/>
                    </a:lnL>
                    <a:lnR>
                      <a:noFill/>
                    </a:lnR>
                    <a:lnT>
                      <a:noFill/>
                    </a:lnT>
                    <a:lnB>
                      <a:noFill/>
                    </a:lnB>
                    <a:solidFill>
                      <a:srgbClr val="FCF9FC"/>
                    </a:solidFill>
                  </a:tcPr>
                </a:tc>
                <a:tc>
                  <a:txBody>
                    <a:bodyPr/>
                    <a:lstStyle/>
                    <a:p>
                      <a:pPr algn="r" fontAlgn="b"/>
                      <a:r>
                        <a:rPr lang="en-CA" sz="1100" b="0" i="0" u="none" strike="noStrike">
                          <a:solidFill>
                            <a:srgbClr val="000000"/>
                          </a:solidFill>
                          <a:effectLst/>
                          <a:latin typeface="Calibri" panose="020F0502020204030204" pitchFamily="34" charset="0"/>
                        </a:rPr>
                        <a:t>0.57</a:t>
                      </a:r>
                    </a:p>
                  </a:txBody>
                  <a:tcPr marL="9525" marR="9525" marT="9525" marB="0" anchor="b">
                    <a:lnL>
                      <a:noFill/>
                    </a:lnL>
                    <a:lnR>
                      <a:noFill/>
                    </a:lnR>
                    <a:lnT>
                      <a:noFill/>
                    </a:lnT>
                    <a:lnB>
                      <a:noFill/>
                    </a:lnB>
                    <a:solidFill>
                      <a:srgbClr val="CEDCEF"/>
                    </a:solidFill>
                  </a:tcPr>
                </a:tc>
                <a:tc>
                  <a:txBody>
                    <a:bodyPr/>
                    <a:lstStyle/>
                    <a:p>
                      <a:pPr algn="r" fontAlgn="b"/>
                      <a:r>
                        <a:rPr lang="en-CA" sz="1100" b="0" i="0" u="none" strike="noStrike">
                          <a:solidFill>
                            <a:srgbClr val="000000"/>
                          </a:solidFill>
                          <a:effectLst/>
                          <a:latin typeface="Calibri" panose="020F0502020204030204" pitchFamily="34" charset="0"/>
                        </a:rPr>
                        <a:t>0.65</a:t>
                      </a:r>
                    </a:p>
                  </a:txBody>
                  <a:tcPr marL="9525" marR="9525" marT="9525" marB="0" anchor="b">
                    <a:lnL>
                      <a:noFill/>
                    </a:lnL>
                    <a:lnR>
                      <a:noFill/>
                    </a:lnR>
                    <a:lnT>
                      <a:noFill/>
                    </a:lnT>
                    <a:lnB>
                      <a:noFill/>
                    </a:lnB>
                    <a:solidFill>
                      <a:srgbClr val="F9FAFE"/>
                    </a:solidFill>
                  </a:tcPr>
                </a:tc>
                <a:tc>
                  <a:txBody>
                    <a:bodyPr/>
                    <a:lstStyle/>
                    <a:p>
                      <a:pPr algn="r" fontAlgn="b"/>
                      <a:r>
                        <a:rPr lang="en-CA" sz="1100" b="0" i="0" u="none" strike="noStrike">
                          <a:solidFill>
                            <a:srgbClr val="000000"/>
                          </a:solidFill>
                          <a:effectLst/>
                          <a:latin typeface="Calibri" panose="020F0502020204030204" pitchFamily="34" charset="0"/>
                        </a:rPr>
                        <a:t>0.62</a:t>
                      </a:r>
                    </a:p>
                  </a:txBody>
                  <a:tcPr marL="9525" marR="9525" marT="9525" marB="0" anchor="b">
                    <a:lnL>
                      <a:noFill/>
                    </a:lnL>
                    <a:lnR>
                      <a:noFill/>
                    </a:lnR>
                    <a:lnT>
                      <a:noFill/>
                    </a:lnT>
                    <a:lnB>
                      <a:noFill/>
                    </a:lnB>
                    <a:solidFill>
                      <a:srgbClr val="E9EEF8"/>
                    </a:solidFill>
                  </a:tcPr>
                </a:tc>
                <a:tc>
                  <a:txBody>
                    <a:bodyPr/>
                    <a:lstStyle/>
                    <a:p>
                      <a:pPr algn="r" fontAlgn="b"/>
                      <a:r>
                        <a:rPr lang="en-CA" sz="1100" b="0" i="0" u="none" strike="noStrike">
                          <a:solidFill>
                            <a:srgbClr val="000000"/>
                          </a:solidFill>
                          <a:effectLst/>
                          <a:latin typeface="Calibri" panose="020F0502020204030204" pitchFamily="34" charset="0"/>
                        </a:rPr>
                        <a:t>0.35</a:t>
                      </a:r>
                    </a:p>
                  </a:txBody>
                  <a:tcPr marL="9525" marR="9525" marT="9525" marB="0" anchor="b">
                    <a:lnL>
                      <a:noFill/>
                    </a:lnL>
                    <a:lnR>
                      <a:noFill/>
                    </a:lnR>
                    <a:lnT>
                      <a:noFill/>
                    </a:lnT>
                    <a:lnB>
                      <a:noFill/>
                    </a:lnB>
                    <a:solidFill>
                      <a:srgbClr val="5A8AC6"/>
                    </a:solidFill>
                  </a:tcPr>
                </a:tc>
                <a:tc>
                  <a:txBody>
                    <a:bodyPr/>
                    <a:lstStyle/>
                    <a:p>
                      <a:pPr algn="r" fontAlgn="b"/>
                      <a:r>
                        <a:rPr lang="en-CA" sz="1100" b="0" i="0" u="none" strike="noStrike">
                          <a:solidFill>
                            <a:srgbClr val="000000"/>
                          </a:solidFill>
                          <a:effectLst/>
                          <a:latin typeface="Calibri" panose="020F0502020204030204" pitchFamily="34" charset="0"/>
                        </a:rPr>
                        <a:t>0.53</a:t>
                      </a:r>
                    </a:p>
                  </a:txBody>
                  <a:tcPr marL="9525" marR="9525" marT="9525" marB="0" anchor="b">
                    <a:lnL>
                      <a:noFill/>
                    </a:lnL>
                    <a:lnR>
                      <a:noFill/>
                    </a:lnR>
                    <a:lnT>
                      <a:noFill/>
                    </a:lnT>
                    <a:lnB>
                      <a:noFill/>
                    </a:lnB>
                    <a:solidFill>
                      <a:srgbClr val="B9CDE7"/>
                    </a:solidFill>
                  </a:tcPr>
                </a:tc>
                <a:extLst>
                  <a:ext uri="{0D108BD9-81ED-4DB2-BD59-A6C34878D82A}">
                    <a16:rowId xmlns:a16="http://schemas.microsoft.com/office/drawing/2014/main" val="1604152735"/>
                  </a:ext>
                </a:extLst>
              </a:tr>
              <a:tr h="244443">
                <a:tc>
                  <a:txBody>
                    <a:bodyPr/>
                    <a:lstStyle/>
                    <a:p>
                      <a:pPr algn="l" fontAlgn="b"/>
                      <a:r>
                        <a:rPr lang="en-CA" sz="1100" b="1" i="0" u="none" strike="noStrike">
                          <a:solidFill>
                            <a:srgbClr val="000000"/>
                          </a:solidFill>
                          <a:effectLst/>
                          <a:latin typeface="Calibri" panose="020F0502020204030204" pitchFamily="34" charset="0"/>
                        </a:rPr>
                        <a:t>16:00 - 19:59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0.76</a:t>
                      </a:r>
                    </a:p>
                  </a:txBody>
                  <a:tcPr marL="9525" marR="9525" marT="9525" marB="0" anchor="b">
                    <a:lnL>
                      <a:noFill/>
                    </a:lnL>
                    <a:lnR>
                      <a:noFill/>
                    </a:lnR>
                    <a:lnT>
                      <a:noFill/>
                    </a:lnT>
                    <a:lnB>
                      <a:noFill/>
                    </a:lnB>
                    <a:solidFill>
                      <a:srgbClr val="FBB8BA"/>
                    </a:solidFill>
                  </a:tcPr>
                </a:tc>
                <a:tc>
                  <a:txBody>
                    <a:bodyPr/>
                    <a:lstStyle/>
                    <a:p>
                      <a:pPr algn="r" fontAlgn="b"/>
                      <a:r>
                        <a:rPr lang="en-CA" sz="1100" b="0" i="0" u="none" strike="noStrike">
                          <a:solidFill>
                            <a:srgbClr val="000000"/>
                          </a:solidFill>
                          <a:effectLst/>
                          <a:latin typeface="Calibri" panose="020F0502020204030204" pitchFamily="34" charset="0"/>
                        </a:rPr>
                        <a:t>0.66</a:t>
                      </a:r>
                    </a:p>
                  </a:txBody>
                  <a:tcPr marL="9525" marR="9525" marT="9525" marB="0" anchor="b">
                    <a:lnL>
                      <a:noFill/>
                    </a:lnL>
                    <a:lnR>
                      <a:noFill/>
                    </a:lnR>
                    <a:lnT>
                      <a:noFill/>
                    </a:lnT>
                    <a:lnB>
                      <a:noFill/>
                    </a:lnB>
                    <a:solidFill>
                      <a:srgbClr val="FCF9FC"/>
                    </a:solidFill>
                  </a:tcPr>
                </a:tc>
                <a:tc>
                  <a:txBody>
                    <a:bodyPr/>
                    <a:lstStyle/>
                    <a:p>
                      <a:pPr algn="r" fontAlgn="b"/>
                      <a:r>
                        <a:rPr lang="en-CA" sz="1100" b="0" i="0" u="none" strike="noStrike">
                          <a:solidFill>
                            <a:srgbClr val="000000"/>
                          </a:solidFill>
                          <a:effectLst/>
                          <a:latin typeface="Calibri" panose="020F0502020204030204" pitchFamily="34" charset="0"/>
                        </a:rPr>
                        <a:t>0.80</a:t>
                      </a:r>
                    </a:p>
                  </a:txBody>
                  <a:tcPr marL="9525" marR="9525" marT="9525" marB="0" anchor="b">
                    <a:lnL>
                      <a:noFill/>
                    </a:lnL>
                    <a:lnR>
                      <a:noFill/>
                    </a:lnR>
                    <a:lnT>
                      <a:noFill/>
                    </a:lnT>
                    <a:lnB>
                      <a:noFill/>
                    </a:lnB>
                    <a:solidFill>
                      <a:srgbClr val="FA9EA0"/>
                    </a:solidFill>
                  </a:tcPr>
                </a:tc>
                <a:tc>
                  <a:txBody>
                    <a:bodyPr/>
                    <a:lstStyle/>
                    <a:p>
                      <a:pPr algn="r" fontAlgn="b"/>
                      <a:r>
                        <a:rPr lang="en-CA" sz="1100" b="0" i="0" u="none" strike="noStrike">
                          <a:solidFill>
                            <a:srgbClr val="000000"/>
                          </a:solidFill>
                          <a:effectLst/>
                          <a:latin typeface="Calibri" panose="020F0502020204030204" pitchFamily="34" charset="0"/>
                        </a:rPr>
                        <a:t>0.82</a:t>
                      </a:r>
                    </a:p>
                  </a:txBody>
                  <a:tcPr marL="9525" marR="9525" marT="9525" marB="0" anchor="b">
                    <a:lnL>
                      <a:noFill/>
                    </a:lnL>
                    <a:lnR>
                      <a:noFill/>
                    </a:lnR>
                    <a:lnT>
                      <a:noFill/>
                    </a:lnT>
                    <a:lnB>
                      <a:noFill/>
                    </a:lnB>
                    <a:solidFill>
                      <a:srgbClr val="FA9193"/>
                    </a:solidFill>
                  </a:tcPr>
                </a:tc>
                <a:tc>
                  <a:txBody>
                    <a:bodyPr/>
                    <a:lstStyle/>
                    <a:p>
                      <a:pPr algn="r" fontAlgn="b"/>
                      <a:r>
                        <a:rPr lang="en-CA" sz="1100" b="0" i="0" u="none" strike="noStrike">
                          <a:solidFill>
                            <a:srgbClr val="000000"/>
                          </a:solidFill>
                          <a:effectLst/>
                          <a:latin typeface="Calibri" panose="020F0502020204030204" pitchFamily="34" charset="0"/>
                        </a:rPr>
                        <a:t>0.64</a:t>
                      </a:r>
                    </a:p>
                  </a:txBody>
                  <a:tcPr marL="9525" marR="9525" marT="9525" marB="0" anchor="b">
                    <a:lnL>
                      <a:noFill/>
                    </a:lnL>
                    <a:lnR>
                      <a:noFill/>
                    </a:lnR>
                    <a:lnT>
                      <a:noFill/>
                    </a:lnT>
                    <a:lnB>
                      <a:noFill/>
                    </a:lnB>
                    <a:solidFill>
                      <a:srgbClr val="F4F6FC"/>
                    </a:solidFill>
                  </a:tcPr>
                </a:tc>
                <a:tc>
                  <a:txBody>
                    <a:bodyPr/>
                    <a:lstStyle/>
                    <a:p>
                      <a:pPr algn="r" fontAlgn="b"/>
                      <a:r>
                        <a:rPr lang="en-CA" sz="1100" b="0" i="0" u="none" strike="noStrike">
                          <a:solidFill>
                            <a:srgbClr val="000000"/>
                          </a:solidFill>
                          <a:effectLst/>
                          <a:latin typeface="Calibri" panose="020F0502020204030204" pitchFamily="34" charset="0"/>
                        </a:rPr>
                        <a:t>0.70</a:t>
                      </a:r>
                    </a:p>
                  </a:txBody>
                  <a:tcPr marL="9525" marR="9525" marT="9525" marB="0" anchor="b">
                    <a:lnL>
                      <a:noFill/>
                    </a:lnL>
                    <a:lnR>
                      <a:noFill/>
                    </a:lnR>
                    <a:lnT>
                      <a:noFill/>
                    </a:lnT>
                    <a:lnB>
                      <a:noFill/>
                    </a:lnB>
                    <a:solidFill>
                      <a:srgbClr val="FCDFE2"/>
                    </a:solidFill>
                  </a:tcPr>
                </a:tc>
                <a:tc>
                  <a:txBody>
                    <a:bodyPr/>
                    <a:lstStyle/>
                    <a:p>
                      <a:pPr algn="r" fontAlgn="b"/>
                      <a:r>
                        <a:rPr lang="en-CA" sz="1100" b="0" i="0" u="none" strike="noStrike">
                          <a:solidFill>
                            <a:srgbClr val="000000"/>
                          </a:solidFill>
                          <a:effectLst/>
                          <a:latin typeface="Calibri" panose="020F0502020204030204" pitchFamily="34" charset="0"/>
                        </a:rPr>
                        <a:t>0.76</a:t>
                      </a:r>
                    </a:p>
                  </a:txBody>
                  <a:tcPr marL="9525" marR="9525" marT="9525" marB="0" anchor="b">
                    <a:lnL>
                      <a:noFill/>
                    </a:lnL>
                    <a:lnR>
                      <a:noFill/>
                    </a:lnR>
                    <a:lnT>
                      <a:noFill/>
                    </a:lnT>
                    <a:lnB>
                      <a:noFill/>
                    </a:lnB>
                    <a:solidFill>
                      <a:srgbClr val="FBB8BA"/>
                    </a:solidFill>
                  </a:tcPr>
                </a:tc>
                <a:extLst>
                  <a:ext uri="{0D108BD9-81ED-4DB2-BD59-A6C34878D82A}">
                    <a16:rowId xmlns:a16="http://schemas.microsoft.com/office/drawing/2014/main" val="1818742528"/>
                  </a:ext>
                </a:extLst>
              </a:tr>
              <a:tr h="244443">
                <a:tc>
                  <a:txBody>
                    <a:bodyPr/>
                    <a:lstStyle/>
                    <a:p>
                      <a:pPr algn="l" fontAlgn="b"/>
                      <a:r>
                        <a:rPr lang="en-CA" sz="1100" b="1" i="0" u="none" strike="noStrike">
                          <a:solidFill>
                            <a:srgbClr val="000000"/>
                          </a:solidFill>
                          <a:effectLst/>
                          <a:latin typeface="Calibri" panose="020F0502020204030204" pitchFamily="34" charset="0"/>
                        </a:rPr>
                        <a:t>20:00 - 23:59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0.74</a:t>
                      </a:r>
                    </a:p>
                  </a:txBody>
                  <a:tcPr marL="9525" marR="9525" marT="9525" marB="0" anchor="b">
                    <a:lnL>
                      <a:noFill/>
                    </a:lnL>
                    <a:lnR>
                      <a:noFill/>
                    </a:lnR>
                    <a:lnT>
                      <a:noFill/>
                    </a:lnT>
                    <a:lnB>
                      <a:noFill/>
                    </a:lnB>
                    <a:solidFill>
                      <a:srgbClr val="FBC5C8"/>
                    </a:solidFill>
                  </a:tcPr>
                </a:tc>
                <a:tc>
                  <a:txBody>
                    <a:bodyPr/>
                    <a:lstStyle/>
                    <a:p>
                      <a:pPr algn="r" fontAlgn="b"/>
                      <a:r>
                        <a:rPr lang="en-CA" sz="11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solidFill>
                      <a:srgbClr val="FAA4A7"/>
                    </a:solidFill>
                  </a:tcPr>
                </a:tc>
                <a:tc>
                  <a:txBody>
                    <a:bodyPr/>
                    <a:lstStyle/>
                    <a:p>
                      <a:pPr algn="r" fontAlgn="b"/>
                      <a:r>
                        <a:rPr lang="en-CA" sz="11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solidFill>
                      <a:srgbClr val="FAA4A7"/>
                    </a:solidFill>
                  </a:tcPr>
                </a:tc>
                <a:tc>
                  <a:txBody>
                    <a:bodyPr/>
                    <a:lstStyle/>
                    <a:p>
                      <a:pPr algn="r" fontAlgn="b"/>
                      <a:r>
                        <a:rPr lang="en-CA" sz="1100" b="0" i="0" u="none" strike="noStrike">
                          <a:solidFill>
                            <a:srgbClr val="000000"/>
                          </a:solidFill>
                          <a:effectLst/>
                          <a:latin typeface="Calibri" panose="020F0502020204030204" pitchFamily="34" charset="0"/>
                        </a:rPr>
                        <a:t>0.76</a:t>
                      </a:r>
                    </a:p>
                  </a:txBody>
                  <a:tcPr marL="9525" marR="9525" marT="9525" marB="0" anchor="b">
                    <a:lnL>
                      <a:noFill/>
                    </a:lnL>
                    <a:lnR>
                      <a:noFill/>
                    </a:lnR>
                    <a:lnT>
                      <a:noFill/>
                    </a:lnT>
                    <a:lnB>
                      <a:noFill/>
                    </a:lnB>
                    <a:solidFill>
                      <a:srgbClr val="FBB8BA"/>
                    </a:solidFill>
                  </a:tcPr>
                </a:tc>
                <a:tc>
                  <a:txBody>
                    <a:bodyPr/>
                    <a:lstStyle/>
                    <a:p>
                      <a:pPr algn="r" fontAlgn="b"/>
                      <a:r>
                        <a:rPr lang="en-CA" sz="1100" b="0" i="0" u="none" strike="noStrike">
                          <a:solidFill>
                            <a:srgbClr val="000000"/>
                          </a:solidFill>
                          <a:effectLst/>
                          <a:latin typeface="Calibri" panose="020F0502020204030204" pitchFamily="34" charset="0"/>
                        </a:rPr>
                        <a:t>0.76</a:t>
                      </a:r>
                    </a:p>
                  </a:txBody>
                  <a:tcPr marL="9525" marR="9525" marT="9525" marB="0" anchor="b">
                    <a:lnL>
                      <a:noFill/>
                    </a:lnL>
                    <a:lnR>
                      <a:noFill/>
                    </a:lnR>
                    <a:lnT>
                      <a:noFill/>
                    </a:lnT>
                    <a:lnB>
                      <a:noFill/>
                    </a:lnB>
                    <a:solidFill>
                      <a:srgbClr val="FBB8BA"/>
                    </a:solidFill>
                  </a:tcPr>
                </a:tc>
                <a:tc>
                  <a:txBody>
                    <a:bodyPr/>
                    <a:lstStyle/>
                    <a:p>
                      <a:pPr algn="r" fontAlgn="b"/>
                      <a:r>
                        <a:rPr lang="en-CA" sz="1100" b="0" i="0" u="none" strike="noStrike">
                          <a:solidFill>
                            <a:srgbClr val="000000"/>
                          </a:solidFill>
                          <a:effectLst/>
                          <a:latin typeface="Calibri" panose="020F0502020204030204" pitchFamily="34" charset="0"/>
                        </a:rPr>
                        <a:t>0.83</a:t>
                      </a:r>
                    </a:p>
                  </a:txBody>
                  <a:tcPr marL="9525" marR="9525" marT="9525" marB="0" anchor="b">
                    <a:lnL>
                      <a:noFill/>
                    </a:lnL>
                    <a:lnR>
                      <a:noFill/>
                    </a:lnR>
                    <a:lnT>
                      <a:noFill/>
                    </a:lnT>
                    <a:lnB>
                      <a:noFill/>
                    </a:lnB>
                    <a:solidFill>
                      <a:srgbClr val="F98A8C"/>
                    </a:solidFill>
                  </a:tcPr>
                </a:tc>
                <a:tc>
                  <a:txBody>
                    <a:bodyPr/>
                    <a:lstStyle/>
                    <a:p>
                      <a:pPr algn="r" fontAlgn="b"/>
                      <a:r>
                        <a:rPr lang="en-CA" sz="1100" b="0" i="0" u="none" strike="noStrike">
                          <a:solidFill>
                            <a:srgbClr val="000000"/>
                          </a:solidFill>
                          <a:effectLst/>
                          <a:latin typeface="Calibri" panose="020F0502020204030204" pitchFamily="34" charset="0"/>
                        </a:rPr>
                        <a:t>0.88</a:t>
                      </a:r>
                    </a:p>
                  </a:txBody>
                  <a:tcPr marL="9525" marR="9525" marT="9525" marB="0" anchor="b">
                    <a:lnL>
                      <a:noFill/>
                    </a:lnL>
                    <a:lnR>
                      <a:noFill/>
                    </a:lnR>
                    <a:lnT>
                      <a:noFill/>
                    </a:lnT>
                    <a:lnB>
                      <a:noFill/>
                    </a:lnB>
                    <a:solidFill>
                      <a:srgbClr val="F8696B"/>
                    </a:solidFill>
                  </a:tcPr>
                </a:tc>
                <a:extLst>
                  <a:ext uri="{0D108BD9-81ED-4DB2-BD59-A6C34878D82A}">
                    <a16:rowId xmlns:a16="http://schemas.microsoft.com/office/drawing/2014/main" val="165885692"/>
                  </a:ext>
                </a:extLst>
              </a:tr>
            </a:tbl>
          </a:graphicData>
        </a:graphic>
      </p:graphicFrame>
      <p:graphicFrame>
        <p:nvGraphicFramePr>
          <p:cNvPr id="8" name="Table 7">
            <a:extLst>
              <a:ext uri="{FF2B5EF4-FFF2-40B4-BE49-F238E27FC236}">
                <a16:creationId xmlns:a16="http://schemas.microsoft.com/office/drawing/2014/main" id="{A224D111-AAE4-490F-99EE-FB877D10B745}"/>
              </a:ext>
            </a:extLst>
          </p:cNvPr>
          <p:cNvGraphicFramePr>
            <a:graphicFrameLocks noGrp="1"/>
          </p:cNvGraphicFramePr>
          <p:nvPr>
            <p:extLst>
              <p:ext uri="{D42A27DB-BD31-4B8C-83A1-F6EECF244321}">
                <p14:modId xmlns:p14="http://schemas.microsoft.com/office/powerpoint/2010/main" val="1127411676"/>
              </p:ext>
            </p:extLst>
          </p:nvPr>
        </p:nvGraphicFramePr>
        <p:xfrm>
          <a:off x="1838750" y="4729453"/>
          <a:ext cx="7657792" cy="2091839"/>
        </p:xfrm>
        <a:graphic>
          <a:graphicData uri="http://schemas.openxmlformats.org/drawingml/2006/table">
            <a:tbl>
              <a:tblPr/>
              <a:tblGrid>
                <a:gridCol w="966415">
                  <a:extLst>
                    <a:ext uri="{9D8B030D-6E8A-4147-A177-3AD203B41FA5}">
                      <a16:colId xmlns:a16="http://schemas.microsoft.com/office/drawing/2014/main" val="2051370362"/>
                    </a:ext>
                  </a:extLst>
                </a:gridCol>
                <a:gridCol w="955911">
                  <a:extLst>
                    <a:ext uri="{9D8B030D-6E8A-4147-A177-3AD203B41FA5}">
                      <a16:colId xmlns:a16="http://schemas.microsoft.com/office/drawing/2014/main" val="2129647925"/>
                    </a:ext>
                  </a:extLst>
                </a:gridCol>
                <a:gridCol w="955911">
                  <a:extLst>
                    <a:ext uri="{9D8B030D-6E8A-4147-A177-3AD203B41FA5}">
                      <a16:colId xmlns:a16="http://schemas.microsoft.com/office/drawing/2014/main" val="3738436960"/>
                    </a:ext>
                  </a:extLst>
                </a:gridCol>
                <a:gridCol w="955911">
                  <a:extLst>
                    <a:ext uri="{9D8B030D-6E8A-4147-A177-3AD203B41FA5}">
                      <a16:colId xmlns:a16="http://schemas.microsoft.com/office/drawing/2014/main" val="1845928442"/>
                    </a:ext>
                  </a:extLst>
                </a:gridCol>
                <a:gridCol w="955911">
                  <a:extLst>
                    <a:ext uri="{9D8B030D-6E8A-4147-A177-3AD203B41FA5}">
                      <a16:colId xmlns:a16="http://schemas.microsoft.com/office/drawing/2014/main" val="3379976229"/>
                    </a:ext>
                  </a:extLst>
                </a:gridCol>
                <a:gridCol w="955911">
                  <a:extLst>
                    <a:ext uri="{9D8B030D-6E8A-4147-A177-3AD203B41FA5}">
                      <a16:colId xmlns:a16="http://schemas.microsoft.com/office/drawing/2014/main" val="2516463746"/>
                    </a:ext>
                  </a:extLst>
                </a:gridCol>
                <a:gridCol w="955911">
                  <a:extLst>
                    <a:ext uri="{9D8B030D-6E8A-4147-A177-3AD203B41FA5}">
                      <a16:colId xmlns:a16="http://schemas.microsoft.com/office/drawing/2014/main" val="3168038738"/>
                    </a:ext>
                  </a:extLst>
                </a:gridCol>
                <a:gridCol w="955911">
                  <a:extLst>
                    <a:ext uri="{9D8B030D-6E8A-4147-A177-3AD203B41FA5}">
                      <a16:colId xmlns:a16="http://schemas.microsoft.com/office/drawing/2014/main" val="835117377"/>
                    </a:ext>
                  </a:extLst>
                </a:gridCol>
              </a:tblGrid>
              <a:tr h="342733">
                <a:tc gridSpan="8">
                  <a:txBody>
                    <a:bodyPr/>
                    <a:lstStyle/>
                    <a:p>
                      <a:pPr algn="ctr" fontAlgn="b"/>
                      <a:r>
                        <a:rPr lang="en-CA" sz="1600" b="1" i="0" u="none" strike="noStrike">
                          <a:solidFill>
                            <a:srgbClr val="000000"/>
                          </a:solidFill>
                          <a:effectLst/>
                          <a:latin typeface="Calibri" panose="020F0502020204030204" pitchFamily="34" charset="0"/>
                        </a:rPr>
                        <a:t>PC1 and PC2 Importance</a:t>
                      </a:r>
                    </a:p>
                  </a:txBody>
                  <a:tcPr marL="9525" marR="9525" marT="9525" marB="0" anchor="b">
                    <a:lnL>
                      <a:noFill/>
                    </a:lnL>
                    <a:lnR>
                      <a:noFill/>
                    </a:lnR>
                    <a:lnT>
                      <a:noFill/>
                    </a:lnT>
                    <a:lnB>
                      <a:noFill/>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31353844"/>
                  </a:ext>
                </a:extLst>
              </a:tr>
              <a:tr h="297388">
                <a:tc>
                  <a:txBody>
                    <a:bodyPr/>
                    <a:lstStyle/>
                    <a:p>
                      <a:pPr algn="l" fontAlgn="b"/>
                      <a:r>
                        <a:rPr lang="en-CA" sz="1100" b="1" i="0" u="none" strike="noStrike">
                          <a:solidFill>
                            <a:srgbClr val="000000"/>
                          </a:solidFill>
                          <a:effectLst/>
                          <a:latin typeface="Calibri" panose="020F0502020204030204" pitchFamily="34" charset="0"/>
                        </a:rPr>
                        <a:t>Period</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Monday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Tuesday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Wednesday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Thursday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Friday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Saturday</a:t>
                      </a:r>
                    </a:p>
                  </a:txBody>
                  <a:tcPr marL="9525" marR="9525" marT="9525" marB="0" anchor="b">
                    <a:lnL>
                      <a:noFill/>
                    </a:lnL>
                    <a:lnR>
                      <a:noFill/>
                    </a:lnR>
                    <a:lnT>
                      <a:noFill/>
                    </a:lnT>
                    <a:lnB>
                      <a:noFill/>
                    </a:lnB>
                  </a:tcPr>
                </a:tc>
                <a:tc>
                  <a:txBody>
                    <a:bodyPr/>
                    <a:lstStyle/>
                    <a:p>
                      <a:pPr algn="l" fontAlgn="b"/>
                      <a:r>
                        <a:rPr lang="en-CA" sz="1100" b="1" i="0" u="none" strike="noStrike">
                          <a:solidFill>
                            <a:srgbClr val="000000"/>
                          </a:solidFill>
                          <a:effectLst/>
                          <a:latin typeface="Calibri" panose="020F0502020204030204" pitchFamily="34" charset="0"/>
                        </a:rPr>
                        <a:t>Sunday</a:t>
                      </a:r>
                    </a:p>
                  </a:txBody>
                  <a:tcPr marL="9525" marR="9525" marT="9525" marB="0" anchor="b">
                    <a:lnL>
                      <a:noFill/>
                    </a:lnL>
                    <a:lnR>
                      <a:noFill/>
                    </a:lnR>
                    <a:lnT>
                      <a:noFill/>
                    </a:lnT>
                    <a:lnB>
                      <a:noFill/>
                    </a:lnB>
                  </a:tcPr>
                </a:tc>
                <a:extLst>
                  <a:ext uri="{0D108BD9-81ED-4DB2-BD59-A6C34878D82A}">
                    <a16:rowId xmlns:a16="http://schemas.microsoft.com/office/drawing/2014/main" val="4118924464"/>
                  </a:ext>
                </a:extLst>
              </a:tr>
              <a:tr h="244809">
                <a:tc>
                  <a:txBody>
                    <a:bodyPr/>
                    <a:lstStyle/>
                    <a:p>
                      <a:pPr algn="l" fontAlgn="b"/>
                      <a:r>
                        <a:rPr lang="en-CA" sz="1100" b="1" i="0" u="none" strike="noStrike">
                          <a:solidFill>
                            <a:srgbClr val="000000"/>
                          </a:solidFill>
                          <a:effectLst/>
                          <a:latin typeface="Calibri" panose="020F0502020204030204" pitchFamily="34" charset="0"/>
                        </a:rPr>
                        <a:t>00:00 - 03:59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0.82</a:t>
                      </a:r>
                    </a:p>
                  </a:txBody>
                  <a:tcPr marL="9525" marR="9525" marT="9525" marB="0" anchor="b">
                    <a:lnL>
                      <a:noFill/>
                    </a:lnL>
                    <a:lnR>
                      <a:noFill/>
                    </a:lnR>
                    <a:lnT>
                      <a:noFill/>
                    </a:lnT>
                    <a:lnB>
                      <a:noFill/>
                    </a:lnB>
                    <a:solidFill>
                      <a:srgbClr val="FCEDF0"/>
                    </a:solidFill>
                  </a:tcPr>
                </a:tc>
                <a:tc>
                  <a:txBody>
                    <a:bodyPr/>
                    <a:lstStyle/>
                    <a:p>
                      <a:pPr algn="r" fontAlgn="b"/>
                      <a:r>
                        <a:rPr lang="en-CA" sz="1100" b="0" i="0" u="none" strike="noStrike">
                          <a:solidFill>
                            <a:srgbClr val="000000"/>
                          </a:solidFill>
                          <a:effectLst/>
                          <a:latin typeface="Calibri" panose="020F0502020204030204" pitchFamily="34" charset="0"/>
                        </a:rPr>
                        <a:t>0.77</a:t>
                      </a:r>
                    </a:p>
                  </a:txBody>
                  <a:tcPr marL="9525" marR="9525" marT="9525" marB="0" anchor="b">
                    <a:lnL>
                      <a:noFill/>
                    </a:lnL>
                    <a:lnR>
                      <a:noFill/>
                    </a:lnR>
                    <a:lnT>
                      <a:noFill/>
                    </a:lnT>
                    <a:lnB>
                      <a:noFill/>
                    </a:lnB>
                    <a:solidFill>
                      <a:srgbClr val="CEDCEF"/>
                    </a:solidFill>
                  </a:tcPr>
                </a:tc>
                <a:tc>
                  <a:txBody>
                    <a:bodyPr/>
                    <a:lstStyle/>
                    <a:p>
                      <a:pPr algn="r" fontAlgn="b"/>
                      <a:r>
                        <a:rPr lang="en-CA" sz="1100" b="0" i="0" u="none" strike="noStrike">
                          <a:solidFill>
                            <a:srgbClr val="000000"/>
                          </a:solidFill>
                          <a:effectLst/>
                          <a:latin typeface="Calibri" panose="020F0502020204030204" pitchFamily="34" charset="0"/>
                        </a:rPr>
                        <a:t>0.70</a:t>
                      </a:r>
                    </a:p>
                  </a:txBody>
                  <a:tcPr marL="9525" marR="9525" marT="9525" marB="0" anchor="b">
                    <a:lnL>
                      <a:noFill/>
                    </a:lnL>
                    <a:lnR>
                      <a:noFill/>
                    </a:lnR>
                    <a:lnT>
                      <a:noFill/>
                    </a:lnT>
                    <a:lnB>
                      <a:noFill/>
                    </a:lnB>
                    <a:solidFill>
                      <a:srgbClr val="739CCF"/>
                    </a:solidFill>
                  </a:tcPr>
                </a:tc>
                <a:tc>
                  <a:txBody>
                    <a:bodyPr/>
                    <a:lstStyle/>
                    <a:p>
                      <a:pPr algn="r" fontAlgn="b"/>
                      <a:r>
                        <a:rPr lang="en-CA" sz="1100" b="0" i="0" u="none" strike="noStrike">
                          <a:solidFill>
                            <a:srgbClr val="000000"/>
                          </a:solidFill>
                          <a:effectLst/>
                          <a:latin typeface="Calibri" panose="020F0502020204030204" pitchFamily="34" charset="0"/>
                        </a:rPr>
                        <a:t>0.85</a:t>
                      </a:r>
                    </a:p>
                  </a:txBody>
                  <a:tcPr marL="9525" marR="9525" marT="9525" marB="0" anchor="b">
                    <a:lnL>
                      <a:noFill/>
                    </a:lnL>
                    <a:lnR>
                      <a:noFill/>
                    </a:lnR>
                    <a:lnT>
                      <a:noFill/>
                    </a:lnT>
                    <a:lnB>
                      <a:noFill/>
                    </a:lnB>
                    <a:solidFill>
                      <a:srgbClr val="FBCFD2"/>
                    </a:solidFill>
                  </a:tcPr>
                </a:tc>
                <a:tc>
                  <a:txBody>
                    <a:bodyPr/>
                    <a:lstStyle/>
                    <a:p>
                      <a:pPr algn="r" fontAlgn="b"/>
                      <a:r>
                        <a:rPr lang="en-CA" sz="1100" b="0" i="0" u="none" strike="noStrike">
                          <a:solidFill>
                            <a:srgbClr val="000000"/>
                          </a:solidFill>
                          <a:effectLst/>
                          <a:latin typeface="Calibri" panose="020F0502020204030204" pitchFamily="34" charset="0"/>
                        </a:rPr>
                        <a:t>0.72</a:t>
                      </a:r>
                    </a:p>
                  </a:txBody>
                  <a:tcPr marL="9525" marR="9525" marT="9525" marB="0" anchor="b">
                    <a:lnL>
                      <a:noFill/>
                    </a:lnL>
                    <a:lnR>
                      <a:noFill/>
                    </a:lnR>
                    <a:lnT>
                      <a:noFill/>
                    </a:lnT>
                    <a:lnB>
                      <a:noFill/>
                    </a:lnB>
                    <a:solidFill>
                      <a:srgbClr val="8DAED8"/>
                    </a:solidFill>
                  </a:tcPr>
                </a:tc>
                <a:tc>
                  <a:txBody>
                    <a:bodyPr/>
                    <a:lstStyle/>
                    <a:p>
                      <a:pPr algn="r" fontAlgn="b"/>
                      <a:r>
                        <a:rPr lang="en-CA" sz="1100" b="0" i="0" u="none" strike="noStrike">
                          <a:solidFill>
                            <a:srgbClr val="000000"/>
                          </a:solidFill>
                          <a:effectLst/>
                          <a:latin typeface="Calibri" panose="020F0502020204030204" pitchFamily="34" charset="0"/>
                        </a:rPr>
                        <a:t>0.72</a:t>
                      </a:r>
                    </a:p>
                  </a:txBody>
                  <a:tcPr marL="9525" marR="9525" marT="9525" marB="0" anchor="b">
                    <a:lnL>
                      <a:noFill/>
                    </a:lnL>
                    <a:lnR>
                      <a:noFill/>
                    </a:lnR>
                    <a:lnT>
                      <a:noFill/>
                    </a:lnT>
                    <a:lnB>
                      <a:noFill/>
                    </a:lnB>
                    <a:solidFill>
                      <a:srgbClr val="8DAED8"/>
                    </a:solidFill>
                  </a:tcPr>
                </a:tc>
                <a:tc>
                  <a:txBody>
                    <a:bodyPr/>
                    <a:lstStyle/>
                    <a:p>
                      <a:pPr algn="r" fontAlgn="b"/>
                      <a:r>
                        <a:rPr lang="en-CA" sz="1100" b="0" i="0" u="none" strike="noStrike">
                          <a:solidFill>
                            <a:srgbClr val="000000"/>
                          </a:solidFill>
                          <a:effectLst/>
                          <a:latin typeface="Calibri" panose="020F0502020204030204" pitchFamily="34" charset="0"/>
                        </a:rPr>
                        <a:t>0.71</a:t>
                      </a:r>
                    </a:p>
                  </a:txBody>
                  <a:tcPr marL="9525" marR="9525" marT="9525" marB="0" anchor="b">
                    <a:lnL>
                      <a:noFill/>
                    </a:lnL>
                    <a:lnR>
                      <a:noFill/>
                    </a:lnR>
                    <a:lnT>
                      <a:noFill/>
                    </a:lnT>
                    <a:lnB>
                      <a:noFill/>
                    </a:lnB>
                    <a:solidFill>
                      <a:srgbClr val="80A5D3"/>
                    </a:solidFill>
                  </a:tcPr>
                </a:tc>
                <a:extLst>
                  <a:ext uri="{0D108BD9-81ED-4DB2-BD59-A6C34878D82A}">
                    <a16:rowId xmlns:a16="http://schemas.microsoft.com/office/drawing/2014/main" val="1148474176"/>
                  </a:ext>
                </a:extLst>
              </a:tr>
              <a:tr h="244809">
                <a:tc>
                  <a:txBody>
                    <a:bodyPr/>
                    <a:lstStyle/>
                    <a:p>
                      <a:pPr algn="l" fontAlgn="b"/>
                      <a:r>
                        <a:rPr lang="en-CA" sz="1100" b="1" i="0" u="none" strike="noStrike">
                          <a:solidFill>
                            <a:srgbClr val="000000"/>
                          </a:solidFill>
                          <a:effectLst/>
                          <a:latin typeface="Calibri" panose="020F0502020204030204" pitchFamily="34" charset="0"/>
                        </a:rPr>
                        <a:t>04:00 - 07:59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solidFill>
                      <a:srgbClr val="FAA6A9"/>
                    </a:solidFill>
                  </a:tcPr>
                </a:tc>
                <a:tc>
                  <a:txBody>
                    <a:bodyPr/>
                    <a:lstStyle/>
                    <a:p>
                      <a:pPr algn="r" fontAlgn="b"/>
                      <a:r>
                        <a:rPr lang="en-CA" sz="1100" b="0" i="0" u="none" strike="noStrike">
                          <a:solidFill>
                            <a:srgbClr val="000000"/>
                          </a:solidFill>
                          <a:effectLst/>
                          <a:latin typeface="Calibri" panose="020F0502020204030204" pitchFamily="34" charset="0"/>
                        </a:rPr>
                        <a:t>0.91</a:t>
                      </a:r>
                    </a:p>
                  </a:txBody>
                  <a:tcPr marL="9525" marR="9525" marT="9525" marB="0" anchor="b">
                    <a:lnL>
                      <a:noFill/>
                    </a:lnL>
                    <a:lnR>
                      <a:noFill/>
                    </a:lnR>
                    <a:lnT>
                      <a:noFill/>
                    </a:lnT>
                    <a:lnB>
                      <a:noFill/>
                    </a:lnB>
                    <a:solidFill>
                      <a:srgbClr val="FA9294"/>
                    </a:solidFill>
                  </a:tcPr>
                </a:tc>
                <a:tc>
                  <a:txBody>
                    <a:bodyPr/>
                    <a:lstStyle/>
                    <a:p>
                      <a:pPr algn="r" fontAlgn="b"/>
                      <a:r>
                        <a:rPr lang="en-CA" sz="1100" b="0" i="0" u="none" strike="noStrike">
                          <a:solidFill>
                            <a:srgbClr val="000000"/>
                          </a:solidFill>
                          <a:effectLst/>
                          <a:latin typeface="Calibri" panose="020F0502020204030204" pitchFamily="34" charset="0"/>
                        </a:rPr>
                        <a:t>0.81</a:t>
                      </a:r>
                    </a:p>
                  </a:txBody>
                  <a:tcPr marL="9525" marR="9525" marT="9525" marB="0" anchor="b">
                    <a:lnL>
                      <a:noFill/>
                    </a:lnL>
                    <a:lnR>
                      <a:noFill/>
                    </a:lnR>
                    <a:lnT>
                      <a:noFill/>
                    </a:lnT>
                    <a:lnB>
                      <a:noFill/>
                    </a:lnB>
                    <a:solidFill>
                      <a:srgbClr val="FCF7FA"/>
                    </a:solidFill>
                  </a:tcPr>
                </a:tc>
                <a:tc>
                  <a:txBody>
                    <a:bodyPr/>
                    <a:lstStyle/>
                    <a:p>
                      <a:pPr algn="r" fontAlgn="b"/>
                      <a:r>
                        <a:rPr lang="en-CA" sz="1100" b="0" i="0" u="none" strike="noStrike">
                          <a:solidFill>
                            <a:srgbClr val="000000"/>
                          </a:solidFill>
                          <a:effectLst/>
                          <a:latin typeface="Calibri" panose="020F0502020204030204" pitchFamily="34" charset="0"/>
                        </a:rPr>
                        <a:t>0.91</a:t>
                      </a:r>
                    </a:p>
                  </a:txBody>
                  <a:tcPr marL="9525" marR="9525" marT="9525" marB="0" anchor="b">
                    <a:lnL>
                      <a:noFill/>
                    </a:lnL>
                    <a:lnR>
                      <a:noFill/>
                    </a:lnR>
                    <a:lnT>
                      <a:noFill/>
                    </a:lnT>
                    <a:lnB>
                      <a:noFill/>
                    </a:lnB>
                    <a:solidFill>
                      <a:srgbClr val="FA9294"/>
                    </a:solidFill>
                  </a:tcPr>
                </a:tc>
                <a:tc>
                  <a:txBody>
                    <a:bodyPr/>
                    <a:lstStyle/>
                    <a:p>
                      <a:pPr algn="r" fontAlgn="b"/>
                      <a:r>
                        <a:rPr lang="en-CA"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solidFill>
                      <a:srgbClr val="FAA6A9"/>
                    </a:solidFill>
                  </a:tcPr>
                </a:tc>
                <a:tc>
                  <a:txBody>
                    <a:bodyPr/>
                    <a:lstStyle/>
                    <a:p>
                      <a:pPr algn="r" fontAlgn="b"/>
                      <a:r>
                        <a:rPr lang="en-CA"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solidFill>
                      <a:srgbClr val="FAA6A9"/>
                    </a:solidFill>
                  </a:tcPr>
                </a:tc>
                <a:tc>
                  <a:txBody>
                    <a:bodyPr/>
                    <a:lstStyle/>
                    <a:p>
                      <a:pPr algn="r" fontAlgn="b"/>
                      <a:r>
                        <a:rPr lang="en-CA" sz="1100" b="0" i="0" u="none" strike="noStrike">
                          <a:solidFill>
                            <a:srgbClr val="000000"/>
                          </a:solidFill>
                          <a:effectLst/>
                          <a:latin typeface="Calibri" panose="020F0502020204030204" pitchFamily="34" charset="0"/>
                        </a:rPr>
                        <a:t>0.73</a:t>
                      </a:r>
                    </a:p>
                  </a:txBody>
                  <a:tcPr marL="9525" marR="9525" marT="9525" marB="0" anchor="b">
                    <a:lnL>
                      <a:noFill/>
                    </a:lnL>
                    <a:lnR>
                      <a:noFill/>
                    </a:lnR>
                    <a:lnT>
                      <a:noFill/>
                    </a:lnT>
                    <a:lnB>
                      <a:noFill/>
                    </a:lnB>
                    <a:solidFill>
                      <a:srgbClr val="9AB7DC"/>
                    </a:solidFill>
                  </a:tcPr>
                </a:tc>
                <a:extLst>
                  <a:ext uri="{0D108BD9-81ED-4DB2-BD59-A6C34878D82A}">
                    <a16:rowId xmlns:a16="http://schemas.microsoft.com/office/drawing/2014/main" val="3098934615"/>
                  </a:ext>
                </a:extLst>
              </a:tr>
              <a:tr h="244809">
                <a:tc>
                  <a:txBody>
                    <a:bodyPr/>
                    <a:lstStyle/>
                    <a:p>
                      <a:pPr algn="l" fontAlgn="b"/>
                      <a:r>
                        <a:rPr lang="en-CA" sz="1100" b="1" i="0" u="none" strike="noStrike">
                          <a:solidFill>
                            <a:srgbClr val="000000"/>
                          </a:solidFill>
                          <a:effectLst/>
                          <a:latin typeface="Calibri" panose="020F0502020204030204" pitchFamily="34" charset="0"/>
                        </a:rPr>
                        <a:t>08:00 - 11:59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0.80</a:t>
                      </a:r>
                    </a:p>
                  </a:txBody>
                  <a:tcPr marL="9525" marR="9525" marT="9525" marB="0" anchor="b">
                    <a:lnL>
                      <a:noFill/>
                    </a:lnL>
                    <a:lnR>
                      <a:noFill/>
                    </a:lnR>
                    <a:lnT>
                      <a:noFill/>
                    </a:lnT>
                    <a:lnB>
                      <a:noFill/>
                    </a:lnB>
                    <a:solidFill>
                      <a:srgbClr val="F5F7FC"/>
                    </a:solidFill>
                  </a:tcPr>
                </a:tc>
                <a:tc>
                  <a:txBody>
                    <a:bodyPr/>
                    <a:lstStyle/>
                    <a:p>
                      <a:pPr algn="r" fontAlgn="b"/>
                      <a:r>
                        <a:rPr lang="en-CA" sz="1100" b="0" i="0" u="none" strike="noStrike">
                          <a:solidFill>
                            <a:srgbClr val="000000"/>
                          </a:solidFill>
                          <a:effectLst/>
                          <a:latin typeface="Calibri" panose="020F0502020204030204" pitchFamily="34" charset="0"/>
                        </a:rPr>
                        <a:t>0.80</a:t>
                      </a:r>
                    </a:p>
                  </a:txBody>
                  <a:tcPr marL="9525" marR="9525" marT="9525" marB="0" anchor="b">
                    <a:lnL>
                      <a:noFill/>
                    </a:lnL>
                    <a:lnR>
                      <a:noFill/>
                    </a:lnR>
                    <a:lnT>
                      <a:noFill/>
                    </a:lnT>
                    <a:lnB>
                      <a:noFill/>
                    </a:lnB>
                    <a:solidFill>
                      <a:srgbClr val="F5F7FC"/>
                    </a:solidFill>
                  </a:tcPr>
                </a:tc>
                <a:tc>
                  <a:txBody>
                    <a:bodyPr/>
                    <a:lstStyle/>
                    <a:p>
                      <a:pPr algn="r" fontAlgn="b"/>
                      <a:r>
                        <a:rPr lang="en-CA" sz="1100" b="0" i="0" u="none" strike="noStrike">
                          <a:solidFill>
                            <a:srgbClr val="000000"/>
                          </a:solidFill>
                          <a:effectLst/>
                          <a:latin typeface="Calibri" panose="020F0502020204030204" pitchFamily="34" charset="0"/>
                        </a:rPr>
                        <a:t>0.72</a:t>
                      </a:r>
                    </a:p>
                  </a:txBody>
                  <a:tcPr marL="9525" marR="9525" marT="9525" marB="0" anchor="b">
                    <a:lnL>
                      <a:noFill/>
                    </a:lnL>
                    <a:lnR>
                      <a:noFill/>
                    </a:lnR>
                    <a:lnT>
                      <a:noFill/>
                    </a:lnT>
                    <a:lnB>
                      <a:noFill/>
                    </a:lnB>
                    <a:solidFill>
                      <a:srgbClr val="8DAED8"/>
                    </a:solidFill>
                  </a:tcPr>
                </a:tc>
                <a:tc>
                  <a:txBody>
                    <a:bodyPr/>
                    <a:lstStyle/>
                    <a:p>
                      <a:pPr algn="r" fontAlgn="b"/>
                      <a:r>
                        <a:rPr lang="en-CA" sz="1100" b="0" i="0" u="none" strike="noStrike">
                          <a:solidFill>
                            <a:srgbClr val="000000"/>
                          </a:solidFill>
                          <a:effectLst/>
                          <a:latin typeface="Calibri" panose="020F0502020204030204" pitchFamily="34" charset="0"/>
                        </a:rPr>
                        <a:t>0.76</a:t>
                      </a:r>
                    </a:p>
                  </a:txBody>
                  <a:tcPr marL="9525" marR="9525" marT="9525" marB="0" anchor="b">
                    <a:lnL>
                      <a:noFill/>
                    </a:lnL>
                    <a:lnR>
                      <a:noFill/>
                    </a:lnR>
                    <a:lnT>
                      <a:noFill/>
                    </a:lnT>
                    <a:lnB>
                      <a:noFill/>
                    </a:lnB>
                    <a:solidFill>
                      <a:srgbClr val="C1D2EA"/>
                    </a:solidFill>
                  </a:tcPr>
                </a:tc>
                <a:tc>
                  <a:txBody>
                    <a:bodyPr/>
                    <a:lstStyle/>
                    <a:p>
                      <a:pPr algn="r" fontAlgn="b"/>
                      <a:r>
                        <a:rPr lang="en-CA" sz="1100" b="0" i="0" u="none" strike="noStrike">
                          <a:solidFill>
                            <a:srgbClr val="000000"/>
                          </a:solidFill>
                          <a:effectLst/>
                          <a:latin typeface="Calibri" panose="020F0502020204030204" pitchFamily="34" charset="0"/>
                        </a:rPr>
                        <a:t>0.74</a:t>
                      </a:r>
                    </a:p>
                  </a:txBody>
                  <a:tcPr marL="9525" marR="9525" marT="9525" marB="0" anchor="b">
                    <a:lnL>
                      <a:noFill/>
                    </a:lnL>
                    <a:lnR>
                      <a:noFill/>
                    </a:lnR>
                    <a:lnT>
                      <a:noFill/>
                    </a:lnT>
                    <a:lnB>
                      <a:noFill/>
                    </a:lnB>
                    <a:solidFill>
                      <a:srgbClr val="A7C0E1"/>
                    </a:solidFill>
                  </a:tcPr>
                </a:tc>
                <a:tc>
                  <a:txBody>
                    <a:bodyPr/>
                    <a:lstStyle/>
                    <a:p>
                      <a:pPr algn="r" fontAlgn="b"/>
                      <a:r>
                        <a:rPr lang="en-CA" sz="1100" b="0" i="0" u="none" strike="noStrike">
                          <a:solidFill>
                            <a:srgbClr val="000000"/>
                          </a:solidFill>
                          <a:effectLst/>
                          <a:latin typeface="Calibri" panose="020F0502020204030204" pitchFamily="34" charset="0"/>
                        </a:rPr>
                        <a:t>0.68</a:t>
                      </a:r>
                    </a:p>
                  </a:txBody>
                  <a:tcPr marL="9525" marR="9525" marT="9525" marB="0" anchor="b">
                    <a:lnL>
                      <a:noFill/>
                    </a:lnL>
                    <a:lnR>
                      <a:noFill/>
                    </a:lnR>
                    <a:lnT>
                      <a:noFill/>
                    </a:lnT>
                    <a:lnB>
                      <a:noFill/>
                    </a:lnB>
                    <a:solidFill>
                      <a:srgbClr val="5A8AC6"/>
                    </a:solidFill>
                  </a:tcPr>
                </a:tc>
                <a:tc>
                  <a:txBody>
                    <a:bodyPr/>
                    <a:lstStyle/>
                    <a:p>
                      <a:pPr algn="r" fontAlgn="b"/>
                      <a:r>
                        <a:rPr lang="en-CA" sz="1100" b="0" i="0" u="none" strike="noStrike">
                          <a:solidFill>
                            <a:srgbClr val="000000"/>
                          </a:solidFill>
                          <a:effectLst/>
                          <a:latin typeface="Calibri" panose="020F0502020204030204" pitchFamily="34" charset="0"/>
                        </a:rPr>
                        <a:t>0.80</a:t>
                      </a:r>
                    </a:p>
                  </a:txBody>
                  <a:tcPr marL="9525" marR="9525" marT="9525" marB="0" anchor="b">
                    <a:lnL>
                      <a:noFill/>
                    </a:lnL>
                    <a:lnR>
                      <a:noFill/>
                    </a:lnR>
                    <a:lnT>
                      <a:noFill/>
                    </a:lnT>
                    <a:lnB>
                      <a:noFill/>
                    </a:lnB>
                    <a:solidFill>
                      <a:srgbClr val="F5F7FC"/>
                    </a:solidFill>
                  </a:tcPr>
                </a:tc>
                <a:extLst>
                  <a:ext uri="{0D108BD9-81ED-4DB2-BD59-A6C34878D82A}">
                    <a16:rowId xmlns:a16="http://schemas.microsoft.com/office/drawing/2014/main" val="1431240379"/>
                  </a:ext>
                </a:extLst>
              </a:tr>
              <a:tr h="227673">
                <a:tc>
                  <a:txBody>
                    <a:bodyPr/>
                    <a:lstStyle/>
                    <a:p>
                      <a:pPr algn="l" fontAlgn="b"/>
                      <a:r>
                        <a:rPr lang="en-CA" sz="1100" b="1" i="0" u="none" strike="noStrike">
                          <a:solidFill>
                            <a:srgbClr val="000000"/>
                          </a:solidFill>
                          <a:effectLst/>
                          <a:latin typeface="Calibri" panose="020F0502020204030204" pitchFamily="34" charset="0"/>
                        </a:rPr>
                        <a:t>12:00 - 15:59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0.78</a:t>
                      </a:r>
                    </a:p>
                  </a:txBody>
                  <a:tcPr marL="9525" marR="9525" marT="9525" marB="0" anchor="b">
                    <a:lnL>
                      <a:noFill/>
                    </a:lnL>
                    <a:lnR>
                      <a:noFill/>
                    </a:lnR>
                    <a:lnT>
                      <a:noFill/>
                    </a:lnT>
                    <a:lnB>
                      <a:noFill/>
                    </a:lnB>
                    <a:solidFill>
                      <a:srgbClr val="DBE5F3"/>
                    </a:solidFill>
                  </a:tcPr>
                </a:tc>
                <a:tc>
                  <a:txBody>
                    <a:bodyPr/>
                    <a:lstStyle/>
                    <a:p>
                      <a:pPr algn="r" fontAlgn="b"/>
                      <a:r>
                        <a:rPr lang="en-CA" sz="11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solidFill>
                      <a:srgbClr val="E8EEF8"/>
                    </a:solidFill>
                  </a:tcPr>
                </a:tc>
                <a:tc>
                  <a:txBody>
                    <a:bodyPr/>
                    <a:lstStyle/>
                    <a:p>
                      <a:pPr algn="r" fontAlgn="b"/>
                      <a:r>
                        <a:rPr lang="en-CA" sz="1100" b="0" i="0" u="none" strike="noStrike">
                          <a:solidFill>
                            <a:srgbClr val="000000"/>
                          </a:solidFill>
                          <a:effectLst/>
                          <a:latin typeface="Calibri" panose="020F0502020204030204" pitchFamily="34" charset="0"/>
                        </a:rPr>
                        <a:t>0.75</a:t>
                      </a:r>
                    </a:p>
                  </a:txBody>
                  <a:tcPr marL="9525" marR="9525" marT="9525" marB="0" anchor="b">
                    <a:lnL>
                      <a:noFill/>
                    </a:lnL>
                    <a:lnR>
                      <a:noFill/>
                    </a:lnR>
                    <a:lnT>
                      <a:noFill/>
                    </a:lnT>
                    <a:lnB>
                      <a:noFill/>
                    </a:lnB>
                    <a:solidFill>
                      <a:srgbClr val="B4C9E5"/>
                    </a:solidFill>
                  </a:tcPr>
                </a:tc>
                <a:tc>
                  <a:txBody>
                    <a:bodyPr/>
                    <a:lstStyle/>
                    <a:p>
                      <a:pPr algn="r" fontAlgn="b"/>
                      <a:r>
                        <a:rPr lang="en-CA" sz="1100" b="0" i="0" u="none" strike="noStrike">
                          <a:solidFill>
                            <a:srgbClr val="000000"/>
                          </a:solidFill>
                          <a:effectLst/>
                          <a:latin typeface="Calibri" panose="020F0502020204030204" pitchFamily="34" charset="0"/>
                        </a:rPr>
                        <a:t>0.80</a:t>
                      </a:r>
                    </a:p>
                  </a:txBody>
                  <a:tcPr marL="9525" marR="9525" marT="9525" marB="0" anchor="b">
                    <a:lnL>
                      <a:noFill/>
                    </a:lnL>
                    <a:lnR>
                      <a:noFill/>
                    </a:lnR>
                    <a:lnT>
                      <a:noFill/>
                    </a:lnT>
                    <a:lnB>
                      <a:noFill/>
                    </a:lnB>
                    <a:solidFill>
                      <a:srgbClr val="F5F7FC"/>
                    </a:solidFill>
                  </a:tcPr>
                </a:tc>
                <a:tc>
                  <a:txBody>
                    <a:bodyPr/>
                    <a:lstStyle/>
                    <a:p>
                      <a:pPr algn="r" fontAlgn="b"/>
                      <a:r>
                        <a:rPr lang="en-CA" sz="11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solidFill>
                      <a:srgbClr val="E8EEF8"/>
                    </a:solidFill>
                  </a:tcPr>
                </a:tc>
                <a:tc>
                  <a:txBody>
                    <a:bodyPr/>
                    <a:lstStyle/>
                    <a:p>
                      <a:pPr algn="r" fontAlgn="b"/>
                      <a:r>
                        <a:rPr lang="en-CA" sz="1100" b="0" i="0" u="none" strike="noStrike">
                          <a:solidFill>
                            <a:srgbClr val="000000"/>
                          </a:solidFill>
                          <a:effectLst/>
                          <a:latin typeface="Calibri" panose="020F0502020204030204" pitchFamily="34" charset="0"/>
                        </a:rPr>
                        <a:t>0.69</a:t>
                      </a:r>
                    </a:p>
                  </a:txBody>
                  <a:tcPr marL="9525" marR="9525" marT="9525" marB="0" anchor="b">
                    <a:lnL>
                      <a:noFill/>
                    </a:lnL>
                    <a:lnR>
                      <a:noFill/>
                    </a:lnR>
                    <a:lnT>
                      <a:noFill/>
                    </a:lnT>
                    <a:lnB>
                      <a:noFill/>
                    </a:lnB>
                    <a:solidFill>
                      <a:srgbClr val="6693CA"/>
                    </a:solidFill>
                  </a:tcPr>
                </a:tc>
                <a:tc>
                  <a:txBody>
                    <a:bodyPr/>
                    <a:lstStyle/>
                    <a:p>
                      <a:pPr algn="r" fontAlgn="b"/>
                      <a:r>
                        <a:rPr lang="en-CA" sz="1100" b="0" i="0" u="none" strike="noStrike">
                          <a:solidFill>
                            <a:srgbClr val="000000"/>
                          </a:solidFill>
                          <a:effectLst/>
                          <a:latin typeface="Calibri" panose="020F0502020204030204" pitchFamily="34" charset="0"/>
                        </a:rPr>
                        <a:t>0.71</a:t>
                      </a:r>
                    </a:p>
                  </a:txBody>
                  <a:tcPr marL="9525" marR="9525" marT="9525" marB="0" anchor="b">
                    <a:lnL>
                      <a:noFill/>
                    </a:lnL>
                    <a:lnR>
                      <a:noFill/>
                    </a:lnR>
                    <a:lnT>
                      <a:noFill/>
                    </a:lnT>
                    <a:lnB>
                      <a:noFill/>
                    </a:lnB>
                    <a:solidFill>
                      <a:srgbClr val="80A5D3"/>
                    </a:solidFill>
                  </a:tcPr>
                </a:tc>
                <a:extLst>
                  <a:ext uri="{0D108BD9-81ED-4DB2-BD59-A6C34878D82A}">
                    <a16:rowId xmlns:a16="http://schemas.microsoft.com/office/drawing/2014/main" val="2831036995"/>
                  </a:ext>
                </a:extLst>
              </a:tr>
              <a:tr h="244809">
                <a:tc>
                  <a:txBody>
                    <a:bodyPr/>
                    <a:lstStyle/>
                    <a:p>
                      <a:pPr algn="l" fontAlgn="b"/>
                      <a:r>
                        <a:rPr lang="en-CA" sz="1100" b="1" i="0" u="none" strike="noStrike">
                          <a:solidFill>
                            <a:srgbClr val="000000"/>
                          </a:solidFill>
                          <a:effectLst/>
                          <a:latin typeface="Calibri" panose="020F0502020204030204" pitchFamily="34" charset="0"/>
                        </a:rPr>
                        <a:t>16:00 - 19:59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0.90</a:t>
                      </a:r>
                    </a:p>
                  </a:txBody>
                  <a:tcPr marL="9525" marR="9525" marT="9525" marB="0" anchor="b">
                    <a:lnL>
                      <a:noFill/>
                    </a:lnL>
                    <a:lnR>
                      <a:noFill/>
                    </a:lnR>
                    <a:lnT>
                      <a:noFill/>
                    </a:lnT>
                    <a:lnB>
                      <a:noFill/>
                    </a:lnB>
                    <a:solidFill>
                      <a:srgbClr val="FA9C9F"/>
                    </a:solidFill>
                  </a:tcPr>
                </a:tc>
                <a:tc>
                  <a:txBody>
                    <a:bodyPr/>
                    <a:lstStyle/>
                    <a:p>
                      <a:pPr algn="r" fontAlgn="b"/>
                      <a:r>
                        <a:rPr lang="en-CA" sz="1100" b="0" i="0" u="none" strike="noStrike">
                          <a:solidFill>
                            <a:srgbClr val="000000"/>
                          </a:solidFill>
                          <a:effectLst/>
                          <a:latin typeface="Calibri" panose="020F0502020204030204" pitchFamily="34" charset="0"/>
                        </a:rPr>
                        <a:t>0.91</a:t>
                      </a:r>
                    </a:p>
                  </a:txBody>
                  <a:tcPr marL="9525" marR="9525" marT="9525" marB="0" anchor="b">
                    <a:lnL>
                      <a:noFill/>
                    </a:lnL>
                    <a:lnR>
                      <a:noFill/>
                    </a:lnR>
                    <a:lnT>
                      <a:noFill/>
                    </a:lnT>
                    <a:lnB>
                      <a:noFill/>
                    </a:lnB>
                    <a:solidFill>
                      <a:srgbClr val="FA9294"/>
                    </a:solidFill>
                  </a:tcPr>
                </a:tc>
                <a:tc>
                  <a:txBody>
                    <a:bodyPr/>
                    <a:lstStyle/>
                    <a:p>
                      <a:pPr algn="r" fontAlgn="b"/>
                      <a:r>
                        <a:rPr lang="en-CA" sz="1100" b="0" i="0" u="none" strike="noStrike">
                          <a:solidFill>
                            <a:srgbClr val="000000"/>
                          </a:solidFill>
                          <a:effectLst/>
                          <a:latin typeface="Calibri" panose="020F0502020204030204" pitchFamily="34" charset="0"/>
                        </a:rPr>
                        <a:t>0.88</a:t>
                      </a:r>
                    </a:p>
                  </a:txBody>
                  <a:tcPr marL="9525" marR="9525" marT="9525" marB="0" anchor="b">
                    <a:lnL>
                      <a:noFill/>
                    </a:lnL>
                    <a:lnR>
                      <a:noFill/>
                    </a:lnR>
                    <a:lnT>
                      <a:noFill/>
                    </a:lnT>
                    <a:lnB>
                      <a:noFill/>
                    </a:lnB>
                    <a:solidFill>
                      <a:srgbClr val="FAB0B3"/>
                    </a:solidFill>
                  </a:tcPr>
                </a:tc>
                <a:tc>
                  <a:txBody>
                    <a:bodyPr/>
                    <a:lstStyle/>
                    <a:p>
                      <a:pPr algn="r" fontAlgn="b"/>
                      <a:r>
                        <a:rPr lang="en-CA" sz="1100" b="0" i="0" u="none" strike="noStrike">
                          <a:solidFill>
                            <a:srgbClr val="000000"/>
                          </a:solidFill>
                          <a:effectLst/>
                          <a:latin typeface="Calibri" panose="020F0502020204030204" pitchFamily="34" charset="0"/>
                        </a:rPr>
                        <a:t>0.91</a:t>
                      </a:r>
                    </a:p>
                  </a:txBody>
                  <a:tcPr marL="9525" marR="9525" marT="9525" marB="0" anchor="b">
                    <a:lnL>
                      <a:noFill/>
                    </a:lnL>
                    <a:lnR>
                      <a:noFill/>
                    </a:lnR>
                    <a:lnT>
                      <a:noFill/>
                    </a:lnT>
                    <a:lnB>
                      <a:noFill/>
                    </a:lnB>
                    <a:solidFill>
                      <a:srgbClr val="FA9294"/>
                    </a:solidFill>
                  </a:tcPr>
                </a:tc>
                <a:tc>
                  <a:txBody>
                    <a:bodyPr/>
                    <a:lstStyle/>
                    <a:p>
                      <a:pPr algn="r" fontAlgn="b"/>
                      <a:r>
                        <a:rPr lang="en-CA" sz="1100" b="0" i="0" u="none" strike="noStrike">
                          <a:solidFill>
                            <a:srgbClr val="000000"/>
                          </a:solidFill>
                          <a:effectLst/>
                          <a:latin typeface="Calibri" panose="020F0502020204030204" pitchFamily="34" charset="0"/>
                        </a:rPr>
                        <a:t>0.79</a:t>
                      </a:r>
                    </a:p>
                  </a:txBody>
                  <a:tcPr marL="9525" marR="9525" marT="9525" marB="0" anchor="b">
                    <a:lnL>
                      <a:noFill/>
                    </a:lnL>
                    <a:lnR>
                      <a:noFill/>
                    </a:lnR>
                    <a:lnT>
                      <a:noFill/>
                    </a:lnT>
                    <a:lnB>
                      <a:noFill/>
                    </a:lnB>
                    <a:solidFill>
                      <a:srgbClr val="E8EEF8"/>
                    </a:solidFill>
                  </a:tcPr>
                </a:tc>
                <a:tc>
                  <a:txBody>
                    <a:bodyPr/>
                    <a:lstStyle/>
                    <a:p>
                      <a:pPr algn="r" fontAlgn="b"/>
                      <a:r>
                        <a:rPr lang="en-CA"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solidFill>
                      <a:srgbClr val="FAA6A9"/>
                    </a:solidFill>
                  </a:tcPr>
                </a:tc>
                <a:tc>
                  <a:txBody>
                    <a:bodyPr/>
                    <a:lstStyle/>
                    <a:p>
                      <a:pPr algn="r" fontAlgn="b"/>
                      <a:r>
                        <a:rPr lang="en-CA" sz="1100" b="0" i="0" u="none" strike="noStrike">
                          <a:solidFill>
                            <a:srgbClr val="000000"/>
                          </a:solidFill>
                          <a:effectLst/>
                          <a:latin typeface="Calibri" panose="020F0502020204030204" pitchFamily="34" charset="0"/>
                        </a:rPr>
                        <a:t>0.91</a:t>
                      </a:r>
                    </a:p>
                  </a:txBody>
                  <a:tcPr marL="9525" marR="9525" marT="9525" marB="0" anchor="b">
                    <a:lnL>
                      <a:noFill/>
                    </a:lnL>
                    <a:lnR>
                      <a:noFill/>
                    </a:lnR>
                    <a:lnT>
                      <a:noFill/>
                    </a:lnT>
                    <a:lnB>
                      <a:noFill/>
                    </a:lnB>
                    <a:solidFill>
                      <a:srgbClr val="FA9294"/>
                    </a:solidFill>
                  </a:tcPr>
                </a:tc>
                <a:extLst>
                  <a:ext uri="{0D108BD9-81ED-4DB2-BD59-A6C34878D82A}">
                    <a16:rowId xmlns:a16="http://schemas.microsoft.com/office/drawing/2014/main" val="1667991889"/>
                  </a:ext>
                </a:extLst>
              </a:tr>
              <a:tr h="244809">
                <a:tc>
                  <a:txBody>
                    <a:bodyPr/>
                    <a:lstStyle/>
                    <a:p>
                      <a:pPr algn="l" fontAlgn="b"/>
                      <a:r>
                        <a:rPr lang="en-CA" sz="1100" b="1" i="0" u="none" strike="noStrike">
                          <a:solidFill>
                            <a:srgbClr val="000000"/>
                          </a:solidFill>
                          <a:effectLst/>
                          <a:latin typeface="Calibri" panose="020F0502020204030204" pitchFamily="34" charset="0"/>
                        </a:rPr>
                        <a:t>20:00 - 23:59</a:t>
                      </a:r>
                    </a:p>
                  </a:txBody>
                  <a:tcPr marL="9525" marR="9525" marT="9525"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solidFill>
                      <a:srgbClr val="FAA6A9"/>
                    </a:solidFill>
                  </a:tcPr>
                </a:tc>
                <a:tc>
                  <a:txBody>
                    <a:bodyPr/>
                    <a:lstStyle/>
                    <a:p>
                      <a:pPr algn="r" fontAlgn="b"/>
                      <a:r>
                        <a:rPr lang="en-CA"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solidFill>
                      <a:srgbClr val="FAA6A9"/>
                    </a:solidFill>
                  </a:tcPr>
                </a:tc>
                <a:tc>
                  <a:txBody>
                    <a:bodyPr/>
                    <a:lstStyle/>
                    <a:p>
                      <a:pPr algn="r" fontAlgn="b"/>
                      <a:r>
                        <a:rPr lang="en-CA" sz="1100" b="0" i="0" u="none" strike="noStrike">
                          <a:solidFill>
                            <a:srgbClr val="000000"/>
                          </a:solidFill>
                          <a:effectLst/>
                          <a:latin typeface="Calibri" panose="020F0502020204030204" pitchFamily="34" charset="0"/>
                        </a:rPr>
                        <a:t>0.91</a:t>
                      </a:r>
                    </a:p>
                  </a:txBody>
                  <a:tcPr marL="9525" marR="9525" marT="9525" marB="0" anchor="b">
                    <a:lnL>
                      <a:noFill/>
                    </a:lnL>
                    <a:lnR>
                      <a:noFill/>
                    </a:lnR>
                    <a:lnT>
                      <a:noFill/>
                    </a:lnT>
                    <a:lnB>
                      <a:noFill/>
                    </a:lnB>
                    <a:solidFill>
                      <a:srgbClr val="FA9294"/>
                    </a:solidFill>
                  </a:tcPr>
                </a:tc>
                <a:tc>
                  <a:txBody>
                    <a:bodyPr/>
                    <a:lstStyle/>
                    <a:p>
                      <a:pPr algn="r" fontAlgn="b"/>
                      <a:r>
                        <a:rPr lang="en-CA"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solidFill>
                      <a:srgbClr val="FAA6A9"/>
                    </a:solidFill>
                  </a:tcPr>
                </a:tc>
                <a:tc>
                  <a:txBody>
                    <a:bodyPr/>
                    <a:lstStyle/>
                    <a:p>
                      <a:pPr algn="r" fontAlgn="b"/>
                      <a:r>
                        <a:rPr lang="en-CA" sz="1100" b="0" i="0" u="none" strike="noStrike">
                          <a:solidFill>
                            <a:srgbClr val="000000"/>
                          </a:solidFill>
                          <a:effectLst/>
                          <a:latin typeface="Calibri" panose="020F0502020204030204" pitchFamily="34" charset="0"/>
                        </a:rPr>
                        <a:t>0.89</a:t>
                      </a:r>
                    </a:p>
                  </a:txBody>
                  <a:tcPr marL="9525" marR="9525" marT="9525" marB="0" anchor="b">
                    <a:lnL>
                      <a:noFill/>
                    </a:lnL>
                    <a:lnR>
                      <a:noFill/>
                    </a:lnR>
                    <a:lnT>
                      <a:noFill/>
                    </a:lnT>
                    <a:lnB>
                      <a:noFill/>
                    </a:lnB>
                    <a:solidFill>
                      <a:srgbClr val="FAA6A9"/>
                    </a:solidFill>
                  </a:tcPr>
                </a:tc>
                <a:tc>
                  <a:txBody>
                    <a:bodyPr/>
                    <a:lstStyle/>
                    <a:p>
                      <a:pPr algn="r" fontAlgn="b"/>
                      <a:r>
                        <a:rPr lang="en-CA" sz="1100" b="0" i="0" u="none" strike="noStrike">
                          <a:solidFill>
                            <a:srgbClr val="000000"/>
                          </a:solidFill>
                          <a:effectLst/>
                          <a:latin typeface="Calibri" panose="020F0502020204030204" pitchFamily="34" charset="0"/>
                        </a:rPr>
                        <a:t>0.93</a:t>
                      </a:r>
                    </a:p>
                  </a:txBody>
                  <a:tcPr marL="9525" marR="9525" marT="9525" marB="0" anchor="b">
                    <a:lnL>
                      <a:noFill/>
                    </a:lnL>
                    <a:lnR>
                      <a:noFill/>
                    </a:lnR>
                    <a:lnT>
                      <a:noFill/>
                    </a:lnT>
                    <a:lnB>
                      <a:noFill/>
                    </a:lnB>
                    <a:solidFill>
                      <a:srgbClr val="F97E80"/>
                    </a:solidFill>
                  </a:tcPr>
                </a:tc>
                <a:tc>
                  <a:txBody>
                    <a:bodyPr/>
                    <a:lstStyle/>
                    <a:p>
                      <a:pPr algn="r" fontAlgn="b"/>
                      <a:r>
                        <a:rPr lang="en-CA" sz="1100" b="0" i="0" u="none" strike="noStrike">
                          <a:solidFill>
                            <a:srgbClr val="000000"/>
                          </a:solidFill>
                          <a:effectLst/>
                          <a:latin typeface="Calibri" panose="020F0502020204030204" pitchFamily="34" charset="0"/>
                        </a:rPr>
                        <a:t>0.95</a:t>
                      </a:r>
                    </a:p>
                  </a:txBody>
                  <a:tcPr marL="9525" marR="9525" marT="9525" marB="0" anchor="b">
                    <a:lnL>
                      <a:noFill/>
                    </a:lnL>
                    <a:lnR>
                      <a:noFill/>
                    </a:lnR>
                    <a:lnT>
                      <a:noFill/>
                    </a:lnT>
                    <a:lnB>
                      <a:noFill/>
                    </a:lnB>
                    <a:solidFill>
                      <a:srgbClr val="F8696B"/>
                    </a:solidFill>
                  </a:tcPr>
                </a:tc>
                <a:extLst>
                  <a:ext uri="{0D108BD9-81ED-4DB2-BD59-A6C34878D82A}">
                    <a16:rowId xmlns:a16="http://schemas.microsoft.com/office/drawing/2014/main" val="1263618104"/>
                  </a:ext>
                </a:extLst>
              </a:tr>
            </a:tbl>
          </a:graphicData>
        </a:graphic>
      </p:graphicFrame>
    </p:spTree>
    <p:extLst>
      <p:ext uri="{BB962C8B-B14F-4D97-AF65-F5344CB8AC3E}">
        <p14:creationId xmlns:p14="http://schemas.microsoft.com/office/powerpoint/2010/main" val="31690350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37">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35458" y="4542502"/>
            <a:ext cx="9181185" cy="1189985"/>
          </a:xfrm>
        </p:spPr>
        <p:txBody>
          <a:bodyPr vert="horz" lIns="91440" tIns="45720" rIns="91440" bIns="45720" rtlCol="0" anchor="b">
            <a:normAutofit/>
          </a:bodyPr>
          <a:lstStyle/>
          <a:p>
            <a:pPr>
              <a:lnSpc>
                <a:spcPct val="90000"/>
              </a:lnSpc>
            </a:pPr>
            <a:r>
              <a:rPr lang="en-US" sz="4700"/>
              <a:t>Principal Component Analysis</a:t>
            </a:r>
          </a:p>
        </p:txBody>
      </p:sp>
      <p:pic>
        <p:nvPicPr>
          <p:cNvPr id="10" name="Picture 9">
            <a:extLst>
              <a:ext uri="{FF2B5EF4-FFF2-40B4-BE49-F238E27FC236}">
                <a16:creationId xmlns:a16="http://schemas.microsoft.com/office/drawing/2014/main" id="{0C7AE779-84DD-4DE8-B326-6FE9D589EEF2}"/>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332992" y="1256960"/>
            <a:ext cx="3582048" cy="3534156"/>
          </a:xfrm>
          <a:prstGeom prst="rect">
            <a:avLst/>
          </a:prstGeom>
          <a:effectLst>
            <a:outerShdw blurRad="50800" dist="38100" dir="5400000" algn="t" rotWithShape="0">
              <a:prstClr val="black">
                <a:alpha val="43000"/>
              </a:prstClr>
            </a:outerShdw>
          </a:effectLst>
        </p:spPr>
      </p:pic>
      <p:pic>
        <p:nvPicPr>
          <p:cNvPr id="12" name="Picture 11">
            <a:extLst>
              <a:ext uri="{FF2B5EF4-FFF2-40B4-BE49-F238E27FC236}">
                <a16:creationId xmlns:a16="http://schemas.microsoft.com/office/drawing/2014/main" id="{B502491A-A4EB-46E9-9895-4A5FED359A60}"/>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8309545" y="1268941"/>
            <a:ext cx="3418333" cy="3534156"/>
          </a:xfrm>
          <a:prstGeom prst="rect">
            <a:avLst/>
          </a:prstGeom>
          <a:effectLst>
            <a:outerShdw blurRad="50800" dist="38100" dir="5400000" algn="t" rotWithShape="0">
              <a:prstClr val="black">
                <a:alpha val="43000"/>
              </a:prstClr>
            </a:outerShdw>
          </a:effectLst>
        </p:spPr>
      </p:pic>
      <p:pic>
        <p:nvPicPr>
          <p:cNvPr id="23" name="Picture 22">
            <a:extLst>
              <a:ext uri="{FF2B5EF4-FFF2-40B4-BE49-F238E27FC236}">
                <a16:creationId xmlns:a16="http://schemas.microsoft.com/office/drawing/2014/main" id="{0EF4DDF9-2B69-41EE-8BA0-0DAB7B06D62C}"/>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377252" y="1268941"/>
            <a:ext cx="3561236" cy="348891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58391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48930" y="629267"/>
            <a:ext cx="9252154" cy="1016654"/>
          </a:xfrm>
        </p:spPr>
        <p:txBody>
          <a:bodyPr>
            <a:normAutofit/>
          </a:bodyPr>
          <a:lstStyle/>
          <a:p>
            <a:r>
              <a:rPr lang="en-US">
                <a:solidFill>
                  <a:srgbClr val="EBEBEB"/>
                </a:solidFill>
              </a:rPr>
              <a:t>Variable Selection</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Table 5">
            <a:extLst>
              <a:ext uri="{FF2B5EF4-FFF2-40B4-BE49-F238E27FC236}">
                <a16:creationId xmlns:a16="http://schemas.microsoft.com/office/drawing/2014/main" id="{DFF52389-5070-40AA-99A2-1AB113D5995A}"/>
              </a:ext>
            </a:extLst>
          </p:cNvPr>
          <p:cNvGraphicFramePr>
            <a:graphicFrameLocks noGrp="1"/>
          </p:cNvGraphicFramePr>
          <p:nvPr>
            <p:extLst>
              <p:ext uri="{D42A27DB-BD31-4B8C-83A1-F6EECF244321}">
                <p14:modId xmlns:p14="http://schemas.microsoft.com/office/powerpoint/2010/main" val="2598714419"/>
              </p:ext>
            </p:extLst>
          </p:nvPr>
        </p:nvGraphicFramePr>
        <p:xfrm>
          <a:off x="648930" y="2815504"/>
          <a:ext cx="5803040" cy="3245663"/>
        </p:xfrm>
        <a:graphic>
          <a:graphicData uri="http://schemas.openxmlformats.org/drawingml/2006/table">
            <a:tbl>
              <a:tblPr firstRow="1" firstCol="1" bandRow="1"/>
              <a:tblGrid>
                <a:gridCol w="725380">
                  <a:extLst>
                    <a:ext uri="{9D8B030D-6E8A-4147-A177-3AD203B41FA5}">
                      <a16:colId xmlns:a16="http://schemas.microsoft.com/office/drawing/2014/main" val="1438780710"/>
                    </a:ext>
                  </a:extLst>
                </a:gridCol>
                <a:gridCol w="725380">
                  <a:extLst>
                    <a:ext uri="{9D8B030D-6E8A-4147-A177-3AD203B41FA5}">
                      <a16:colId xmlns:a16="http://schemas.microsoft.com/office/drawing/2014/main" val="277561765"/>
                    </a:ext>
                  </a:extLst>
                </a:gridCol>
                <a:gridCol w="725380">
                  <a:extLst>
                    <a:ext uri="{9D8B030D-6E8A-4147-A177-3AD203B41FA5}">
                      <a16:colId xmlns:a16="http://schemas.microsoft.com/office/drawing/2014/main" val="1759469543"/>
                    </a:ext>
                  </a:extLst>
                </a:gridCol>
                <a:gridCol w="725380">
                  <a:extLst>
                    <a:ext uri="{9D8B030D-6E8A-4147-A177-3AD203B41FA5}">
                      <a16:colId xmlns:a16="http://schemas.microsoft.com/office/drawing/2014/main" val="824309965"/>
                    </a:ext>
                  </a:extLst>
                </a:gridCol>
                <a:gridCol w="725380">
                  <a:extLst>
                    <a:ext uri="{9D8B030D-6E8A-4147-A177-3AD203B41FA5}">
                      <a16:colId xmlns:a16="http://schemas.microsoft.com/office/drawing/2014/main" val="2528486039"/>
                    </a:ext>
                  </a:extLst>
                </a:gridCol>
                <a:gridCol w="725380">
                  <a:extLst>
                    <a:ext uri="{9D8B030D-6E8A-4147-A177-3AD203B41FA5}">
                      <a16:colId xmlns:a16="http://schemas.microsoft.com/office/drawing/2014/main" val="3281612827"/>
                    </a:ext>
                  </a:extLst>
                </a:gridCol>
                <a:gridCol w="725380">
                  <a:extLst>
                    <a:ext uri="{9D8B030D-6E8A-4147-A177-3AD203B41FA5}">
                      <a16:colId xmlns:a16="http://schemas.microsoft.com/office/drawing/2014/main" val="1839949634"/>
                    </a:ext>
                  </a:extLst>
                </a:gridCol>
                <a:gridCol w="725380">
                  <a:extLst>
                    <a:ext uri="{9D8B030D-6E8A-4147-A177-3AD203B41FA5}">
                      <a16:colId xmlns:a16="http://schemas.microsoft.com/office/drawing/2014/main" val="3984369041"/>
                    </a:ext>
                  </a:extLst>
                </a:gridCol>
              </a:tblGrid>
              <a:tr h="504393">
                <a:tc>
                  <a:txBody>
                    <a:bodyPr/>
                    <a:lstStyle/>
                    <a:p>
                      <a:endParaRPr lang="en-CA" sz="1000">
                        <a:effectLst/>
                        <a:latin typeface="Georgia" panose="02040502050405020303"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Global active power</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Global reactive power</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Voltage</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Global</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intensity</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Sub metering 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Sub metering 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Sub metering 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616163"/>
                  </a:ext>
                </a:extLst>
              </a:tr>
              <a:tr h="504393">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Global active power</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0.099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-0.310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0.683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0.167</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0.321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0.313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1919785"/>
                  </a:ext>
                </a:extLst>
              </a:tr>
              <a:tr h="504393">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Global reactive power</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0.099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effectLst/>
                          <a:latin typeface="Georgia" panose="02040502050405020303" pitchFamily="18" charset="0"/>
                          <a:ea typeface="Times New Roman" panose="02020603050405020304" pitchFamily="18" charset="0"/>
                          <a:cs typeface="Times New Roman" panose="02020603050405020304" pitchFamily="18" charset="0"/>
                        </a:rPr>
                        <a:t>-0.183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effectLst/>
                          <a:latin typeface="Georgia" panose="02040502050405020303" pitchFamily="18" charset="0"/>
                          <a:ea typeface="Times New Roman" panose="02020603050405020304" pitchFamily="18" charset="0"/>
                          <a:cs typeface="Times New Roman" panose="02020603050405020304" pitchFamily="18" charset="0"/>
                        </a:rPr>
                        <a:t>0.318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0.230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0.096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0.064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121272"/>
                  </a:ext>
                </a:extLst>
              </a:tr>
              <a:tr h="241232">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Voltage</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-0.310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effectLst/>
                          <a:latin typeface="Georgia" panose="02040502050405020303" pitchFamily="18" charset="0"/>
                          <a:ea typeface="Times New Roman" panose="02020603050405020304" pitchFamily="18" charset="0"/>
                          <a:cs typeface="Times New Roman" panose="02020603050405020304" pitchFamily="18" charset="0"/>
                        </a:rPr>
                        <a:t>-0.183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-0.442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-0.231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-0.216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effectLst/>
                          <a:latin typeface="Georgia" panose="02040502050405020303" pitchFamily="18" charset="0"/>
                          <a:ea typeface="Times New Roman" panose="02020603050405020304" pitchFamily="18" charset="0"/>
                          <a:cs typeface="Times New Roman" panose="02020603050405020304" pitchFamily="18" charset="0"/>
                        </a:rPr>
                        <a:t>-0.169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995242"/>
                  </a:ext>
                </a:extLst>
              </a:tr>
              <a:tr h="372813">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Global intensity</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0.683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0.318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effectLst/>
                          <a:latin typeface="Georgia" panose="02040502050405020303" pitchFamily="18" charset="0"/>
                          <a:ea typeface="Times New Roman" panose="02020603050405020304" pitchFamily="18" charset="0"/>
                          <a:cs typeface="Times New Roman" panose="02020603050405020304" pitchFamily="18" charset="0"/>
                        </a:rPr>
                        <a:t>-0.442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0.478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0.464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0.503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6250556"/>
                  </a:ext>
                </a:extLst>
              </a:tr>
              <a:tr h="372813">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Sub metering 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0.167</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0.230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-0.231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0.478</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0.065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0.071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059632"/>
                  </a:ext>
                </a:extLst>
              </a:tr>
              <a:tr h="372813">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Sub metering 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0.321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0.096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-0.216</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0.464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0.065</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0.052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4516857"/>
                  </a:ext>
                </a:extLst>
              </a:tr>
              <a:tr h="372813">
                <a:tc>
                  <a:txBody>
                    <a:bodyPr/>
                    <a:lstStyle/>
                    <a:p>
                      <a:pPr algn="ctr"/>
                      <a:r>
                        <a:rPr lang="en-CA" sz="800" b="1">
                          <a:solidFill>
                            <a:srgbClr val="000000"/>
                          </a:solidFill>
                          <a:effectLst/>
                          <a:latin typeface="Georgia" panose="02040502050405020303" pitchFamily="18" charset="0"/>
                          <a:ea typeface="Times New Roman" panose="02020603050405020304" pitchFamily="18" charset="0"/>
                          <a:cs typeface="Arial" panose="020B0604020202020204" pitchFamily="34" charset="0"/>
                        </a:rPr>
                        <a:t>Sub metering 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0.313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0.064</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-0.169</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0.503</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0.071</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0.052</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CA" sz="80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1.000</a:t>
                      </a:r>
                      <a:endParaRPr lang="en-CA" sz="1000">
                        <a:effectLst/>
                        <a:latin typeface="Georgia" panose="02040502050405020303" pitchFamily="18" charset="0"/>
                        <a:ea typeface="Georgia" panose="02040502050405020303" pitchFamily="18" charset="0"/>
                        <a:cs typeface="Times New Roman" panose="02020603050405020304" pitchFamily="18" charset="0"/>
                      </a:endParaRPr>
                    </a:p>
                  </a:txBody>
                  <a:tcPr marL="51079" marR="51079" marT="51079" marB="5107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886344"/>
                  </a:ext>
                </a:extLst>
              </a:tr>
            </a:tbl>
          </a:graphicData>
        </a:graphic>
      </p:graphicFrame>
      <p:pic>
        <p:nvPicPr>
          <p:cNvPr id="12" name="Picture 11" descr="A picture containing timeline&#10;&#10;Description automatically generated">
            <a:extLst>
              <a:ext uri="{FF2B5EF4-FFF2-40B4-BE49-F238E27FC236}">
                <a16:creationId xmlns:a16="http://schemas.microsoft.com/office/drawing/2014/main" id="{A4388D23-F298-4F29-99CD-348C4C70544F}"/>
              </a:ext>
            </a:extLst>
          </p:cNvPr>
          <p:cNvPicPr/>
          <p:nvPr/>
        </p:nvPicPr>
        <p:blipFill>
          <a:blip r:embed="rId2">
            <a:extLst>
              <a:ext uri="{28A0092B-C50C-407E-A947-70E740481C1C}">
                <a14:useLocalDpi xmlns:a14="http://schemas.microsoft.com/office/drawing/2010/main" val="0"/>
              </a:ext>
            </a:extLst>
          </a:blip>
          <a:stretch>
            <a:fillRect/>
          </a:stretch>
        </p:blipFill>
        <p:spPr>
          <a:xfrm>
            <a:off x="6453205" y="2300258"/>
            <a:ext cx="4475234" cy="3928475"/>
          </a:xfrm>
          <a:prstGeom prst="rect">
            <a:avLst/>
          </a:prstGeom>
        </p:spPr>
      </p:pic>
    </p:spTree>
    <p:extLst>
      <p:ext uri="{BB962C8B-B14F-4D97-AF65-F5344CB8AC3E}">
        <p14:creationId xmlns:p14="http://schemas.microsoft.com/office/powerpoint/2010/main" val="236385207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53588" y="2728735"/>
            <a:ext cx="10284823" cy="1400530"/>
          </a:xfrm>
        </p:spPr>
        <p:txBody>
          <a:bodyPr>
            <a:noAutofit/>
          </a:bodyPr>
          <a:lstStyle/>
          <a:p>
            <a:pPr algn="ctr"/>
            <a:r>
              <a:rPr lang="en-US" sz="6600" dirty="0"/>
              <a:t>Hidden Markov Models</a:t>
            </a:r>
          </a:p>
        </p:txBody>
      </p:sp>
    </p:spTree>
    <p:extLst>
      <p:ext uri="{BB962C8B-B14F-4D97-AF65-F5344CB8AC3E}">
        <p14:creationId xmlns:p14="http://schemas.microsoft.com/office/powerpoint/2010/main" val="3282100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F3CD65D-61A5-43C9-A837-6EC73C7DA8AB}">
  <ds:schemaRefs>
    <ds:schemaRef ds:uri="71af3243-3dd4-4a8d-8c0d-dd76da1f02a5"/>
    <ds:schemaRef ds:uri="http://purl.org/dc/elements/1.1/"/>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73</TotalTime>
  <Words>1083</Words>
  <Application>Microsoft Office PowerPoint</Application>
  <PresentationFormat>Widescreen</PresentationFormat>
  <Paragraphs>432</Paragraphs>
  <Slides>27</Slides>
  <Notes>5</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Century Gothic</vt:lpstr>
      <vt:lpstr>Georgia</vt:lpstr>
      <vt:lpstr>Segoe UI</vt:lpstr>
      <vt:lpstr>Segoe UI Semibold</vt:lpstr>
      <vt:lpstr>Symbol</vt:lpstr>
      <vt:lpstr>Wingdings</vt:lpstr>
      <vt:lpstr>Wingdings 3</vt:lpstr>
      <vt:lpstr>Ion</vt:lpstr>
      <vt:lpstr>Visio</vt:lpstr>
      <vt:lpstr>Electrical Grid Cyber-Monitoring</vt:lpstr>
      <vt:lpstr>Introduction</vt:lpstr>
      <vt:lpstr>Problem Statement</vt:lpstr>
      <vt:lpstr>Electrical System Basics</vt:lpstr>
      <vt:lpstr>Principled Component Analysis  &amp;  Variable Selection</vt:lpstr>
      <vt:lpstr>Principal Component Analysis</vt:lpstr>
      <vt:lpstr>Principal Component Analysis</vt:lpstr>
      <vt:lpstr>Variable Selection</vt:lpstr>
      <vt:lpstr>Hidden Markov Models</vt:lpstr>
      <vt:lpstr>Univariate HMM (Training)</vt:lpstr>
      <vt:lpstr>Multivariate HMM (Training)</vt:lpstr>
      <vt:lpstr>Univariate HMM (Testing)</vt:lpstr>
      <vt:lpstr>Multivariate HMM (Testing)</vt:lpstr>
      <vt:lpstr>Anomaly Detection</vt:lpstr>
      <vt:lpstr>Anomaly Detection With Univariate HMM</vt:lpstr>
      <vt:lpstr>Anomaly Detection With Multivariate HMM</vt:lpstr>
      <vt:lpstr>Anomaly Detection With Multivariate HMM and Different Time Periods</vt:lpstr>
      <vt:lpstr>Reinforcement Learning</vt:lpstr>
      <vt:lpstr>PowerPoint Presentation</vt:lpstr>
      <vt:lpstr>Historical Context of RL: Bellman Equation</vt:lpstr>
      <vt:lpstr>What is Reinforcement Learning?</vt:lpstr>
      <vt:lpstr>Markov Decision Process (MDP)</vt:lpstr>
      <vt:lpstr>Reinforcement Learning Training</vt:lpstr>
      <vt:lpstr>Anomaly Detection</vt:lpstr>
      <vt:lpstr>Conclusions</vt:lpstr>
      <vt:lpstr>Questions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Grid Cyber-Monitoring</dc:title>
  <dc:creator>Richard Swann</dc:creator>
  <cp:lastModifiedBy>Matthias Fung</cp:lastModifiedBy>
  <cp:revision>2</cp:revision>
  <dcterms:created xsi:type="dcterms:W3CDTF">2020-12-02T23:15:35Z</dcterms:created>
  <dcterms:modified xsi:type="dcterms:W3CDTF">2020-12-04T04:29:35Z</dcterms:modified>
</cp:coreProperties>
</file>