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FA2"/>
    <a:srgbClr val="3288BD"/>
    <a:srgbClr val="66C2A5"/>
    <a:srgbClr val="FEE08B"/>
    <a:srgbClr val="FDAE61"/>
    <a:srgbClr val="EE3F00"/>
    <a:srgbClr val="FF8900"/>
    <a:srgbClr val="3ACC7B"/>
    <a:srgbClr val="FF6A33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4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Picture 386">
            <a:extLst>
              <a:ext uri="{FF2B5EF4-FFF2-40B4-BE49-F238E27FC236}">
                <a16:creationId xmlns:a16="http://schemas.microsoft.com/office/drawing/2014/main" id="{80D09395-CF79-2CF1-F92E-2FD374A09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9" b="6767"/>
          <a:stretch/>
        </p:blipFill>
        <p:spPr>
          <a:xfrm>
            <a:off x="762161" y="2375818"/>
            <a:ext cx="1924768" cy="1927703"/>
          </a:xfrm>
          <a:prstGeom prst="rect">
            <a:avLst/>
          </a:prstGeom>
        </p:spPr>
      </p:pic>
      <p:sp>
        <p:nvSpPr>
          <p:cNvPr id="388" name="TextBox 387">
            <a:extLst>
              <a:ext uri="{FF2B5EF4-FFF2-40B4-BE49-F238E27FC236}">
                <a16:creationId xmlns:a16="http://schemas.microsoft.com/office/drawing/2014/main" id="{F029F27D-4CA0-0677-FED9-B8D8BEA49F7B}"/>
              </a:ext>
            </a:extLst>
          </p:cNvPr>
          <p:cNvSpPr txBox="1"/>
          <p:nvPr/>
        </p:nvSpPr>
        <p:spPr>
          <a:xfrm>
            <a:off x="274489" y="22160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9E4A042E-699F-FD9D-F533-DC6F6550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55333" y="69636"/>
            <a:ext cx="4045572" cy="1950999"/>
            <a:chOff x="457208" y="428992"/>
            <a:chExt cx="3157252" cy="1522603"/>
          </a:xfrm>
        </p:grpSpPr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3F52170-84CC-FC28-274A-E0C5224B4314}"/>
                </a:ext>
              </a:extLst>
            </p:cNvPr>
            <p:cNvSpPr txBox="1"/>
            <p:nvPr/>
          </p:nvSpPr>
          <p:spPr>
            <a:xfrm>
              <a:off x="966701" y="778170"/>
              <a:ext cx="453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-10d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C4C4B29E-B423-74E4-4FD6-D0E52B5072FB}"/>
                </a:ext>
              </a:extLst>
            </p:cNvPr>
            <p:cNvSpPr txBox="1"/>
            <p:nvPr/>
          </p:nvSpPr>
          <p:spPr>
            <a:xfrm>
              <a:off x="457208" y="778170"/>
              <a:ext cx="453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-30d</a:t>
              </a:r>
            </a:p>
          </p:txBody>
        </p: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C50563B6-056C-80F0-D05E-6F5ACC5763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7705" y="1464974"/>
              <a:ext cx="1466754" cy="375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5D112E0B-B86C-4E0F-2ACA-1C929818B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2639" y="687315"/>
              <a:ext cx="923848" cy="7517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896B7B7C-AF27-CBBF-CC72-ADF05F0A5F82}"/>
                </a:ext>
              </a:extLst>
            </p:cNvPr>
            <p:cNvCxnSpPr>
              <a:cxnSpLocks/>
              <a:stCxn id="395" idx="2"/>
            </p:cNvCxnSpPr>
            <p:nvPr/>
          </p:nvCxnSpPr>
          <p:spPr>
            <a:xfrm>
              <a:off x="644671" y="682908"/>
              <a:ext cx="2969789" cy="80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CBC116BC-663A-0EFA-1F6D-AB6186D2D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671" y="628154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CA79725-0507-63D7-32D6-AA4A003E18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116" y="1083883"/>
              <a:ext cx="1942343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031FAE43-9D73-88F3-A193-C140E637B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7194" y="709445"/>
              <a:ext cx="465845" cy="37776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BA7346B-93DA-3237-3286-81DBDECE8008}"/>
                </a:ext>
              </a:extLst>
            </p:cNvPr>
            <p:cNvSpPr txBox="1"/>
            <p:nvPr/>
          </p:nvSpPr>
          <p:spPr>
            <a:xfrm>
              <a:off x="2217698" y="428992"/>
              <a:ext cx="667415" cy="194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(1) Control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917542C9-B539-440E-9E38-86EA8CBB4B64}"/>
                </a:ext>
              </a:extLst>
            </p:cNvPr>
            <p:cNvSpPr txBox="1"/>
            <p:nvPr/>
          </p:nvSpPr>
          <p:spPr>
            <a:xfrm>
              <a:off x="2217698" y="785478"/>
              <a:ext cx="1144932" cy="204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(2) Single Stressor</a:t>
              </a:r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79980AEB-F8CA-EA26-3EB6-DDC91489D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623" y="628154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DFF8B1F8-AAEC-CE51-4176-C17C10EF4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0657" y="1026939"/>
              <a:ext cx="99554" cy="9955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B2F953CB-4B3F-2599-56EF-462C53728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6575" y="628154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2D758D6-1417-9BD4-09E0-C3254E5D4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414" y="1410219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2286D63-20EE-2D78-2467-8BB3BF5BF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625" y="1024255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6DB91EE-3A90-1FF3-110E-68789D123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625" y="635237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E1CC9CA-06BD-7EF9-F0B6-F68E05F16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796" y="634843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46EC370-3473-C565-081F-F926D1D3D2E3}"/>
                </a:ext>
              </a:extLst>
            </p:cNvPr>
            <p:cNvSpPr txBox="1"/>
            <p:nvPr/>
          </p:nvSpPr>
          <p:spPr>
            <a:xfrm>
              <a:off x="531560" y="461062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39D31A2-58A0-2276-C963-B4332E418DCA}"/>
                </a:ext>
              </a:extLst>
            </p:cNvPr>
            <p:cNvSpPr txBox="1"/>
            <p:nvPr/>
          </p:nvSpPr>
          <p:spPr>
            <a:xfrm>
              <a:off x="3193213" y="47185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95B8352-8036-C58E-F153-37A3568B7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0625" y="1408107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9A4E0DC9-632B-35D5-016E-B056680404A5}"/>
                </a:ext>
              </a:extLst>
            </p:cNvPr>
            <p:cNvSpPr txBox="1"/>
            <p:nvPr/>
          </p:nvSpPr>
          <p:spPr>
            <a:xfrm>
              <a:off x="2217698" y="1160463"/>
              <a:ext cx="1027336" cy="204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(3) Multi-stressor</a:t>
              </a: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2E019647-7986-DD06-862E-032E5C2F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414" y="1018813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E24DC09-6C5B-352F-A0B2-C79F917B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414" y="634843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8CD5B368-D941-E436-A445-555755FFA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796" y="1021534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B7FA9895-C0A0-CE6C-C31C-2C3D4E40A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4796" y="1410218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08D8037-BB58-C3C2-144E-9EB5E15F351C}"/>
                </a:ext>
              </a:extLst>
            </p:cNvPr>
            <p:cNvGrpSpPr/>
            <p:nvPr/>
          </p:nvGrpSpPr>
          <p:grpSpPr>
            <a:xfrm>
              <a:off x="1757512" y="1477689"/>
              <a:ext cx="264198" cy="226053"/>
              <a:chOff x="1478767" y="2008368"/>
              <a:chExt cx="264198" cy="331653"/>
            </a:xfrm>
          </p:grpSpPr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E8F032D8-F072-609B-04E9-7039E8B77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726" y="2008368"/>
                <a:ext cx="1" cy="3316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0FD98D3B-D20C-3E78-5CCF-D4F720CFD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767" y="2008368"/>
                <a:ext cx="264198" cy="1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2B1186AE-1592-FB6F-2E18-EEB989D9D850}"/>
                </a:ext>
              </a:extLst>
            </p:cNvPr>
            <p:cNvSpPr txBox="1"/>
            <p:nvPr/>
          </p:nvSpPr>
          <p:spPr>
            <a:xfrm>
              <a:off x="1514983" y="1153794"/>
              <a:ext cx="3361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DEF1D97B-3A61-767B-25A0-CCB112434701}"/>
                </a:ext>
              </a:extLst>
            </p:cNvPr>
            <p:cNvSpPr txBox="1"/>
            <p:nvPr/>
          </p:nvSpPr>
          <p:spPr>
            <a:xfrm>
              <a:off x="1379596" y="1676609"/>
              <a:ext cx="1015751" cy="27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Desiccation stress applied (4h, 44°C) 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B70C4999-889C-03DF-359E-118BA6908500}"/>
                </a:ext>
              </a:extLst>
            </p:cNvPr>
            <p:cNvSpPr txBox="1"/>
            <p:nvPr/>
          </p:nvSpPr>
          <p:spPr>
            <a:xfrm>
              <a:off x="1994887" y="1529428"/>
              <a:ext cx="3361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2d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74850332-401E-B305-842F-A3B5E2CB885A}"/>
                </a:ext>
              </a:extLst>
            </p:cNvPr>
            <p:cNvSpPr txBox="1"/>
            <p:nvPr/>
          </p:nvSpPr>
          <p:spPr>
            <a:xfrm>
              <a:off x="2277204" y="1529428"/>
              <a:ext cx="3361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5d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59FDE00F-BC5F-EF56-3132-CD092C30901E}"/>
                </a:ext>
              </a:extLst>
            </p:cNvPr>
            <p:cNvSpPr txBox="1"/>
            <p:nvPr/>
          </p:nvSpPr>
          <p:spPr>
            <a:xfrm>
              <a:off x="2664692" y="1529428"/>
              <a:ext cx="3585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10d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FD8A60DF-0100-B392-864B-4428E9405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251" y="639405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BC60A360-1031-9760-4C58-4890DE296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251" y="1021534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C1309D32-E1DC-40DF-BAEA-48A1809AE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251" y="1409338"/>
              <a:ext cx="109509" cy="10950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CE9C29BE-BD65-AFB3-D2D9-4D9450A2BA4A}"/>
                </a:ext>
              </a:extLst>
            </p:cNvPr>
            <p:cNvSpPr txBox="1"/>
            <p:nvPr/>
          </p:nvSpPr>
          <p:spPr>
            <a:xfrm>
              <a:off x="3167191" y="1529428"/>
              <a:ext cx="3585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30d</a:t>
              </a:r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7CDAB59C-50C1-3A87-9539-6F7C147E133C}"/>
                </a:ext>
              </a:extLst>
            </p:cNvPr>
            <p:cNvGrpSpPr/>
            <p:nvPr/>
          </p:nvGrpSpPr>
          <p:grpSpPr>
            <a:xfrm>
              <a:off x="1289997" y="1073564"/>
              <a:ext cx="264198" cy="251066"/>
              <a:chOff x="1478767" y="2008368"/>
              <a:chExt cx="264198" cy="330743"/>
            </a:xfrm>
          </p:grpSpPr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75C2B2A2-8896-03E7-B2C4-D7B407FC2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8727" y="2008368"/>
                <a:ext cx="0" cy="330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7A9C9B0A-850B-F4F1-DCAD-5353E9DBB9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767" y="2008368"/>
                <a:ext cx="264198" cy="1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645BC6F9-F629-A5B0-CBAD-E6813525D4A0}"/>
                </a:ext>
              </a:extLst>
            </p:cNvPr>
            <p:cNvSpPr txBox="1"/>
            <p:nvPr/>
          </p:nvSpPr>
          <p:spPr>
            <a:xfrm>
              <a:off x="945940" y="1299125"/>
              <a:ext cx="852617" cy="28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 temperature ramp to 30°C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284F27FF-1A9D-464C-0C2C-A2A9D9288B49}"/>
                </a:ext>
              </a:extLst>
            </p:cNvPr>
            <p:cNvGrpSpPr/>
            <p:nvPr/>
          </p:nvGrpSpPr>
          <p:grpSpPr>
            <a:xfrm>
              <a:off x="830903" y="802792"/>
              <a:ext cx="264198" cy="216019"/>
              <a:chOff x="1478767" y="2008368"/>
              <a:chExt cx="264198" cy="344094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28884CA1-36DD-F72C-D4D7-046F1DF40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8727" y="2008368"/>
                <a:ext cx="0" cy="3440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5D0A868-FAAF-E6E0-6729-9C57C43F7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767" y="2008368"/>
                <a:ext cx="264198" cy="1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BF31AABB-4115-966B-7A6F-089470A0B439}"/>
                </a:ext>
              </a:extLst>
            </p:cNvPr>
            <p:cNvSpPr txBox="1"/>
            <p:nvPr/>
          </p:nvSpPr>
          <p:spPr>
            <a:xfrm>
              <a:off x="525496" y="991644"/>
              <a:ext cx="866041" cy="274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Laboratory Acclimation</a:t>
              </a:r>
            </a:p>
          </p:txBody>
        </p:sp>
      </p:grpSp>
      <p:sp>
        <p:nvSpPr>
          <p:cNvPr id="435" name="TextBox 434">
            <a:extLst>
              <a:ext uri="{FF2B5EF4-FFF2-40B4-BE49-F238E27FC236}">
                <a16:creationId xmlns:a16="http://schemas.microsoft.com/office/drawing/2014/main" id="{9F04861A-9865-76CA-67D4-41A93F052B18}"/>
              </a:ext>
            </a:extLst>
          </p:cNvPr>
          <p:cNvSpPr txBox="1"/>
          <p:nvPr/>
        </p:nvSpPr>
        <p:spPr>
          <a:xfrm>
            <a:off x="279644" y="484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436" name="Picture 435">
            <a:extLst>
              <a:ext uri="{FF2B5EF4-FFF2-40B4-BE49-F238E27FC236}">
                <a16:creationId xmlns:a16="http://schemas.microsoft.com/office/drawing/2014/main" id="{7EE6A194-EB2E-1680-0C28-91C9AF8CD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4" r="5751" b="9616"/>
          <a:stretch/>
        </p:blipFill>
        <p:spPr>
          <a:xfrm>
            <a:off x="5183131" y="115918"/>
            <a:ext cx="2233556" cy="1845829"/>
          </a:xfrm>
          <a:prstGeom prst="rect">
            <a:avLst/>
          </a:prstGeom>
        </p:spPr>
      </p:pic>
      <p:sp>
        <p:nvSpPr>
          <p:cNvPr id="437" name="TextBox 436">
            <a:extLst>
              <a:ext uri="{FF2B5EF4-FFF2-40B4-BE49-F238E27FC236}">
                <a16:creationId xmlns:a16="http://schemas.microsoft.com/office/drawing/2014/main" id="{0F2272EE-7D8D-BBF3-5E82-C386AAD78E37}"/>
              </a:ext>
            </a:extLst>
          </p:cNvPr>
          <p:cNvSpPr txBox="1"/>
          <p:nvPr/>
        </p:nvSpPr>
        <p:spPr>
          <a:xfrm>
            <a:off x="4725637" y="4844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322CD59-0953-8DAE-67BF-FC0941780A19}"/>
              </a:ext>
            </a:extLst>
          </p:cNvPr>
          <p:cNvSpPr txBox="1"/>
          <p:nvPr/>
        </p:nvSpPr>
        <p:spPr>
          <a:xfrm>
            <a:off x="5649138" y="1956599"/>
            <a:ext cx="130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8051C5DE-72FD-8F6B-591F-CDCA19B0811A}"/>
              </a:ext>
            </a:extLst>
          </p:cNvPr>
          <p:cNvSpPr txBox="1"/>
          <p:nvPr/>
        </p:nvSpPr>
        <p:spPr>
          <a:xfrm rot="16200000">
            <a:off x="6860667" y="1052412"/>
            <a:ext cx="130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Relative Humidity (%)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7B03580-CA71-26C1-2F0C-E6271E3B71B6}"/>
              </a:ext>
            </a:extLst>
          </p:cNvPr>
          <p:cNvSpPr txBox="1"/>
          <p:nvPr/>
        </p:nvSpPr>
        <p:spPr>
          <a:xfrm rot="16200000">
            <a:off x="4414466" y="854575"/>
            <a:ext cx="130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Temperature (°C)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76BD57F-9C4C-D363-5025-41B694010AA6}"/>
              </a:ext>
            </a:extLst>
          </p:cNvPr>
          <p:cNvSpPr>
            <a:spLocks noChangeAspect="1"/>
          </p:cNvSpPr>
          <p:nvPr/>
        </p:nvSpPr>
        <p:spPr>
          <a:xfrm>
            <a:off x="7742287" y="432828"/>
            <a:ext cx="137160" cy="137160"/>
          </a:xfrm>
          <a:prstGeom prst="rect">
            <a:avLst/>
          </a:prstGeom>
          <a:solidFill>
            <a:srgbClr val="EE3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195233C2-EE7D-2CF2-4F4B-4A2CFF2E38E9}"/>
              </a:ext>
            </a:extLst>
          </p:cNvPr>
          <p:cNvSpPr>
            <a:spLocks noChangeAspect="1"/>
          </p:cNvSpPr>
          <p:nvPr/>
        </p:nvSpPr>
        <p:spPr>
          <a:xfrm>
            <a:off x="7742287" y="746014"/>
            <a:ext cx="137160" cy="137160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26DCAB2-9F8E-8698-73EA-CCA41067F456}"/>
              </a:ext>
            </a:extLst>
          </p:cNvPr>
          <p:cNvSpPr>
            <a:spLocks noChangeAspect="1"/>
          </p:cNvSpPr>
          <p:nvPr/>
        </p:nvSpPr>
        <p:spPr>
          <a:xfrm>
            <a:off x="7742287" y="1051580"/>
            <a:ext cx="137160" cy="137160"/>
          </a:xfrm>
          <a:prstGeom prst="rect">
            <a:avLst/>
          </a:prstGeom>
          <a:solidFill>
            <a:srgbClr val="3AC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D562218-0CB4-D027-8687-4E92FC158E41}"/>
              </a:ext>
            </a:extLst>
          </p:cNvPr>
          <p:cNvSpPr txBox="1"/>
          <p:nvPr/>
        </p:nvSpPr>
        <p:spPr>
          <a:xfrm>
            <a:off x="7842459" y="370871"/>
            <a:ext cx="112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Chamber air temperature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A84FCFD6-5E83-5365-19B4-458EFB987089}"/>
              </a:ext>
            </a:extLst>
          </p:cNvPr>
          <p:cNvSpPr txBox="1"/>
          <p:nvPr/>
        </p:nvSpPr>
        <p:spPr>
          <a:xfrm>
            <a:off x="7842459" y="678455"/>
            <a:ext cx="10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Chamber humidity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A3246D3-2635-51DB-83B9-CA4436574883}"/>
              </a:ext>
            </a:extLst>
          </p:cNvPr>
          <p:cNvSpPr txBox="1"/>
          <p:nvPr/>
        </p:nvSpPr>
        <p:spPr>
          <a:xfrm>
            <a:off x="7842459" y="993508"/>
            <a:ext cx="130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Internal oyster temperature</a:t>
            </a:r>
          </a:p>
        </p:txBody>
      </p:sp>
      <p:pic>
        <p:nvPicPr>
          <p:cNvPr id="447" name="Picture 446">
            <a:extLst>
              <a:ext uri="{FF2B5EF4-FFF2-40B4-BE49-F238E27FC236}">
                <a16:creationId xmlns:a16="http://schemas.microsoft.com/office/drawing/2014/main" id="{A4427585-8F40-D710-3DA1-3B680AAD2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2" b="56615"/>
          <a:stretch/>
        </p:blipFill>
        <p:spPr>
          <a:xfrm>
            <a:off x="3219916" y="2502864"/>
            <a:ext cx="4192018" cy="1010084"/>
          </a:xfrm>
          <a:prstGeom prst="rect">
            <a:avLst/>
          </a:prstGeom>
        </p:spPr>
      </p:pic>
      <p:pic>
        <p:nvPicPr>
          <p:cNvPr id="448" name="Picture 447">
            <a:extLst>
              <a:ext uri="{FF2B5EF4-FFF2-40B4-BE49-F238E27FC236}">
                <a16:creationId xmlns:a16="http://schemas.microsoft.com/office/drawing/2014/main" id="{DAFC61AF-3394-9A03-8D1F-DBC172FB5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261" b="8276"/>
          <a:stretch/>
        </p:blipFill>
        <p:spPr>
          <a:xfrm>
            <a:off x="3219916" y="3479413"/>
            <a:ext cx="4192018" cy="963100"/>
          </a:xfrm>
          <a:prstGeom prst="rect">
            <a:avLst/>
          </a:prstGeom>
        </p:spPr>
      </p:pic>
      <p:sp>
        <p:nvSpPr>
          <p:cNvPr id="449" name="TextBox 448">
            <a:extLst>
              <a:ext uri="{FF2B5EF4-FFF2-40B4-BE49-F238E27FC236}">
                <a16:creationId xmlns:a16="http://schemas.microsoft.com/office/drawing/2014/main" id="{429E5010-2AB2-86C9-11EA-91A8F6B3D451}"/>
              </a:ext>
            </a:extLst>
          </p:cNvPr>
          <p:cNvSpPr txBox="1"/>
          <p:nvPr/>
        </p:nvSpPr>
        <p:spPr>
          <a:xfrm rot="16200000">
            <a:off x="2794900" y="2932598"/>
            <a:ext cx="715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Diploid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3B1E0A9-C577-4DE3-4A48-660F8ACB0AC4}"/>
              </a:ext>
            </a:extLst>
          </p:cNvPr>
          <p:cNvSpPr txBox="1"/>
          <p:nvPr/>
        </p:nvSpPr>
        <p:spPr>
          <a:xfrm rot="16200000">
            <a:off x="2795476" y="3816588"/>
            <a:ext cx="715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Triploid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A90E3EB-4E83-D5CC-72A5-98942CE43A90}"/>
              </a:ext>
            </a:extLst>
          </p:cNvPr>
          <p:cNvSpPr txBox="1"/>
          <p:nvPr/>
        </p:nvSpPr>
        <p:spPr>
          <a:xfrm>
            <a:off x="3321215" y="2158533"/>
            <a:ext cx="9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Before exp. control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C344E189-7857-4A22-B1C2-0161779DE980}"/>
              </a:ext>
            </a:extLst>
          </p:cNvPr>
          <p:cNvSpPr txBox="1"/>
          <p:nvPr/>
        </p:nvSpPr>
        <p:spPr>
          <a:xfrm>
            <a:off x="4430214" y="2158533"/>
            <a:ext cx="78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After exp. control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8A2ED480-2F9E-ECEC-0C28-854ED4E277BC}"/>
              </a:ext>
            </a:extLst>
          </p:cNvPr>
          <p:cNvSpPr txBox="1"/>
          <p:nvPr/>
        </p:nvSpPr>
        <p:spPr>
          <a:xfrm>
            <a:off x="5360089" y="2263661"/>
            <a:ext cx="1009445" cy="24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Single stressor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C661D48-404D-85FE-9EE9-9992BDF9AA5C}"/>
              </a:ext>
            </a:extLst>
          </p:cNvPr>
          <p:cNvSpPr txBox="1"/>
          <p:nvPr/>
        </p:nvSpPr>
        <p:spPr>
          <a:xfrm>
            <a:off x="6435241" y="2272834"/>
            <a:ext cx="954282" cy="2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5947D340-8E43-1C37-795D-C8F57DE7C7FA}"/>
              </a:ext>
            </a:extLst>
          </p:cNvPr>
          <p:cNvSpPr/>
          <p:nvPr/>
        </p:nvSpPr>
        <p:spPr>
          <a:xfrm>
            <a:off x="4138335" y="2532107"/>
            <a:ext cx="263879" cy="199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3F1E267-6BCA-2AFA-68A9-B76AF9A7F777}"/>
              </a:ext>
            </a:extLst>
          </p:cNvPr>
          <p:cNvSpPr/>
          <p:nvPr/>
        </p:nvSpPr>
        <p:spPr>
          <a:xfrm>
            <a:off x="5197552" y="2471970"/>
            <a:ext cx="263879" cy="210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8566916-A612-6E0F-B5F5-91BF53A1D794}"/>
              </a:ext>
            </a:extLst>
          </p:cNvPr>
          <p:cNvSpPr/>
          <p:nvPr/>
        </p:nvSpPr>
        <p:spPr>
          <a:xfrm>
            <a:off x="6256640" y="2451332"/>
            <a:ext cx="263879" cy="210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F7B4D8A8-83C3-B67C-F201-644AB793F39A}"/>
              </a:ext>
            </a:extLst>
          </p:cNvPr>
          <p:cNvSpPr/>
          <p:nvPr/>
        </p:nvSpPr>
        <p:spPr>
          <a:xfrm rot="5400000">
            <a:off x="5256692" y="1450194"/>
            <a:ext cx="164263" cy="405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9C8CAA-70F4-861D-87B7-E082BA5F6E29}"/>
              </a:ext>
            </a:extLst>
          </p:cNvPr>
          <p:cNvSpPr txBox="1"/>
          <p:nvPr/>
        </p:nvSpPr>
        <p:spPr>
          <a:xfrm>
            <a:off x="2971826" y="2216020"/>
            <a:ext cx="344321" cy="361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D68218E2-5A28-8ECC-1280-D5A0DBC13191}"/>
              </a:ext>
            </a:extLst>
          </p:cNvPr>
          <p:cNvSpPr/>
          <p:nvPr/>
        </p:nvSpPr>
        <p:spPr>
          <a:xfrm>
            <a:off x="3219916" y="4270158"/>
            <a:ext cx="226197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3C42CD2-8C0B-13C6-8FEE-A29A5376B96D}"/>
              </a:ext>
            </a:extLst>
          </p:cNvPr>
          <p:cNvSpPr/>
          <p:nvPr/>
        </p:nvSpPr>
        <p:spPr>
          <a:xfrm>
            <a:off x="3212991" y="2416623"/>
            <a:ext cx="226197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3427566D-AD7D-8A88-0B97-700606B74A7C}"/>
              </a:ext>
            </a:extLst>
          </p:cNvPr>
          <p:cNvSpPr/>
          <p:nvPr/>
        </p:nvSpPr>
        <p:spPr>
          <a:xfrm>
            <a:off x="7273538" y="2516004"/>
            <a:ext cx="2261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41A945A-27F2-9638-06DA-8787C311FA3B}"/>
              </a:ext>
            </a:extLst>
          </p:cNvPr>
          <p:cNvSpPr/>
          <p:nvPr/>
        </p:nvSpPr>
        <p:spPr>
          <a:xfrm>
            <a:off x="7222406" y="4270158"/>
            <a:ext cx="226197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31CEC28-D055-B02D-C40A-2532B68443E5}"/>
              </a:ext>
            </a:extLst>
          </p:cNvPr>
          <p:cNvSpPr/>
          <p:nvPr/>
        </p:nvSpPr>
        <p:spPr>
          <a:xfrm rot="5400000">
            <a:off x="5202708" y="2417508"/>
            <a:ext cx="164263" cy="405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617C641-372A-79B9-D8EB-2C17EE381F4D}"/>
              </a:ext>
            </a:extLst>
          </p:cNvPr>
          <p:cNvSpPr/>
          <p:nvPr/>
        </p:nvSpPr>
        <p:spPr>
          <a:xfrm>
            <a:off x="7298242" y="2670758"/>
            <a:ext cx="234903" cy="177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9722307-26B2-BA95-D3CD-6FF6156A9D5C}"/>
              </a:ext>
            </a:extLst>
          </p:cNvPr>
          <p:cNvSpPr txBox="1"/>
          <p:nvPr/>
        </p:nvSpPr>
        <p:spPr>
          <a:xfrm rot="16200000">
            <a:off x="-167186" y="3120771"/>
            <a:ext cx="145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Maximum internal oyster temperature (°C)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F005BEB-4A1C-ECD2-81C9-CC5859B7AA38}"/>
              </a:ext>
            </a:extLst>
          </p:cNvPr>
          <p:cNvSpPr txBox="1"/>
          <p:nvPr/>
        </p:nvSpPr>
        <p:spPr>
          <a:xfrm>
            <a:off x="1053548" y="4297456"/>
            <a:ext cx="1457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Shell volume (cm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E32E6BD-4AFE-66E4-ADDD-C2FE845A018C}"/>
              </a:ext>
            </a:extLst>
          </p:cNvPr>
          <p:cNvSpPr txBox="1"/>
          <p:nvPr/>
        </p:nvSpPr>
        <p:spPr>
          <a:xfrm>
            <a:off x="1535415" y="2425041"/>
            <a:ext cx="1457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9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= 0.59</a:t>
            </a: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77FDA95B-344E-F4FA-EA02-7D15DA965CE7}"/>
              </a:ext>
            </a:extLst>
          </p:cNvPr>
          <p:cNvGrpSpPr/>
          <p:nvPr/>
        </p:nvGrpSpPr>
        <p:grpSpPr>
          <a:xfrm>
            <a:off x="7477641" y="2385933"/>
            <a:ext cx="1309552" cy="1496196"/>
            <a:chOff x="7191255" y="2533267"/>
            <a:chExt cx="1309552" cy="1496196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E654462-E748-355C-7358-7FEAA195F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4422" y="2792456"/>
              <a:ext cx="137160" cy="137160"/>
            </a:xfrm>
            <a:prstGeom prst="rect">
              <a:avLst/>
            </a:prstGeom>
            <a:solidFill>
              <a:srgbClr val="EE3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745DAAFA-FA79-5AFD-CEF6-2D104EC5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4422" y="3000787"/>
              <a:ext cx="137160" cy="137160"/>
            </a:xfrm>
            <a:prstGeom prst="rect">
              <a:avLst/>
            </a:prstGeom>
            <a:solidFill>
              <a:srgbClr val="FDAE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D968F68-27F7-595E-FC2C-8C64A61EF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797" y="3216738"/>
              <a:ext cx="137160" cy="137160"/>
            </a:xfrm>
            <a:prstGeom prst="rect">
              <a:avLst/>
            </a:prstGeom>
            <a:solidFill>
              <a:srgbClr val="FE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E760C311-1B0D-14D0-63F9-2F51CE08C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797" y="3417449"/>
              <a:ext cx="137160" cy="137160"/>
            </a:xfrm>
            <a:prstGeom prst="rect">
              <a:avLst/>
            </a:prstGeom>
            <a:solidFill>
              <a:srgbClr val="66C2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BB81B2F-72DA-F7DE-9A2B-B35FA2880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797" y="3633400"/>
              <a:ext cx="137160" cy="137160"/>
            </a:xfrm>
            <a:prstGeom prst="rect">
              <a:avLst/>
            </a:prstGeom>
            <a:solidFill>
              <a:srgbClr val="328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4BADEBE3-8E51-38B4-9934-DB514EE0F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797" y="3849352"/>
              <a:ext cx="137160" cy="137160"/>
            </a:xfrm>
            <a:prstGeom prst="rect">
              <a:avLst/>
            </a:prstGeom>
            <a:solidFill>
              <a:srgbClr val="5E4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ED5DB08-1C78-3CDD-1EDF-C87358049A83}"/>
                </a:ext>
              </a:extLst>
            </p:cNvPr>
            <p:cNvSpPr txBox="1"/>
            <p:nvPr/>
          </p:nvSpPr>
          <p:spPr>
            <a:xfrm>
              <a:off x="7191255" y="2533267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Gonad Stage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E7BBE4D5-B054-2E5A-DB1A-E8CC9D26EFE0}"/>
                </a:ext>
              </a:extLst>
            </p:cNvPr>
            <p:cNvSpPr txBox="1"/>
            <p:nvPr/>
          </p:nvSpPr>
          <p:spPr>
            <a:xfrm>
              <a:off x="7438957" y="2749936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Stage 0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E7278C2E-89D1-3F7E-D239-9F689CB6FAD1}"/>
                </a:ext>
              </a:extLst>
            </p:cNvPr>
            <p:cNvSpPr txBox="1"/>
            <p:nvPr/>
          </p:nvSpPr>
          <p:spPr>
            <a:xfrm>
              <a:off x="7438957" y="2950288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Stage 1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408874F5-BB08-4183-1FBE-A3B6B67F0147}"/>
                </a:ext>
              </a:extLst>
            </p:cNvPr>
            <p:cNvSpPr txBox="1"/>
            <p:nvPr/>
          </p:nvSpPr>
          <p:spPr>
            <a:xfrm>
              <a:off x="7438957" y="3175609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Stage 2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3C48B95E-8E94-0869-6306-918FA2D46F1C}"/>
                </a:ext>
              </a:extLst>
            </p:cNvPr>
            <p:cNvSpPr txBox="1"/>
            <p:nvPr/>
          </p:nvSpPr>
          <p:spPr>
            <a:xfrm>
              <a:off x="7438957" y="3374211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Stage 3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76F6539B-2A71-EECD-AD03-FD3022114F2C}"/>
                </a:ext>
              </a:extLst>
            </p:cNvPr>
            <p:cNvSpPr txBox="1"/>
            <p:nvPr/>
          </p:nvSpPr>
          <p:spPr>
            <a:xfrm>
              <a:off x="7438957" y="3579372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Stage 4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EEF099D-3296-7CFB-71D1-FD788A0032FF}"/>
                </a:ext>
              </a:extLst>
            </p:cNvPr>
            <p:cNvSpPr txBox="1"/>
            <p:nvPr/>
          </p:nvSpPr>
          <p:spPr>
            <a:xfrm>
              <a:off x="7438957" y="3798631"/>
              <a:ext cx="1061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Unknown</a:t>
              </a:r>
            </a:p>
          </p:txBody>
        </p: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77A7ED3C-514F-1D78-063C-ACEC634754DA}"/>
              </a:ext>
            </a:extLst>
          </p:cNvPr>
          <p:cNvSpPr txBox="1"/>
          <p:nvPr/>
        </p:nvSpPr>
        <p:spPr>
          <a:xfrm>
            <a:off x="7666318" y="142016"/>
            <a:ext cx="106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18918</TotalTime>
  <Words>105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25</cp:revision>
  <dcterms:created xsi:type="dcterms:W3CDTF">2022-02-25T05:51:20Z</dcterms:created>
  <dcterms:modified xsi:type="dcterms:W3CDTF">2022-08-31T19:21:04Z</dcterms:modified>
</cp:coreProperties>
</file>