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3"/>
  </p:notesMasterIdLst>
  <p:sldIdLst>
    <p:sldId id="256" r:id="rId2"/>
  </p:sldIdLst>
  <p:sldSz cx="91440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2500"/>
    <a:srgbClr val="FF4500"/>
    <a:srgbClr val="FF8C00"/>
    <a:srgbClr val="27408B"/>
    <a:srgbClr val="4876FF"/>
    <a:srgbClr val="009ACD"/>
    <a:srgbClr val="CD3700"/>
    <a:srgbClr val="FF3F00"/>
    <a:srgbClr val="233D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100" d="100"/>
          <a:sy n="100" d="100"/>
        </p:scale>
        <p:origin x="1807" y="9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BFF50-6B78-4C1C-8CD8-61469675A69B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25550" y="1143000"/>
            <a:ext cx="4406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83A36-C633-455B-9B30-F53870C2C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45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1pPr>
    <a:lvl2pPr marL="27432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2pPr>
    <a:lvl3pPr marL="54864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3pPr>
    <a:lvl4pPr marL="82296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4pPr>
    <a:lvl5pPr marL="109728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5pPr>
    <a:lvl6pPr marL="137160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6pPr>
    <a:lvl7pPr marL="164592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7pPr>
    <a:lvl8pPr marL="192024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8pPr>
    <a:lvl9pPr marL="219456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539"/>
            <a:ext cx="77724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1902"/>
            <a:ext cx="68580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1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3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40783"/>
            <a:ext cx="1971675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40783"/>
            <a:ext cx="5800725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55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9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595757"/>
            <a:ext cx="788670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83500"/>
            <a:ext cx="788670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/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97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2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0785"/>
            <a:ext cx="788670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69085"/>
            <a:ext cx="3868340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338070"/>
            <a:ext cx="3868340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569085"/>
            <a:ext cx="3887391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338070"/>
            <a:ext cx="3887391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9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2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16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21598"/>
            <a:ext cx="462915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1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21598"/>
            <a:ext cx="462915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981C-2139-450C-9A30-783FB7BA910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29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40785"/>
            <a:ext cx="788670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03917"/>
            <a:ext cx="788670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981C-2139-450C-9A30-783FB7BA910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932595"/>
            <a:ext cx="30861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32732-D291-4121-9ECF-4710A55C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7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Picture 298">
            <a:extLst>
              <a:ext uri="{FF2B5EF4-FFF2-40B4-BE49-F238E27FC236}">
                <a16:creationId xmlns:a16="http://schemas.microsoft.com/office/drawing/2014/main" id="{C0C5864C-8E5B-B7CA-B418-258BE6A489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01" b="8543"/>
          <a:stretch/>
        </p:blipFill>
        <p:spPr>
          <a:xfrm>
            <a:off x="2566369" y="402820"/>
            <a:ext cx="2833007" cy="2508855"/>
          </a:xfrm>
          <a:prstGeom prst="rect">
            <a:avLst/>
          </a:prstGeom>
          <a:ln>
            <a:noFill/>
          </a:ln>
        </p:spPr>
      </p:pic>
      <p:sp>
        <p:nvSpPr>
          <p:cNvPr id="300" name="TextBox 299">
            <a:extLst>
              <a:ext uri="{FF2B5EF4-FFF2-40B4-BE49-F238E27FC236}">
                <a16:creationId xmlns:a16="http://schemas.microsoft.com/office/drawing/2014/main" id="{90175FF7-82E1-356D-CA37-03A49C9473CE}"/>
              </a:ext>
            </a:extLst>
          </p:cNvPr>
          <p:cNvSpPr txBox="1"/>
          <p:nvPr/>
        </p:nvSpPr>
        <p:spPr>
          <a:xfrm>
            <a:off x="2865131" y="5696595"/>
            <a:ext cx="25260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Length of stress exposure (days)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46CE376E-0726-619D-8908-BFCD9C9B29EC}"/>
              </a:ext>
            </a:extLst>
          </p:cNvPr>
          <p:cNvSpPr txBox="1"/>
          <p:nvPr/>
        </p:nvSpPr>
        <p:spPr>
          <a:xfrm rot="16200000">
            <a:off x="-156034" y="1270433"/>
            <a:ext cx="12913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Metabolic Rate (mg O</a:t>
            </a:r>
            <a:r>
              <a:rPr lang="en-US" sz="11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en-US" sz="11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g</a:t>
            </a:r>
            <a:r>
              <a:rPr lang="en-US" sz="11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35EC14DE-4098-1CCD-A7EC-E5FF6A243171}"/>
              </a:ext>
            </a:extLst>
          </p:cNvPr>
          <p:cNvSpPr txBox="1"/>
          <p:nvPr/>
        </p:nvSpPr>
        <p:spPr>
          <a:xfrm>
            <a:off x="7455721" y="3174102"/>
            <a:ext cx="9284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diploid, control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8B9A9C17-E478-182B-DA58-33E77145D8FC}"/>
              </a:ext>
            </a:extLst>
          </p:cNvPr>
          <p:cNvSpPr txBox="1"/>
          <p:nvPr/>
        </p:nvSpPr>
        <p:spPr>
          <a:xfrm>
            <a:off x="7455721" y="3426325"/>
            <a:ext cx="13260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diploid, single stressor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078D3A2C-4AE6-19B7-3E5C-3DA35CEF2B42}"/>
              </a:ext>
            </a:extLst>
          </p:cNvPr>
          <p:cNvSpPr txBox="1"/>
          <p:nvPr/>
        </p:nvSpPr>
        <p:spPr>
          <a:xfrm>
            <a:off x="7455721" y="3675166"/>
            <a:ext cx="12747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diploid, multi-stressor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7A9C8F5-6950-5AFD-FAD9-A8789FC7103B}"/>
              </a:ext>
            </a:extLst>
          </p:cNvPr>
          <p:cNvSpPr txBox="1"/>
          <p:nvPr/>
        </p:nvSpPr>
        <p:spPr>
          <a:xfrm>
            <a:off x="4644050" y="502958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diploids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B4B1D599-D710-93EE-5BE5-21F3040D7BAE}"/>
              </a:ext>
            </a:extLst>
          </p:cNvPr>
          <p:cNvSpPr txBox="1"/>
          <p:nvPr/>
        </p:nvSpPr>
        <p:spPr>
          <a:xfrm>
            <a:off x="7455721" y="3921564"/>
            <a:ext cx="9348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triploid, control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CFAA098B-F47E-EBB8-CB63-9484764CF644}"/>
              </a:ext>
            </a:extLst>
          </p:cNvPr>
          <p:cNvSpPr txBox="1"/>
          <p:nvPr/>
        </p:nvSpPr>
        <p:spPr>
          <a:xfrm>
            <a:off x="7455721" y="4170767"/>
            <a:ext cx="13324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triploid, single stressor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41B4AA98-E5C5-C177-EB2D-EBB8201854EA}"/>
              </a:ext>
            </a:extLst>
          </p:cNvPr>
          <p:cNvSpPr txBox="1"/>
          <p:nvPr/>
        </p:nvSpPr>
        <p:spPr>
          <a:xfrm>
            <a:off x="7455721" y="4417500"/>
            <a:ext cx="12811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triploid, multi-stressor</a:t>
            </a:r>
          </a:p>
        </p:txBody>
      </p:sp>
      <p:pic>
        <p:nvPicPr>
          <p:cNvPr id="309" name="Picture 308">
            <a:extLst>
              <a:ext uri="{FF2B5EF4-FFF2-40B4-BE49-F238E27FC236}">
                <a16:creationId xmlns:a16="http://schemas.microsoft.com/office/drawing/2014/main" id="{B03EC6C7-4E82-D844-0D0C-9DDED24E20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29" b="8543"/>
          <a:stretch/>
        </p:blipFill>
        <p:spPr>
          <a:xfrm>
            <a:off x="705086" y="402820"/>
            <a:ext cx="1830490" cy="2508855"/>
          </a:xfrm>
          <a:prstGeom prst="rect">
            <a:avLst/>
          </a:prstGeom>
        </p:spPr>
      </p:pic>
      <p:sp>
        <p:nvSpPr>
          <p:cNvPr id="310" name="TextBox 309">
            <a:extLst>
              <a:ext uri="{FF2B5EF4-FFF2-40B4-BE49-F238E27FC236}">
                <a16:creationId xmlns:a16="http://schemas.microsoft.com/office/drawing/2014/main" id="{586D3645-16E2-10F1-011E-8BD618CFC100}"/>
              </a:ext>
            </a:extLst>
          </p:cNvPr>
          <p:cNvSpPr txBox="1"/>
          <p:nvPr/>
        </p:nvSpPr>
        <p:spPr>
          <a:xfrm>
            <a:off x="1029948" y="47755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F580C4EB-89C3-3AA2-4ED5-A948D1FA6539}"/>
              </a:ext>
            </a:extLst>
          </p:cNvPr>
          <p:cNvSpPr txBox="1"/>
          <p:nvPr/>
        </p:nvSpPr>
        <p:spPr>
          <a:xfrm>
            <a:off x="2865131" y="47211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2F7E5FAF-B518-3BDB-C604-E7CB55216865}"/>
              </a:ext>
            </a:extLst>
          </p:cNvPr>
          <p:cNvSpPr txBox="1"/>
          <p:nvPr/>
        </p:nvSpPr>
        <p:spPr>
          <a:xfrm>
            <a:off x="5652636" y="47755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1BB885BD-997F-ADF5-EE50-7399B954411A}"/>
              </a:ext>
            </a:extLst>
          </p:cNvPr>
          <p:cNvGrpSpPr/>
          <p:nvPr/>
        </p:nvGrpSpPr>
        <p:grpSpPr>
          <a:xfrm>
            <a:off x="705086" y="3108201"/>
            <a:ext cx="2171696" cy="2508855"/>
            <a:chOff x="525472" y="3055826"/>
            <a:chExt cx="2171696" cy="2508855"/>
          </a:xfrm>
        </p:grpSpPr>
        <p:pic>
          <p:nvPicPr>
            <p:cNvPr id="314" name="Picture 313">
              <a:extLst>
                <a:ext uri="{FF2B5EF4-FFF2-40B4-BE49-F238E27FC236}">
                  <a16:creationId xmlns:a16="http://schemas.microsoft.com/office/drawing/2014/main" id="{735851FF-ECED-037E-5EA0-BF1EE0BC24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524" b="8543"/>
            <a:stretch/>
          </p:blipFill>
          <p:spPr>
            <a:xfrm>
              <a:off x="525472" y="3055826"/>
              <a:ext cx="2171696" cy="2508855"/>
            </a:xfrm>
            <a:prstGeom prst="rect">
              <a:avLst/>
            </a:prstGeom>
          </p:spPr>
        </p:pic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38B406B6-B88B-A94A-ACCF-0BC789046E60}"/>
                </a:ext>
              </a:extLst>
            </p:cNvPr>
            <p:cNvSpPr txBox="1"/>
            <p:nvPr/>
          </p:nvSpPr>
          <p:spPr>
            <a:xfrm>
              <a:off x="846333" y="3121727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4F39185B-C776-5103-A605-C49584CEBDC8}"/>
              </a:ext>
            </a:extLst>
          </p:cNvPr>
          <p:cNvGrpSpPr/>
          <p:nvPr/>
        </p:nvGrpSpPr>
        <p:grpSpPr>
          <a:xfrm>
            <a:off x="2897025" y="3122019"/>
            <a:ext cx="2171696" cy="2495037"/>
            <a:chOff x="2657538" y="3069644"/>
            <a:chExt cx="2171696" cy="2495037"/>
          </a:xfrm>
        </p:grpSpPr>
        <p:pic>
          <p:nvPicPr>
            <p:cNvPr id="317" name="Picture 316">
              <a:extLst>
                <a:ext uri="{FF2B5EF4-FFF2-40B4-BE49-F238E27FC236}">
                  <a16:creationId xmlns:a16="http://schemas.microsoft.com/office/drawing/2014/main" id="{0D02FF5C-B961-7C60-1058-E3DC3E7B01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524" b="9046"/>
            <a:stretch/>
          </p:blipFill>
          <p:spPr>
            <a:xfrm>
              <a:off x="2657538" y="3069644"/>
              <a:ext cx="2171696" cy="2495037"/>
            </a:xfrm>
            <a:prstGeom prst="rect">
              <a:avLst/>
            </a:prstGeom>
          </p:spPr>
        </p:pic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47DA4B28-D441-F61A-5EA9-1DE7A2AA7537}"/>
                </a:ext>
              </a:extLst>
            </p:cNvPr>
            <p:cNvSpPr txBox="1"/>
            <p:nvPr/>
          </p:nvSpPr>
          <p:spPr>
            <a:xfrm>
              <a:off x="2976013" y="312172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A2895AD6-B9D3-63EB-6AAE-18E85A375996}"/>
              </a:ext>
            </a:extLst>
          </p:cNvPr>
          <p:cNvGrpSpPr/>
          <p:nvPr/>
        </p:nvGrpSpPr>
        <p:grpSpPr>
          <a:xfrm>
            <a:off x="5104151" y="3122019"/>
            <a:ext cx="2171696" cy="2501946"/>
            <a:chOff x="4799348" y="3069644"/>
            <a:chExt cx="2171696" cy="2501946"/>
          </a:xfrm>
        </p:grpSpPr>
        <p:pic>
          <p:nvPicPr>
            <p:cNvPr id="320" name="Picture 319">
              <a:extLst>
                <a:ext uri="{FF2B5EF4-FFF2-40B4-BE49-F238E27FC236}">
                  <a16:creationId xmlns:a16="http://schemas.microsoft.com/office/drawing/2014/main" id="{39AADB04-47E0-45D4-1C38-FCF2F1B937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9524" b="8794"/>
            <a:stretch/>
          </p:blipFill>
          <p:spPr>
            <a:xfrm>
              <a:off x="4799348" y="3069644"/>
              <a:ext cx="2171696" cy="2501946"/>
            </a:xfrm>
            <a:prstGeom prst="rect">
              <a:avLst/>
            </a:prstGeom>
          </p:spPr>
        </p:pic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2B049611-453F-772C-3DB6-CC015088DA72}"/>
                </a:ext>
              </a:extLst>
            </p:cNvPr>
            <p:cNvSpPr txBox="1"/>
            <p:nvPr/>
          </p:nvSpPr>
          <p:spPr>
            <a:xfrm>
              <a:off x="5120667" y="3121727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</a:p>
          </p:txBody>
        </p:sp>
      </p:grpSp>
      <p:pic>
        <p:nvPicPr>
          <p:cNvPr id="322" name="Picture 321">
            <a:extLst>
              <a:ext uri="{FF2B5EF4-FFF2-40B4-BE49-F238E27FC236}">
                <a16:creationId xmlns:a16="http://schemas.microsoft.com/office/drawing/2014/main" id="{90863BEF-1E1A-8F83-FD60-525ADD30918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308" b="8543"/>
          <a:stretch/>
        </p:blipFill>
        <p:spPr>
          <a:xfrm>
            <a:off x="5480363" y="402820"/>
            <a:ext cx="2860579" cy="2508855"/>
          </a:xfrm>
          <a:prstGeom prst="rect">
            <a:avLst/>
          </a:prstGeom>
        </p:spPr>
      </p:pic>
      <p:sp>
        <p:nvSpPr>
          <p:cNvPr id="323" name="TextBox 322">
            <a:extLst>
              <a:ext uri="{FF2B5EF4-FFF2-40B4-BE49-F238E27FC236}">
                <a16:creationId xmlns:a16="http://schemas.microsoft.com/office/drawing/2014/main" id="{65CDA591-1EB0-CEC4-20ED-03F3A50986FA}"/>
              </a:ext>
            </a:extLst>
          </p:cNvPr>
          <p:cNvSpPr txBox="1"/>
          <p:nvPr/>
        </p:nvSpPr>
        <p:spPr>
          <a:xfrm>
            <a:off x="5804438" y="47086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0DE34254-79BD-1CCA-47DB-2CA30E5460E6}"/>
              </a:ext>
            </a:extLst>
          </p:cNvPr>
          <p:cNvSpPr txBox="1"/>
          <p:nvPr/>
        </p:nvSpPr>
        <p:spPr>
          <a:xfrm rot="16200000">
            <a:off x="-156035" y="3985950"/>
            <a:ext cx="12913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Metabolic Rate (mg O</a:t>
            </a:r>
            <a:r>
              <a:rPr lang="en-US" sz="11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en-US" sz="11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g</a:t>
            </a:r>
            <a:r>
              <a:rPr lang="en-US" sz="11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B5A11F56-7A4B-CDEA-9456-CF59294ADC87}"/>
              </a:ext>
            </a:extLst>
          </p:cNvPr>
          <p:cNvSpPr txBox="1"/>
          <p:nvPr/>
        </p:nvSpPr>
        <p:spPr>
          <a:xfrm>
            <a:off x="7569950" y="502958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triploids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2877ECF6-4DC3-8737-B3F4-16A998EB14CB}"/>
              </a:ext>
            </a:extLst>
          </p:cNvPr>
          <p:cNvSpPr txBox="1"/>
          <p:nvPr/>
        </p:nvSpPr>
        <p:spPr>
          <a:xfrm>
            <a:off x="2093060" y="3227963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diploids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9B3F2C1B-3C5A-329E-B41B-9D6BAB805CA5}"/>
              </a:ext>
            </a:extLst>
          </p:cNvPr>
          <p:cNvSpPr txBox="1"/>
          <p:nvPr/>
        </p:nvSpPr>
        <p:spPr>
          <a:xfrm>
            <a:off x="4297882" y="3227963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triploids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9F034370-AF27-6C80-A233-BDC0DCEA8A85}"/>
              </a:ext>
            </a:extLst>
          </p:cNvPr>
          <p:cNvSpPr>
            <a:spLocks noChangeAspect="1"/>
          </p:cNvSpPr>
          <p:nvPr/>
        </p:nvSpPr>
        <p:spPr>
          <a:xfrm>
            <a:off x="7358531" y="3477410"/>
            <a:ext cx="137160" cy="137160"/>
          </a:xfrm>
          <a:prstGeom prst="rect">
            <a:avLst/>
          </a:prstGeom>
          <a:solidFill>
            <a:srgbClr val="487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FFAD0E97-3AF7-4B94-CB66-82FFE58ABE88}"/>
              </a:ext>
            </a:extLst>
          </p:cNvPr>
          <p:cNvSpPr>
            <a:spLocks noChangeAspect="1"/>
          </p:cNvSpPr>
          <p:nvPr/>
        </p:nvSpPr>
        <p:spPr>
          <a:xfrm>
            <a:off x="7358531" y="3724141"/>
            <a:ext cx="137160" cy="137160"/>
          </a:xfrm>
          <a:prstGeom prst="rect">
            <a:avLst/>
          </a:prstGeom>
          <a:solidFill>
            <a:srgbClr val="274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D2D5F7CE-C39E-EE21-EEDD-5BD65506D80A}"/>
              </a:ext>
            </a:extLst>
          </p:cNvPr>
          <p:cNvSpPr>
            <a:spLocks noChangeAspect="1"/>
          </p:cNvSpPr>
          <p:nvPr/>
        </p:nvSpPr>
        <p:spPr>
          <a:xfrm>
            <a:off x="7358531" y="3970872"/>
            <a:ext cx="137160" cy="137160"/>
          </a:xfrm>
          <a:prstGeom prst="rect">
            <a:avLst/>
          </a:prstGeom>
          <a:solidFill>
            <a:srgbClr val="FF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FFD41080-9715-44F0-268F-954C23802672}"/>
              </a:ext>
            </a:extLst>
          </p:cNvPr>
          <p:cNvSpPr>
            <a:spLocks noChangeAspect="1"/>
          </p:cNvSpPr>
          <p:nvPr/>
        </p:nvSpPr>
        <p:spPr>
          <a:xfrm>
            <a:off x="7358531" y="4217603"/>
            <a:ext cx="137160" cy="137160"/>
          </a:xfrm>
          <a:prstGeom prst="rect">
            <a:avLst/>
          </a:prstGeom>
          <a:solidFill>
            <a:srgbClr val="FF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2EC861AF-8D78-FC32-8C13-8F91934D3DE1}"/>
              </a:ext>
            </a:extLst>
          </p:cNvPr>
          <p:cNvSpPr>
            <a:spLocks noChangeAspect="1"/>
          </p:cNvSpPr>
          <p:nvPr/>
        </p:nvSpPr>
        <p:spPr>
          <a:xfrm>
            <a:off x="7358531" y="4464336"/>
            <a:ext cx="137160" cy="137160"/>
          </a:xfrm>
          <a:prstGeom prst="rect">
            <a:avLst/>
          </a:prstGeom>
          <a:solidFill>
            <a:srgbClr val="8B2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137F90D7-E986-6179-B03E-6A8631BD84C9}"/>
              </a:ext>
            </a:extLst>
          </p:cNvPr>
          <p:cNvSpPr>
            <a:spLocks noChangeAspect="1"/>
          </p:cNvSpPr>
          <p:nvPr/>
        </p:nvSpPr>
        <p:spPr>
          <a:xfrm>
            <a:off x="7358531" y="3230679"/>
            <a:ext cx="137160" cy="137160"/>
          </a:xfrm>
          <a:prstGeom prst="rect">
            <a:avLst/>
          </a:prstGeom>
          <a:solidFill>
            <a:srgbClr val="009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B9FE724D-E763-8999-5BEE-69C8794DB8DE}"/>
              </a:ext>
            </a:extLst>
          </p:cNvPr>
          <p:cNvSpPr txBox="1"/>
          <p:nvPr/>
        </p:nvSpPr>
        <p:spPr>
          <a:xfrm>
            <a:off x="6155816" y="3228665"/>
            <a:ext cx="10294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multi-stressor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FE3B19E6-E343-7CD6-8B33-C3774A68B42A}"/>
              </a:ext>
            </a:extLst>
          </p:cNvPr>
          <p:cNvSpPr txBox="1"/>
          <p:nvPr/>
        </p:nvSpPr>
        <p:spPr>
          <a:xfrm>
            <a:off x="1790934" y="502958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controls</a:t>
            </a:r>
          </a:p>
        </p:txBody>
      </p:sp>
    </p:spTree>
    <p:extLst>
      <p:ext uri="{BB962C8B-B14F-4D97-AF65-F5344CB8AC3E}">
        <p14:creationId xmlns:p14="http://schemas.microsoft.com/office/powerpoint/2010/main" val="4287152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13597</TotalTime>
  <Words>56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George</dc:creator>
  <cp:lastModifiedBy>Matthew George</cp:lastModifiedBy>
  <cp:revision>15</cp:revision>
  <dcterms:created xsi:type="dcterms:W3CDTF">2022-02-25T05:51:20Z</dcterms:created>
  <dcterms:modified xsi:type="dcterms:W3CDTF">2022-07-21T21:56:52Z</dcterms:modified>
</cp:coreProperties>
</file>