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>
        <p:scale>
          <a:sx n="400" d="100"/>
          <a:sy n="400" d="100"/>
        </p:scale>
        <p:origin x="-13740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0B418-499F-4B00-AE3E-B2A696C3719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29375-8CC0-4E32-A315-4C743189C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8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29375-8CC0-4E32-A315-4C743189C0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30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98B2-B46A-4EC8-B1F4-3240F69546A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9465-60AE-4334-9138-8001A064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5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98B2-B46A-4EC8-B1F4-3240F69546A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9465-60AE-4334-9138-8001A064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98B2-B46A-4EC8-B1F4-3240F69546A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9465-60AE-4334-9138-8001A064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98B2-B46A-4EC8-B1F4-3240F69546A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9465-60AE-4334-9138-8001A064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7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98B2-B46A-4EC8-B1F4-3240F69546A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9465-60AE-4334-9138-8001A064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9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98B2-B46A-4EC8-B1F4-3240F69546A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9465-60AE-4334-9138-8001A064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2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98B2-B46A-4EC8-B1F4-3240F69546A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9465-60AE-4334-9138-8001A064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6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98B2-B46A-4EC8-B1F4-3240F69546A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9465-60AE-4334-9138-8001A064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7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98B2-B46A-4EC8-B1F4-3240F69546A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9465-60AE-4334-9138-8001A064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8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98B2-B46A-4EC8-B1F4-3240F69546A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9465-60AE-4334-9138-8001A064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98B2-B46A-4EC8-B1F4-3240F69546A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9465-60AE-4334-9138-8001A064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0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498B2-B46A-4EC8-B1F4-3240F69546A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89465-60AE-4334-9138-8001A064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2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B328F7-4E85-4838-9FF2-74BFE1CCEBE5}"/>
                  </a:ext>
                </a:extLst>
              </p:cNvPr>
              <p:cNvSpPr txBox="1"/>
              <p:nvPr/>
            </p:nvSpPr>
            <p:spPr>
              <a:xfrm>
                <a:off x="1483850" y="4669658"/>
                <a:ext cx="298735" cy="15658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B328F7-4E85-4838-9FF2-74BFE1CCE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850" y="4669658"/>
                <a:ext cx="298735" cy="156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168DCE-5772-4E49-8B38-2E8832ACEBDA}"/>
                  </a:ext>
                </a:extLst>
              </p:cNvPr>
              <p:cNvSpPr txBox="1"/>
              <p:nvPr/>
            </p:nvSpPr>
            <p:spPr>
              <a:xfrm>
                <a:off x="7852128" y="2178419"/>
                <a:ext cx="940006" cy="433320"/>
              </a:xfrm>
              <a:prstGeom prst="diamond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" dirty="0"/>
                  <a:t>Total Harvest </a:t>
                </a:r>
              </a:p>
              <a:p>
                <a:pPr algn="ctr"/>
                <a:r>
                  <a:rPr lang="en-US" sz="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400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168DCE-5772-4E49-8B38-2E8832ACE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128" y="2178419"/>
                <a:ext cx="940006" cy="433320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604983D-555F-4316-92D8-55ADA7AC67AF}"/>
              </a:ext>
            </a:extLst>
          </p:cNvPr>
          <p:cNvSpPr txBox="1"/>
          <p:nvPr/>
        </p:nvSpPr>
        <p:spPr>
          <a:xfrm>
            <a:off x="2051585" y="241046"/>
            <a:ext cx="848159" cy="427970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Chukar Site </a:t>
            </a:r>
          </a:p>
          <a:p>
            <a:pPr algn="ctr"/>
            <a:r>
              <a:rPr lang="en-US" sz="400" dirty="0"/>
              <a:t>Abundance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4D879-1324-4E6F-8F6C-507360E6D36E}"/>
              </a:ext>
            </a:extLst>
          </p:cNvPr>
          <p:cNvSpPr txBox="1"/>
          <p:nvPr/>
        </p:nvSpPr>
        <p:spPr>
          <a:xfrm>
            <a:off x="633760" y="525137"/>
            <a:ext cx="538930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" dirty="0"/>
              <a:t>Sage Grouse </a:t>
            </a:r>
          </a:p>
          <a:p>
            <a:pPr algn="ctr"/>
            <a:r>
              <a:rPr lang="en-US" sz="400" dirty="0"/>
              <a:t>Harvest (Wing-B)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6D0E8-99B5-4F1F-B40E-B8C0B6D4DB1C}"/>
              </a:ext>
            </a:extLst>
          </p:cNvPr>
          <p:cNvSpPr txBox="1"/>
          <p:nvPr/>
        </p:nvSpPr>
        <p:spPr>
          <a:xfrm>
            <a:off x="1933392" y="5258448"/>
            <a:ext cx="453970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Relative Cost</a:t>
            </a:r>
          </a:p>
          <a:p>
            <a:pPr algn="ctr"/>
            <a:r>
              <a:rPr lang="en-US" sz="400" dirty="0"/>
              <a:t> of Gas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60764-7F61-42CF-BE1D-696E60F95836}"/>
              </a:ext>
            </a:extLst>
          </p:cNvPr>
          <p:cNvSpPr txBox="1"/>
          <p:nvPr/>
        </p:nvSpPr>
        <p:spPr>
          <a:xfrm>
            <a:off x="389943" y="5166134"/>
            <a:ext cx="513282" cy="1538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" dirty="0"/>
              <a:t>Unemployment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F67E4-DB66-4981-96B9-1B6D37CF6E87}"/>
              </a:ext>
            </a:extLst>
          </p:cNvPr>
          <p:cNvSpPr txBox="1"/>
          <p:nvPr/>
        </p:nvSpPr>
        <p:spPr>
          <a:xfrm>
            <a:off x="2209348" y="4638880"/>
            <a:ext cx="564577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Regional Drought</a:t>
            </a:r>
          </a:p>
          <a:p>
            <a:pPr algn="ctr"/>
            <a:r>
              <a:rPr lang="en-US" sz="400" dirty="0"/>
              <a:t> Index (</a:t>
            </a:r>
            <a:r>
              <a:rPr lang="en-US" sz="400" dirty="0" err="1"/>
              <a:t>wpdsi</a:t>
            </a:r>
            <a:r>
              <a:rPr lang="en-US" sz="4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071FC-1982-4FB8-BEC1-78FE71C418DB}"/>
              </a:ext>
            </a:extLst>
          </p:cNvPr>
          <p:cNvSpPr txBox="1"/>
          <p:nvPr/>
        </p:nvSpPr>
        <p:spPr>
          <a:xfrm>
            <a:off x="230250" y="6161385"/>
            <a:ext cx="558166" cy="1538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" dirty="0"/>
              <a:t>Temporal Trends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71A4AB-BC97-441F-9057-513B32C51F58}"/>
                  </a:ext>
                </a:extLst>
              </p:cNvPr>
              <p:cNvSpPr txBox="1"/>
              <p:nvPr/>
            </p:nvSpPr>
            <p:spPr>
              <a:xfrm>
                <a:off x="245753" y="5746290"/>
                <a:ext cx="527159" cy="302955"/>
              </a:xfrm>
              <a:prstGeom prst="ellipse">
                <a:avLst/>
              </a:prstGeom>
              <a:noFill/>
              <a:ln w="6350" cap="sq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/>
                  <a:t>Spline</a:t>
                </a:r>
              </a:p>
              <a:p>
                <a:pPr algn="ctr"/>
                <a:r>
                  <a:rPr lang="en-US" sz="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400" b="0" i="1" smtClean="0">
                            <a:latin typeface="Cambria Math" panose="02040503050406030204" pitchFamily="18" charset="0"/>
                          </a:rPr>
                          <m:t>𝑡𝑟𝑒𝑛𝑑</m:t>
                        </m:r>
                      </m:sub>
                    </m:sSub>
                  </m:oMath>
                </a14:m>
                <a:r>
                  <a:rPr lang="en-US" sz="4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71A4AB-BC97-441F-9057-513B32C51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53" y="5746290"/>
                <a:ext cx="527159" cy="3029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6350" cap="sq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0C207B-78E7-4F70-8837-8E9ADC0FD1D0}"/>
              </a:ext>
            </a:extLst>
          </p:cNvPr>
          <p:cNvCxnSpPr>
            <a:cxnSpLocks/>
            <a:stCxn id="11" idx="0"/>
            <a:endCxn id="12" idx="4"/>
          </p:cNvCxnSpPr>
          <p:nvPr/>
        </p:nvCxnSpPr>
        <p:spPr>
          <a:xfrm flipV="1">
            <a:off x="509333" y="6049245"/>
            <a:ext cx="0" cy="11214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B99BCB-F3F9-44D4-BD12-D4381682D2DB}"/>
              </a:ext>
            </a:extLst>
          </p:cNvPr>
          <p:cNvCxnSpPr>
            <a:cxnSpLocks/>
            <a:stCxn id="12" idx="7"/>
            <a:endCxn id="4" idx="2"/>
          </p:cNvCxnSpPr>
          <p:nvPr/>
        </p:nvCxnSpPr>
        <p:spPr>
          <a:xfrm flipV="1">
            <a:off x="695711" y="4826239"/>
            <a:ext cx="937507" cy="96441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5DB4D2E-900B-49CE-92A1-F117F6D70B65}"/>
              </a:ext>
            </a:extLst>
          </p:cNvPr>
          <p:cNvSpPr txBox="1"/>
          <p:nvPr/>
        </p:nvSpPr>
        <p:spPr>
          <a:xfrm>
            <a:off x="1433509" y="5878014"/>
            <a:ext cx="453970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Relative Cost</a:t>
            </a:r>
          </a:p>
          <a:p>
            <a:pPr algn="ctr"/>
            <a:r>
              <a:rPr lang="en-US" sz="400" dirty="0"/>
              <a:t> of Gas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98DB0B-5FCF-4C65-91D8-D3E8EFF4AB66}"/>
              </a:ext>
            </a:extLst>
          </p:cNvPr>
          <p:cNvSpPr txBox="1"/>
          <p:nvPr/>
        </p:nvSpPr>
        <p:spPr>
          <a:xfrm>
            <a:off x="2183610" y="6569235"/>
            <a:ext cx="615873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Personal Disposable </a:t>
            </a:r>
          </a:p>
          <a:p>
            <a:pPr algn="ctr"/>
            <a:r>
              <a:rPr lang="en-US" sz="400" dirty="0"/>
              <a:t>Income (PDI)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F5225E-C729-43BD-AA01-E56472A3092D}"/>
              </a:ext>
            </a:extLst>
          </p:cNvPr>
          <p:cNvSpPr txBox="1"/>
          <p:nvPr/>
        </p:nvSpPr>
        <p:spPr>
          <a:xfrm>
            <a:off x="2134448" y="5790980"/>
            <a:ext cx="714374" cy="389513"/>
          </a:xfrm>
          <a:prstGeom prst="ellipse">
            <a:avLst/>
          </a:prstGeom>
          <a:noFill/>
          <a:ln w="6350" cap="sq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" dirty="0"/>
              <a:t>Autoregression </a:t>
            </a:r>
          </a:p>
          <a:p>
            <a:pPr algn="ctr"/>
            <a:r>
              <a:rPr lang="en-US" sz="400" dirty="0"/>
              <a:t>Function</a:t>
            </a:r>
          </a:p>
          <a:p>
            <a:pPr algn="ctr"/>
            <a:r>
              <a:rPr lang="en-US" sz="400" dirty="0"/>
              <a:t>(ar1)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CC45E0-E0D1-4276-8ABE-5A8515DB4016}"/>
              </a:ext>
            </a:extLst>
          </p:cNvPr>
          <p:cNvCxnSpPr>
            <a:cxnSpLocks/>
            <a:stCxn id="28" idx="0"/>
            <a:endCxn id="29" idx="4"/>
          </p:cNvCxnSpPr>
          <p:nvPr/>
        </p:nvCxnSpPr>
        <p:spPr>
          <a:xfrm flipV="1">
            <a:off x="2491547" y="6180493"/>
            <a:ext cx="88" cy="38874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DDB806-C358-44DE-A0CA-7B333A651729}"/>
              </a:ext>
            </a:extLst>
          </p:cNvPr>
          <p:cNvCxnSpPr>
            <a:cxnSpLocks/>
            <a:stCxn id="29" idx="0"/>
            <a:endCxn id="8" idx="2"/>
          </p:cNvCxnSpPr>
          <p:nvPr/>
        </p:nvCxnSpPr>
        <p:spPr>
          <a:xfrm flipH="1" flipV="1">
            <a:off x="2160377" y="5473892"/>
            <a:ext cx="331258" cy="31708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2A7A0E-9A39-45E9-8513-B64D858EF74D}"/>
              </a:ext>
            </a:extLst>
          </p:cNvPr>
          <p:cNvCxnSpPr>
            <a:cxnSpLocks/>
            <a:stCxn id="27" idx="0"/>
            <a:endCxn id="8" idx="2"/>
          </p:cNvCxnSpPr>
          <p:nvPr/>
        </p:nvCxnSpPr>
        <p:spPr>
          <a:xfrm flipV="1">
            <a:off x="1660494" y="5473892"/>
            <a:ext cx="499883" cy="40412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E8965F-4F41-4992-9C48-3AF1A3A3E8FF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1633218" y="4826239"/>
            <a:ext cx="527159" cy="43220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D36BB7-512F-4C01-9FDF-09C541AEA19E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903225" y="4747949"/>
            <a:ext cx="580625" cy="49512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6824B7E-8E7A-4B8C-A5E6-214F886F9378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1782585" y="4746602"/>
            <a:ext cx="426763" cy="13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0C7709B-F184-47BC-804B-700B9DCD8B6A}"/>
              </a:ext>
            </a:extLst>
          </p:cNvPr>
          <p:cNvSpPr txBox="1"/>
          <p:nvPr/>
        </p:nvSpPr>
        <p:spPr>
          <a:xfrm>
            <a:off x="329830" y="4646478"/>
            <a:ext cx="633508" cy="1538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" dirty="0"/>
              <a:t>Hunting License Sales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27CAF2D-BAB0-421D-92BC-AB3FA21D8C3D}"/>
              </a:ext>
            </a:extLst>
          </p:cNvPr>
          <p:cNvCxnSpPr>
            <a:cxnSpLocks/>
            <a:stCxn id="72" idx="3"/>
            <a:endCxn id="4" idx="1"/>
          </p:cNvCxnSpPr>
          <p:nvPr/>
        </p:nvCxnSpPr>
        <p:spPr>
          <a:xfrm>
            <a:off x="963338" y="4723422"/>
            <a:ext cx="520512" cy="2452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5F1A179-91D2-4719-B617-0E64E0B5ED26}"/>
                  </a:ext>
                </a:extLst>
              </p:cNvPr>
              <p:cNvSpPr txBox="1"/>
              <p:nvPr/>
            </p:nvSpPr>
            <p:spPr>
              <a:xfrm>
                <a:off x="697777" y="2865918"/>
                <a:ext cx="226254" cy="313955"/>
              </a:xfrm>
              <a:prstGeom prst="ellipse">
                <a:avLst/>
              </a:prstGeom>
              <a:noFill/>
              <a:ln w="6350" cap="sq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5F1A179-91D2-4719-B617-0E64E0B5E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77" y="2865918"/>
                <a:ext cx="226254" cy="3139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6350" cap="sq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BC7AB2DE-45E1-4BE0-AB79-3A660D26B1D4}"/>
              </a:ext>
            </a:extLst>
          </p:cNvPr>
          <p:cNvSpPr txBox="1"/>
          <p:nvPr/>
        </p:nvSpPr>
        <p:spPr>
          <a:xfrm>
            <a:off x="509333" y="2942000"/>
            <a:ext cx="89578" cy="1538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400" dirty="0"/>
              <a:t>λ</a:t>
            </a:r>
            <a:endParaRPr lang="en-US" sz="4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42B8D8C-A5EF-4859-8C31-AB9862220393}"/>
              </a:ext>
            </a:extLst>
          </p:cNvPr>
          <p:cNvCxnSpPr>
            <a:cxnSpLocks/>
            <a:stCxn id="85" idx="2"/>
            <a:endCxn id="88" idx="3"/>
          </p:cNvCxnSpPr>
          <p:nvPr/>
        </p:nvCxnSpPr>
        <p:spPr>
          <a:xfrm flipH="1" flipV="1">
            <a:off x="598911" y="3018944"/>
            <a:ext cx="98866" cy="395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5334BA0-4C8D-451D-A484-9CDB88EA2C43}"/>
              </a:ext>
            </a:extLst>
          </p:cNvPr>
          <p:cNvSpPr txBox="1"/>
          <p:nvPr/>
        </p:nvSpPr>
        <p:spPr>
          <a:xfrm>
            <a:off x="1276030" y="4061047"/>
            <a:ext cx="714374" cy="389513"/>
          </a:xfrm>
          <a:prstGeom prst="ellipse">
            <a:avLst/>
          </a:prstGeom>
          <a:noFill/>
          <a:ln w="6350" cap="sq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" dirty="0"/>
              <a:t>Multivariate Normal Distribution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6B41847-193E-4C94-BF41-EE5043DE7ED2}"/>
              </a:ext>
            </a:extLst>
          </p:cNvPr>
          <p:cNvCxnSpPr>
            <a:cxnSpLocks/>
            <a:stCxn id="4" idx="0"/>
            <a:endCxn id="106" idx="4"/>
          </p:cNvCxnSpPr>
          <p:nvPr/>
        </p:nvCxnSpPr>
        <p:spPr>
          <a:xfrm flipH="1" flipV="1">
            <a:off x="1633217" y="4450560"/>
            <a:ext cx="1" cy="21909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A43BC65-9F5C-4439-ADB8-B1BA84B9CED8}"/>
              </a:ext>
            </a:extLst>
          </p:cNvPr>
          <p:cNvSpPr txBox="1"/>
          <p:nvPr/>
        </p:nvSpPr>
        <p:spPr>
          <a:xfrm>
            <a:off x="2518797" y="4111638"/>
            <a:ext cx="561371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" dirty="0"/>
              <a:t>Species </a:t>
            </a:r>
          </a:p>
          <a:p>
            <a:pPr algn="ctr"/>
            <a:r>
              <a:rPr lang="en-US" sz="400" dirty="0"/>
              <a:t>Covariance Matrix</a:t>
            </a:r>
          </a:p>
          <a:p>
            <a:pPr algn="ctr"/>
            <a:r>
              <a:rPr lang="en-US" sz="400" dirty="0"/>
              <a:t>(Sigma)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B2C84C0-B2D5-4403-A766-6CA3A0CD93A5}"/>
              </a:ext>
            </a:extLst>
          </p:cNvPr>
          <p:cNvCxnSpPr>
            <a:cxnSpLocks/>
            <a:stCxn id="111" idx="1"/>
            <a:endCxn id="106" idx="6"/>
          </p:cNvCxnSpPr>
          <p:nvPr/>
        </p:nvCxnSpPr>
        <p:spPr>
          <a:xfrm flipH="1">
            <a:off x="1990404" y="4250138"/>
            <a:ext cx="528393" cy="566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3A626BD-9145-4EE5-B44D-340D756EFA0E}"/>
              </a:ext>
            </a:extLst>
          </p:cNvPr>
          <p:cNvSpPr txBox="1"/>
          <p:nvPr/>
        </p:nvSpPr>
        <p:spPr>
          <a:xfrm>
            <a:off x="1403656" y="3392162"/>
            <a:ext cx="459119" cy="216396"/>
          </a:xfrm>
          <a:prstGeom prst="ellipse">
            <a:avLst/>
          </a:prstGeom>
          <a:noFill/>
          <a:ln w="6350" cap="sq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log()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DA814CB-C2EA-4604-B092-212C6FF8D025}"/>
                  </a:ext>
                </a:extLst>
              </p:cNvPr>
              <p:cNvSpPr txBox="1"/>
              <p:nvPr/>
            </p:nvSpPr>
            <p:spPr>
              <a:xfrm>
                <a:off x="1513665" y="3762890"/>
                <a:ext cx="239103" cy="15388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DA814CB-C2EA-4604-B092-212C6FF8D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665" y="3762890"/>
                <a:ext cx="239103" cy="1538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913CC79-B24C-4992-B90E-3EFA4F41664C}"/>
              </a:ext>
            </a:extLst>
          </p:cNvPr>
          <p:cNvCxnSpPr>
            <a:cxnSpLocks/>
            <a:stCxn id="106" idx="0"/>
            <a:endCxn id="118" idx="2"/>
          </p:cNvCxnSpPr>
          <p:nvPr/>
        </p:nvCxnSpPr>
        <p:spPr>
          <a:xfrm flipV="1">
            <a:off x="1633217" y="3916778"/>
            <a:ext cx="0" cy="14426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7DC8173-246F-4F5E-B0E5-E5841613C358}"/>
              </a:ext>
            </a:extLst>
          </p:cNvPr>
          <p:cNvCxnSpPr>
            <a:cxnSpLocks/>
            <a:stCxn id="118" idx="0"/>
            <a:endCxn id="117" idx="4"/>
          </p:cNvCxnSpPr>
          <p:nvPr/>
        </p:nvCxnSpPr>
        <p:spPr>
          <a:xfrm flipH="1" flipV="1">
            <a:off x="1633216" y="3608558"/>
            <a:ext cx="1" cy="15433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C1D7600-B95B-4941-810C-E1137505E2C7}"/>
                  </a:ext>
                </a:extLst>
              </p:cNvPr>
              <p:cNvSpPr txBox="1"/>
              <p:nvPr/>
            </p:nvSpPr>
            <p:spPr>
              <a:xfrm>
                <a:off x="1207716" y="2808911"/>
                <a:ext cx="850998" cy="427970"/>
              </a:xfrm>
              <a:prstGeom prst="diamond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/>
                  <a:t># of Hunter </a:t>
                </a:r>
                <a14:m>
                  <m:oMath xmlns:m="http://schemas.openxmlformats.org/officeDocument/2006/math">
                    <m:r>
                      <a:rPr lang="en-US" sz="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C1D7600-B95B-4941-810C-E1137505E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716" y="2808911"/>
                <a:ext cx="850998" cy="427970"/>
              </a:xfrm>
              <a:prstGeom prst="diamond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44BB073-55B3-4D89-9C10-C9E5FDC45B3E}"/>
              </a:ext>
            </a:extLst>
          </p:cNvPr>
          <p:cNvCxnSpPr>
            <a:cxnSpLocks/>
            <a:stCxn id="117" idx="0"/>
            <a:endCxn id="129" idx="2"/>
          </p:cNvCxnSpPr>
          <p:nvPr/>
        </p:nvCxnSpPr>
        <p:spPr>
          <a:xfrm flipH="1" flipV="1">
            <a:off x="1633215" y="3236881"/>
            <a:ext cx="1" cy="15528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72C2C41-ED11-4390-B0A5-B48A813FA67C}"/>
              </a:ext>
            </a:extLst>
          </p:cNvPr>
          <p:cNvCxnSpPr>
            <a:cxnSpLocks/>
            <a:stCxn id="129" idx="1"/>
            <a:endCxn id="85" idx="6"/>
          </p:cNvCxnSpPr>
          <p:nvPr/>
        </p:nvCxnSpPr>
        <p:spPr>
          <a:xfrm flipH="1">
            <a:off x="924031" y="3022896"/>
            <a:ext cx="28368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C2EAD33-EB6E-4CE6-ADA5-908843FDF312}"/>
                  </a:ext>
                </a:extLst>
              </p:cNvPr>
              <p:cNvSpPr txBox="1"/>
              <p:nvPr/>
            </p:nvSpPr>
            <p:spPr>
              <a:xfrm>
                <a:off x="2569922" y="3532954"/>
                <a:ext cx="459119" cy="336135"/>
              </a:xfrm>
              <a:prstGeom prst="ellipse">
                <a:avLst/>
              </a:prstGeom>
              <a:noFill/>
              <a:ln w="6350" cap="sq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" i="1">
                                  <a:latin typeface="Cambria Math" panose="02040503050406030204" pitchFamily="18" charset="0"/>
                                </a:rPr>
                                <m:t>𝐶𝑜𝑣𝑎𝑟𝑖𝑎𝑛𝑐𝑒</m:t>
                              </m:r>
                            </m:e>
                            <m:sub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</a:rPr>
                                <m:t>𝑆𝐷</m:t>
                              </m:r>
                              <m:d>
                                <m:dPr>
                                  <m:ctrlPr>
                                    <a:rPr lang="en-US" sz="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𝑆𝐷</m:t>
                              </m:r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BC2EAD33-EB6E-4CE6-ADA5-908843FDF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922" y="3532954"/>
                <a:ext cx="459119" cy="33613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6350" cap="sq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53C401F-F906-4481-B092-2C3B431E78CC}"/>
                  </a:ext>
                </a:extLst>
              </p:cNvPr>
              <p:cNvSpPr txBox="1"/>
              <p:nvPr/>
            </p:nvSpPr>
            <p:spPr>
              <a:xfrm>
                <a:off x="2660885" y="2823864"/>
                <a:ext cx="277192" cy="15388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" b="0" i="1" smtClean="0">
                          <a:latin typeface="Cambria Math" panose="02040503050406030204" pitchFamily="18" charset="0"/>
                        </a:rPr>
                        <m:t>h𝑜</m:t>
                      </m:r>
                    </m:oMath>
                  </m:oMathPara>
                </a14:m>
                <a:endParaRPr lang="en-US" sz="4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53C401F-F906-4481-B092-2C3B431E7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885" y="2823864"/>
                <a:ext cx="277192" cy="1538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C878ECD-5A9B-4465-8E38-C55E64931250}"/>
              </a:ext>
            </a:extLst>
          </p:cNvPr>
          <p:cNvCxnSpPr>
            <a:cxnSpLocks/>
            <a:stCxn id="152" idx="0"/>
            <a:endCxn id="153" idx="2"/>
          </p:cNvCxnSpPr>
          <p:nvPr/>
        </p:nvCxnSpPr>
        <p:spPr>
          <a:xfrm flipH="1" flipV="1">
            <a:off x="2799481" y="2977752"/>
            <a:ext cx="1" cy="55520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78F64A0-520F-4980-B771-94C9C8DB9C76}"/>
              </a:ext>
            </a:extLst>
          </p:cNvPr>
          <p:cNvCxnSpPr>
            <a:cxnSpLocks/>
            <a:stCxn id="111" idx="0"/>
            <a:endCxn id="152" idx="4"/>
          </p:cNvCxnSpPr>
          <p:nvPr/>
        </p:nvCxnSpPr>
        <p:spPr>
          <a:xfrm flipH="1" flipV="1">
            <a:off x="2799482" y="3869089"/>
            <a:ext cx="1" cy="24254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51710E8-B15C-43D6-A089-4DA2BEF15C37}"/>
              </a:ext>
            </a:extLst>
          </p:cNvPr>
          <p:cNvSpPr/>
          <p:nvPr/>
        </p:nvSpPr>
        <p:spPr>
          <a:xfrm>
            <a:off x="57150" y="2308486"/>
            <a:ext cx="3238500" cy="4504153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EB92E3A-C9E8-4777-B687-4621B11BD3B0}"/>
              </a:ext>
            </a:extLst>
          </p:cNvPr>
          <p:cNvSpPr txBox="1"/>
          <p:nvPr/>
        </p:nvSpPr>
        <p:spPr>
          <a:xfrm>
            <a:off x="35773" y="2297615"/>
            <a:ext cx="1921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Preliminary Hunter # Model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D8475E1-A851-4304-849A-2F0CD252D265}"/>
              </a:ext>
            </a:extLst>
          </p:cNvPr>
          <p:cNvSpPr txBox="1"/>
          <p:nvPr/>
        </p:nvSpPr>
        <p:spPr>
          <a:xfrm>
            <a:off x="8057704" y="5924181"/>
            <a:ext cx="518786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H </a:t>
            </a:r>
          </a:p>
          <a:p>
            <a:pPr algn="ctr"/>
            <a:r>
              <a:rPr lang="en-US" sz="400" dirty="0"/>
              <a:t>(</a:t>
            </a:r>
            <a:r>
              <a:rPr lang="en-US" sz="400" dirty="0" err="1"/>
              <a:t>hunter.prime</a:t>
            </a:r>
            <a:r>
              <a:rPr lang="en-US" sz="400" dirty="0"/>
              <a:t>)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4D93096-1091-48E3-BA6A-4595E66A18BB}"/>
              </a:ext>
            </a:extLst>
          </p:cNvPr>
          <p:cNvSpPr txBox="1"/>
          <p:nvPr/>
        </p:nvSpPr>
        <p:spPr>
          <a:xfrm>
            <a:off x="3750453" y="3972045"/>
            <a:ext cx="558166" cy="1538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" dirty="0"/>
              <a:t>Temporal Trends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F2781EB-DC5A-43F5-8966-ECC7AD0FC895}"/>
                  </a:ext>
                </a:extLst>
              </p:cNvPr>
              <p:cNvSpPr txBox="1"/>
              <p:nvPr/>
            </p:nvSpPr>
            <p:spPr>
              <a:xfrm>
                <a:off x="3766250" y="3517229"/>
                <a:ext cx="527159" cy="302955"/>
              </a:xfrm>
              <a:prstGeom prst="ellipse">
                <a:avLst/>
              </a:prstGeom>
              <a:noFill/>
              <a:ln w="6350" cap="sq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/>
                  <a:t>Spline</a:t>
                </a:r>
              </a:p>
              <a:p>
                <a:pPr algn="ctr"/>
                <a:r>
                  <a:rPr lang="en-US" sz="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400" b="0" i="1" smtClean="0">
                            <a:latin typeface="Cambria Math" panose="02040503050406030204" pitchFamily="18" charset="0"/>
                          </a:rPr>
                          <m:t>𝑡𝑟𝑒𝑛𝑑</m:t>
                        </m:r>
                      </m:sub>
                    </m:sSub>
                  </m:oMath>
                </a14:m>
                <a:r>
                  <a:rPr lang="en-US" sz="400" dirty="0"/>
                  <a:t>)</a:t>
                </a: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F2781EB-DC5A-43F5-8966-ECC7AD0FC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250" y="3517229"/>
                <a:ext cx="527159" cy="3029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6350" cap="sq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F28E810-781A-4661-BAF2-1E9FC839AEA1}"/>
              </a:ext>
            </a:extLst>
          </p:cNvPr>
          <p:cNvCxnSpPr>
            <a:cxnSpLocks/>
            <a:stCxn id="179" idx="0"/>
            <a:endCxn id="180" idx="4"/>
          </p:cNvCxnSpPr>
          <p:nvPr/>
        </p:nvCxnSpPr>
        <p:spPr>
          <a:xfrm flipV="1">
            <a:off x="4029536" y="3820184"/>
            <a:ext cx="294" cy="15186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38056EC1-7C8E-4971-B6C2-C027ABB8AB76}"/>
              </a:ext>
            </a:extLst>
          </p:cNvPr>
          <p:cNvSpPr txBox="1"/>
          <p:nvPr/>
        </p:nvSpPr>
        <p:spPr>
          <a:xfrm>
            <a:off x="8057704" y="5581801"/>
            <a:ext cx="527159" cy="216396"/>
          </a:xfrm>
          <a:prstGeom prst="ellipse">
            <a:avLst/>
          </a:prstGeom>
          <a:noFill/>
          <a:ln w="6350" cap="sq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 err="1"/>
              <a:t>Bbase</a:t>
            </a:r>
            <a:r>
              <a:rPr lang="en-US" sz="400" dirty="0"/>
              <a:t>()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0A8A53-D1DD-450D-9B09-18B7A7FEC66B}"/>
              </a:ext>
            </a:extLst>
          </p:cNvPr>
          <p:cNvCxnSpPr>
            <a:cxnSpLocks/>
            <a:stCxn id="169" idx="0"/>
            <a:endCxn id="182" idx="4"/>
          </p:cNvCxnSpPr>
          <p:nvPr/>
        </p:nvCxnSpPr>
        <p:spPr>
          <a:xfrm flipV="1">
            <a:off x="8317097" y="5798197"/>
            <a:ext cx="4187" cy="12598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21AAF2D-E3BA-44D9-8341-237839B876AA}"/>
              </a:ext>
            </a:extLst>
          </p:cNvPr>
          <p:cNvCxnSpPr>
            <a:cxnSpLocks/>
            <a:stCxn id="182" idx="0"/>
            <a:endCxn id="277" idx="4"/>
          </p:cNvCxnSpPr>
          <p:nvPr/>
        </p:nvCxnSpPr>
        <p:spPr>
          <a:xfrm flipV="1">
            <a:off x="8321284" y="5410541"/>
            <a:ext cx="2677" cy="17126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90387D80-763D-4B82-A80B-8CCB8C9677FE}"/>
                  </a:ext>
                </a:extLst>
              </p:cNvPr>
              <p:cNvSpPr txBox="1"/>
              <p:nvPr/>
            </p:nvSpPr>
            <p:spPr>
              <a:xfrm>
                <a:off x="4769014" y="4036452"/>
                <a:ext cx="523157" cy="15658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400" dirty="0"/>
                  <a:t> (hunters)</a:t>
                </a:r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90387D80-763D-4B82-A80B-8CCB8C967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014" y="4036452"/>
                <a:ext cx="523157" cy="1565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TextBox 219">
            <a:extLst>
              <a:ext uri="{FF2B5EF4-FFF2-40B4-BE49-F238E27FC236}">
                <a16:creationId xmlns:a16="http://schemas.microsoft.com/office/drawing/2014/main" id="{B0F8D42C-A91B-4121-A0E2-D6BFACB7FD59}"/>
              </a:ext>
            </a:extLst>
          </p:cNvPr>
          <p:cNvSpPr txBox="1"/>
          <p:nvPr/>
        </p:nvSpPr>
        <p:spPr>
          <a:xfrm>
            <a:off x="4767792" y="4687485"/>
            <a:ext cx="513282" cy="1538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" dirty="0"/>
              <a:t>Unemployment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3D0571D-7905-48FC-8B4D-9AE7244E2BF9}"/>
              </a:ext>
            </a:extLst>
          </p:cNvPr>
          <p:cNvSpPr txBox="1"/>
          <p:nvPr/>
        </p:nvSpPr>
        <p:spPr>
          <a:xfrm>
            <a:off x="5529024" y="5317634"/>
            <a:ext cx="564577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Regional Drought</a:t>
            </a:r>
          </a:p>
          <a:p>
            <a:pPr algn="ctr"/>
            <a:r>
              <a:rPr lang="en-US" sz="400" dirty="0"/>
              <a:t> Index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0C9A1189-AA03-4824-96E1-78B8388064C1}"/>
              </a:ext>
            </a:extLst>
          </p:cNvPr>
          <p:cNvCxnSpPr>
            <a:cxnSpLocks/>
            <a:stCxn id="220" idx="0"/>
            <a:endCxn id="219" idx="2"/>
          </p:cNvCxnSpPr>
          <p:nvPr/>
        </p:nvCxnSpPr>
        <p:spPr>
          <a:xfrm flipV="1">
            <a:off x="5024433" y="4193033"/>
            <a:ext cx="6160" cy="49445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1B0D523-0387-4DB9-B9CE-56BF059CB63E}"/>
              </a:ext>
            </a:extLst>
          </p:cNvPr>
          <p:cNvCxnSpPr>
            <a:cxnSpLocks/>
            <a:stCxn id="295" idx="0"/>
            <a:endCxn id="219" idx="3"/>
          </p:cNvCxnSpPr>
          <p:nvPr/>
        </p:nvCxnSpPr>
        <p:spPr>
          <a:xfrm flipH="1" flipV="1">
            <a:off x="5292171" y="4114743"/>
            <a:ext cx="411373" cy="55668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910D5D3-EE38-482C-BB83-054CE49D82DD}"/>
              </a:ext>
            </a:extLst>
          </p:cNvPr>
          <p:cNvSpPr txBox="1"/>
          <p:nvPr/>
        </p:nvSpPr>
        <p:spPr>
          <a:xfrm>
            <a:off x="4673402" y="3427841"/>
            <a:ext cx="714374" cy="389513"/>
          </a:xfrm>
          <a:prstGeom prst="ellipse">
            <a:avLst/>
          </a:prstGeom>
          <a:noFill/>
          <a:ln w="6350" cap="sq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" dirty="0"/>
              <a:t>Multivariate Normal Distribution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C5730E32-4A43-4C3A-A2AA-E8CA7B99182A}"/>
              </a:ext>
            </a:extLst>
          </p:cNvPr>
          <p:cNvCxnSpPr>
            <a:cxnSpLocks/>
            <a:stCxn id="219" idx="0"/>
            <a:endCxn id="224" idx="4"/>
          </p:cNvCxnSpPr>
          <p:nvPr/>
        </p:nvCxnSpPr>
        <p:spPr>
          <a:xfrm flipH="1" flipV="1">
            <a:off x="5030589" y="3817354"/>
            <a:ext cx="4" cy="21909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7E6C9E04-13D5-4B12-ACD6-370EE62F569A}"/>
              </a:ext>
            </a:extLst>
          </p:cNvPr>
          <p:cNvSpPr txBox="1"/>
          <p:nvPr/>
        </p:nvSpPr>
        <p:spPr>
          <a:xfrm>
            <a:off x="4801028" y="2758956"/>
            <a:ext cx="459119" cy="216396"/>
          </a:xfrm>
          <a:prstGeom prst="ellipse">
            <a:avLst/>
          </a:prstGeom>
          <a:noFill/>
          <a:ln w="6350" cap="sq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log()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45D770A0-EEFD-4FD2-870B-B9FCD3F20244}"/>
                  </a:ext>
                </a:extLst>
              </p:cNvPr>
              <p:cNvSpPr txBox="1"/>
              <p:nvPr/>
            </p:nvSpPr>
            <p:spPr>
              <a:xfrm>
                <a:off x="4911037" y="3129684"/>
                <a:ext cx="239103" cy="15388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00" dirty="0"/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45D770A0-EEFD-4FD2-870B-B9FCD3F20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037" y="3129684"/>
                <a:ext cx="239103" cy="1538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20AC44A3-1713-45D7-AED1-322740152F6D}"/>
              </a:ext>
            </a:extLst>
          </p:cNvPr>
          <p:cNvCxnSpPr>
            <a:cxnSpLocks/>
            <a:stCxn id="224" idx="0"/>
            <a:endCxn id="227" idx="2"/>
          </p:cNvCxnSpPr>
          <p:nvPr/>
        </p:nvCxnSpPr>
        <p:spPr>
          <a:xfrm flipV="1">
            <a:off x="5030589" y="3283572"/>
            <a:ext cx="0" cy="14426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B984A78D-1703-4C5A-897F-B08701287513}"/>
              </a:ext>
            </a:extLst>
          </p:cNvPr>
          <p:cNvCxnSpPr>
            <a:cxnSpLocks/>
            <a:stCxn id="227" idx="0"/>
            <a:endCxn id="226" idx="4"/>
          </p:cNvCxnSpPr>
          <p:nvPr/>
        </p:nvCxnSpPr>
        <p:spPr>
          <a:xfrm flipH="1" flipV="1">
            <a:off x="5030588" y="2975352"/>
            <a:ext cx="1" cy="15433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853C9A0A-D318-4214-8CBD-2D7E527B57C0}"/>
                  </a:ext>
                </a:extLst>
              </p:cNvPr>
              <p:cNvSpPr txBox="1"/>
              <p:nvPr/>
            </p:nvSpPr>
            <p:spPr>
              <a:xfrm>
                <a:off x="4605088" y="2175705"/>
                <a:ext cx="850998" cy="433320"/>
              </a:xfrm>
              <a:prstGeom prst="diamond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/>
                  <a:t># of Hunter </a:t>
                </a:r>
                <a14:m>
                  <m:oMath xmlns:m="http://schemas.openxmlformats.org/officeDocument/2006/math">
                    <m:r>
                      <a:rPr lang="en-US" sz="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853C9A0A-D318-4214-8CBD-2D7E527B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088" y="2175705"/>
                <a:ext cx="850998" cy="433320"/>
              </a:xfrm>
              <a:prstGeom prst="diamond">
                <a:avLst/>
              </a:prstGeom>
              <a:blipFill>
                <a:blip r:embed="rId1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7AD2BD28-D83D-4DB0-B3FF-51D7D6A934BF}"/>
              </a:ext>
            </a:extLst>
          </p:cNvPr>
          <p:cNvCxnSpPr>
            <a:cxnSpLocks/>
            <a:stCxn id="226" idx="0"/>
            <a:endCxn id="230" idx="2"/>
          </p:cNvCxnSpPr>
          <p:nvPr/>
        </p:nvCxnSpPr>
        <p:spPr>
          <a:xfrm flipH="1" flipV="1">
            <a:off x="5030587" y="2609025"/>
            <a:ext cx="1" cy="14993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02E7D92-69A6-4E8C-8710-E821EEE9F7FC}"/>
              </a:ext>
            </a:extLst>
          </p:cNvPr>
          <p:cNvCxnSpPr>
            <a:cxnSpLocks/>
            <a:stCxn id="180" idx="6"/>
            <a:endCxn id="219" idx="1"/>
          </p:cNvCxnSpPr>
          <p:nvPr/>
        </p:nvCxnSpPr>
        <p:spPr>
          <a:xfrm>
            <a:off x="4293409" y="3668707"/>
            <a:ext cx="475605" cy="44603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3AE93B4-4BA6-40EF-BE18-6906DE5EB374}"/>
                  </a:ext>
                </a:extLst>
              </p:cNvPr>
              <p:cNvSpPr txBox="1"/>
              <p:nvPr/>
            </p:nvSpPr>
            <p:spPr>
              <a:xfrm>
                <a:off x="4251689" y="2232404"/>
                <a:ext cx="226254" cy="313955"/>
              </a:xfrm>
              <a:prstGeom prst="ellipse">
                <a:avLst/>
              </a:prstGeom>
              <a:noFill/>
              <a:ln w="6350" cap="sq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3AE93B4-4BA6-40EF-BE18-6906DE5EB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689" y="2232404"/>
                <a:ext cx="226254" cy="3139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6350" cap="sq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TextBox 238">
            <a:extLst>
              <a:ext uri="{FF2B5EF4-FFF2-40B4-BE49-F238E27FC236}">
                <a16:creationId xmlns:a16="http://schemas.microsoft.com/office/drawing/2014/main" id="{698D3078-BE04-4699-AC3F-B2F22B48EE8A}"/>
              </a:ext>
            </a:extLst>
          </p:cNvPr>
          <p:cNvSpPr txBox="1"/>
          <p:nvPr/>
        </p:nvSpPr>
        <p:spPr>
          <a:xfrm>
            <a:off x="3750453" y="2308486"/>
            <a:ext cx="402370" cy="1538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lambda1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7494F8A-203F-4E5F-8A15-67B252AC4E4D}"/>
              </a:ext>
            </a:extLst>
          </p:cNvPr>
          <p:cNvCxnSpPr>
            <a:cxnSpLocks/>
            <a:stCxn id="238" idx="2"/>
            <a:endCxn id="239" idx="3"/>
          </p:cNvCxnSpPr>
          <p:nvPr/>
        </p:nvCxnSpPr>
        <p:spPr>
          <a:xfrm flipH="1" flipV="1">
            <a:off x="4152823" y="2385430"/>
            <a:ext cx="98866" cy="395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11B6C2BC-E392-4C78-AF62-AAA7792AE429}"/>
              </a:ext>
            </a:extLst>
          </p:cNvPr>
          <p:cNvCxnSpPr>
            <a:cxnSpLocks/>
            <a:stCxn id="230" idx="1"/>
            <a:endCxn id="238" idx="6"/>
          </p:cNvCxnSpPr>
          <p:nvPr/>
        </p:nvCxnSpPr>
        <p:spPr>
          <a:xfrm flipH="1" flipV="1">
            <a:off x="4477943" y="2389382"/>
            <a:ext cx="127145" cy="298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57BDB080-B4E4-4A34-B1AA-1BA018554DBF}"/>
              </a:ext>
            </a:extLst>
          </p:cNvPr>
          <p:cNvSpPr txBox="1"/>
          <p:nvPr/>
        </p:nvSpPr>
        <p:spPr>
          <a:xfrm>
            <a:off x="4780951" y="1827358"/>
            <a:ext cx="486963" cy="216396"/>
          </a:xfrm>
          <a:prstGeom prst="ellipse">
            <a:avLst/>
          </a:prstGeom>
          <a:noFill/>
          <a:ln w="6350" cap="sq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 err="1"/>
              <a:t>Dpois</a:t>
            </a:r>
            <a:r>
              <a:rPr lang="en-US" sz="400" dirty="0"/>
              <a:t>()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40EF00E-03B2-454F-BC38-47705F7FB06B}"/>
              </a:ext>
            </a:extLst>
          </p:cNvPr>
          <p:cNvSpPr txBox="1"/>
          <p:nvPr/>
        </p:nvSpPr>
        <p:spPr>
          <a:xfrm>
            <a:off x="4679112" y="1515722"/>
            <a:ext cx="690640" cy="1538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Observed # of hunters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75FDDF49-B61D-4D58-B079-F44AF09DC4DE}"/>
              </a:ext>
            </a:extLst>
          </p:cNvPr>
          <p:cNvCxnSpPr>
            <a:cxnSpLocks/>
            <a:stCxn id="246" idx="0"/>
            <a:endCxn id="247" idx="2"/>
          </p:cNvCxnSpPr>
          <p:nvPr/>
        </p:nvCxnSpPr>
        <p:spPr>
          <a:xfrm flipH="1" flipV="1">
            <a:off x="5024432" y="1669610"/>
            <a:ext cx="1" cy="15774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3F2A873A-297A-4139-B0CD-1E5DEA5CAEB6}"/>
              </a:ext>
            </a:extLst>
          </p:cNvPr>
          <p:cNvCxnSpPr>
            <a:cxnSpLocks/>
            <a:stCxn id="230" idx="0"/>
            <a:endCxn id="246" idx="4"/>
          </p:cNvCxnSpPr>
          <p:nvPr/>
        </p:nvCxnSpPr>
        <p:spPr>
          <a:xfrm flipH="1" flipV="1">
            <a:off x="5024433" y="2043754"/>
            <a:ext cx="6154" cy="13195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FC2F2BD8-70F1-4AB9-9728-DC9ABD08C8C2}"/>
              </a:ext>
            </a:extLst>
          </p:cNvPr>
          <p:cNvSpPr txBox="1"/>
          <p:nvPr/>
        </p:nvSpPr>
        <p:spPr>
          <a:xfrm>
            <a:off x="8073616" y="1803373"/>
            <a:ext cx="486963" cy="216396"/>
          </a:xfrm>
          <a:prstGeom prst="ellipse">
            <a:avLst/>
          </a:prstGeom>
          <a:noFill/>
          <a:ln w="6350" cap="sq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 err="1"/>
              <a:t>Dpois</a:t>
            </a:r>
            <a:r>
              <a:rPr lang="en-US" sz="400" dirty="0"/>
              <a:t>()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479BCC2-9B16-4B2A-9450-657E3D6393AE}"/>
              </a:ext>
            </a:extLst>
          </p:cNvPr>
          <p:cNvSpPr txBox="1"/>
          <p:nvPr/>
        </p:nvSpPr>
        <p:spPr>
          <a:xfrm>
            <a:off x="7971777" y="1510033"/>
            <a:ext cx="690640" cy="1538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Observed Total Harvest</a:t>
            </a:r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71F4E6CF-C5D5-4434-9691-46FAB4331B28}"/>
              </a:ext>
            </a:extLst>
          </p:cNvPr>
          <p:cNvCxnSpPr>
            <a:cxnSpLocks/>
            <a:stCxn id="270" idx="0"/>
            <a:endCxn id="271" idx="2"/>
          </p:cNvCxnSpPr>
          <p:nvPr/>
        </p:nvCxnSpPr>
        <p:spPr>
          <a:xfrm flipH="1" flipV="1">
            <a:off x="8317097" y="1663921"/>
            <a:ext cx="1" cy="13945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E2B4C79-419C-4C5A-8820-5AAA21BA9B31}"/>
              </a:ext>
            </a:extLst>
          </p:cNvPr>
          <p:cNvCxnSpPr>
            <a:cxnSpLocks/>
            <a:stCxn id="5" idx="0"/>
            <a:endCxn id="270" idx="4"/>
          </p:cNvCxnSpPr>
          <p:nvPr/>
        </p:nvCxnSpPr>
        <p:spPr>
          <a:xfrm flipH="1" flipV="1">
            <a:off x="8317098" y="2019769"/>
            <a:ext cx="5033" cy="15865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9ABD2F68-83D6-4BD9-B803-191ABB1A2B32}"/>
                  </a:ext>
                </a:extLst>
              </p:cNvPr>
              <p:cNvSpPr txBox="1"/>
              <p:nvPr/>
            </p:nvSpPr>
            <p:spPr>
              <a:xfrm>
                <a:off x="8028742" y="5100914"/>
                <a:ext cx="590438" cy="309627"/>
              </a:xfrm>
              <a:prstGeom prst="ellipse">
                <a:avLst/>
              </a:prstGeom>
              <a:noFill/>
              <a:ln w="6350" cap="sq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" dirty="0"/>
                  <a:t>Spline</a:t>
                </a:r>
              </a:p>
              <a:p>
                <a:pPr algn="ctr"/>
                <a:r>
                  <a:rPr lang="en-US" sz="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400" b="0" i="1" smtClean="0">
                            <a:latin typeface="Cambria Math" panose="02040503050406030204" pitchFamily="18" charset="0"/>
                          </a:rPr>
                          <m:t>𝑝𝑟𝑒𝑠𝑠𝑢𝑟𝑒</m:t>
                        </m:r>
                      </m:sub>
                    </m:sSub>
                  </m:oMath>
                </a14:m>
                <a:r>
                  <a:rPr lang="en-US" sz="400" dirty="0"/>
                  <a:t>)</a:t>
                </a: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9ABD2F68-83D6-4BD9-B803-191ABB1A2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742" y="5100914"/>
                <a:ext cx="590438" cy="309627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6350" cap="sq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49B90383-74AB-479E-B05C-666848B87D66}"/>
              </a:ext>
            </a:extLst>
          </p:cNvPr>
          <p:cNvCxnSpPr>
            <a:cxnSpLocks/>
            <a:stCxn id="277" idx="0"/>
            <a:endCxn id="280" idx="2"/>
          </p:cNvCxnSpPr>
          <p:nvPr/>
        </p:nvCxnSpPr>
        <p:spPr>
          <a:xfrm flipV="1">
            <a:off x="8323961" y="4766808"/>
            <a:ext cx="0" cy="33410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6279E7C-70FC-4330-A929-9E543FD24A39}"/>
                  </a:ext>
                </a:extLst>
              </p:cNvPr>
              <p:cNvSpPr txBox="1"/>
              <p:nvPr/>
            </p:nvSpPr>
            <p:spPr>
              <a:xfrm>
                <a:off x="8066390" y="4610227"/>
                <a:ext cx="515142" cy="15658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sz="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400" dirty="0"/>
                  <a:t> (harvest)</a:t>
                </a:r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6279E7C-70FC-4330-A929-9E543FD24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390" y="4610227"/>
                <a:ext cx="515142" cy="15658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C5018761-B525-4982-8721-0C7F58A7CF5D}"/>
              </a:ext>
            </a:extLst>
          </p:cNvPr>
          <p:cNvCxnSpPr>
            <a:cxnSpLocks/>
            <a:stCxn id="294" idx="3"/>
            <a:endCxn id="280" idx="1"/>
          </p:cNvCxnSpPr>
          <p:nvPr/>
        </p:nvCxnSpPr>
        <p:spPr>
          <a:xfrm flipV="1">
            <a:off x="7681699" y="4688518"/>
            <a:ext cx="384691" cy="134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FF74AAC1-D57A-4810-BB24-3005477162AD}"/>
              </a:ext>
            </a:extLst>
          </p:cNvPr>
          <p:cNvSpPr txBox="1"/>
          <p:nvPr/>
        </p:nvSpPr>
        <p:spPr>
          <a:xfrm>
            <a:off x="7117122" y="4612920"/>
            <a:ext cx="564577" cy="1538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Breeding= </a:t>
            </a:r>
            <a:r>
              <a:rPr lang="en-US" sz="400" dirty="0" err="1"/>
              <a:t>pdsi</a:t>
            </a:r>
            <a:endParaRPr lang="en-US" sz="4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425B98FD-280D-44C4-8202-78AF69B74AC9}"/>
              </a:ext>
            </a:extLst>
          </p:cNvPr>
          <p:cNvSpPr txBox="1"/>
          <p:nvPr/>
        </p:nvSpPr>
        <p:spPr>
          <a:xfrm>
            <a:off x="5439964" y="4671428"/>
            <a:ext cx="527159" cy="1538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Winter = </a:t>
            </a:r>
            <a:r>
              <a:rPr lang="en-US" sz="400" dirty="0" err="1"/>
              <a:t>wpdsi</a:t>
            </a:r>
            <a:endParaRPr lang="en-US" sz="400" dirty="0"/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3D8677E4-4D3F-416B-9433-C0348591785F}"/>
              </a:ext>
            </a:extLst>
          </p:cNvPr>
          <p:cNvCxnSpPr>
            <a:cxnSpLocks/>
            <a:stCxn id="221" idx="3"/>
            <a:endCxn id="294" idx="1"/>
          </p:cNvCxnSpPr>
          <p:nvPr/>
        </p:nvCxnSpPr>
        <p:spPr>
          <a:xfrm flipV="1">
            <a:off x="6093601" y="4689864"/>
            <a:ext cx="1023521" cy="73549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AAB1EFB-10A7-43C6-856A-B101E6739A11}"/>
              </a:ext>
            </a:extLst>
          </p:cNvPr>
          <p:cNvCxnSpPr>
            <a:cxnSpLocks/>
            <a:stCxn id="221" idx="0"/>
            <a:endCxn id="295" idx="2"/>
          </p:cNvCxnSpPr>
          <p:nvPr/>
        </p:nvCxnSpPr>
        <p:spPr>
          <a:xfrm flipH="1" flipV="1">
            <a:off x="5703544" y="4825316"/>
            <a:ext cx="107769" cy="49231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F14BBF28-2395-4BBD-80D3-32C21E002578}"/>
              </a:ext>
            </a:extLst>
          </p:cNvPr>
          <p:cNvSpPr txBox="1"/>
          <p:nvPr/>
        </p:nvSpPr>
        <p:spPr>
          <a:xfrm>
            <a:off x="5480425" y="3810101"/>
            <a:ext cx="561371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Species </a:t>
            </a:r>
          </a:p>
          <a:p>
            <a:pPr algn="ctr"/>
            <a:r>
              <a:rPr lang="en-US" sz="400" dirty="0"/>
              <a:t>Covariance Matrix</a:t>
            </a:r>
          </a:p>
          <a:p>
            <a:pPr algn="ctr"/>
            <a:r>
              <a:rPr lang="en-US" sz="400" dirty="0"/>
              <a:t>(Sigma)</a:t>
            </a:r>
          </a:p>
        </p:txBody>
      </p: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22C7F280-2190-42F3-B5F7-B9D605E6C955}"/>
              </a:ext>
            </a:extLst>
          </p:cNvPr>
          <p:cNvCxnSpPr>
            <a:cxnSpLocks/>
            <a:stCxn id="321" idx="1"/>
            <a:endCxn id="224" idx="5"/>
          </p:cNvCxnSpPr>
          <p:nvPr/>
        </p:nvCxnSpPr>
        <p:spPr>
          <a:xfrm flipH="1" flipV="1">
            <a:off x="5283158" y="3760311"/>
            <a:ext cx="197267" cy="18829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C253C443-1951-4520-80DB-5E2470B27A4A}"/>
                  </a:ext>
                </a:extLst>
              </p:cNvPr>
              <p:cNvSpPr txBox="1"/>
              <p:nvPr/>
            </p:nvSpPr>
            <p:spPr>
              <a:xfrm>
                <a:off x="5531550" y="3231417"/>
                <a:ext cx="459119" cy="336135"/>
              </a:xfrm>
              <a:prstGeom prst="ellipse">
                <a:avLst/>
              </a:prstGeom>
              <a:noFill/>
              <a:ln w="6350" cap="sq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" i="1">
                                  <a:latin typeface="Cambria Math" panose="02040503050406030204" pitchFamily="18" charset="0"/>
                                </a:rPr>
                                <m:t>𝐶𝑜𝑣𝑎𝑟𝑖𝑎𝑛𝑐𝑒</m:t>
                              </m:r>
                            </m:e>
                            <m:sub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</a:rPr>
                                <m:t>𝑆𝐷</m:t>
                              </m:r>
                              <m:d>
                                <m:dPr>
                                  <m:ctrlPr>
                                    <a:rPr lang="en-US" sz="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𝑆𝐷</m:t>
                              </m:r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400" dirty="0"/>
              </a:p>
            </p:txBody>
          </p:sp>
        </mc:Choice>
        <mc:Fallback xmlns="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C253C443-1951-4520-80DB-5E2470B27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550" y="3231417"/>
                <a:ext cx="459119" cy="336135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6350" cap="sq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DD61BA2F-5BFA-445A-85ED-8B982F326C5E}"/>
                  </a:ext>
                </a:extLst>
              </p:cNvPr>
              <p:cNvSpPr txBox="1"/>
              <p:nvPr/>
            </p:nvSpPr>
            <p:spPr>
              <a:xfrm>
                <a:off x="5622512" y="2765731"/>
                <a:ext cx="277192" cy="15388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" b="0" i="1" smtClean="0">
                          <a:latin typeface="Cambria Math" panose="02040503050406030204" pitchFamily="18" charset="0"/>
                        </a:rPr>
                        <m:t>h𝑜</m:t>
                      </m:r>
                    </m:oMath>
                  </m:oMathPara>
                </a14:m>
                <a:endParaRPr lang="en-US" sz="400" dirty="0"/>
              </a:p>
            </p:txBody>
          </p:sp>
        </mc:Choice>
        <mc:Fallback xmlns="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DD61BA2F-5BFA-445A-85ED-8B982F326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512" y="2765731"/>
                <a:ext cx="277192" cy="15388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A52447E8-21A7-4AC4-967D-97B74A0AC270}"/>
              </a:ext>
            </a:extLst>
          </p:cNvPr>
          <p:cNvCxnSpPr>
            <a:cxnSpLocks/>
            <a:stCxn id="323" idx="0"/>
            <a:endCxn id="324" idx="2"/>
          </p:cNvCxnSpPr>
          <p:nvPr/>
        </p:nvCxnSpPr>
        <p:spPr>
          <a:xfrm flipH="1" flipV="1">
            <a:off x="5761108" y="2919619"/>
            <a:ext cx="2" cy="31179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79A49E51-75F6-4849-A237-5EAF96865FF1}"/>
              </a:ext>
            </a:extLst>
          </p:cNvPr>
          <p:cNvCxnSpPr>
            <a:cxnSpLocks/>
            <a:stCxn id="321" idx="0"/>
            <a:endCxn id="323" idx="4"/>
          </p:cNvCxnSpPr>
          <p:nvPr/>
        </p:nvCxnSpPr>
        <p:spPr>
          <a:xfrm flipH="1" flipV="1">
            <a:off x="5761110" y="3567552"/>
            <a:ext cx="1" cy="24254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98440069-3036-4F29-BC21-57610FC47873}"/>
              </a:ext>
            </a:extLst>
          </p:cNvPr>
          <p:cNvSpPr txBox="1"/>
          <p:nvPr/>
        </p:nvSpPr>
        <p:spPr>
          <a:xfrm>
            <a:off x="8012345" y="4006961"/>
            <a:ext cx="623231" cy="389513"/>
          </a:xfrm>
          <a:prstGeom prst="ellipse">
            <a:avLst/>
          </a:prstGeom>
          <a:noFill/>
          <a:ln w="6350" cap="sq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" dirty="0"/>
              <a:t>Multivariate Normal Distribution</a:t>
            </a:r>
          </a:p>
        </p:txBody>
      </p: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316CE57D-19D1-4B24-A0ED-280F0E055269}"/>
              </a:ext>
            </a:extLst>
          </p:cNvPr>
          <p:cNvCxnSpPr>
            <a:cxnSpLocks/>
            <a:stCxn id="280" idx="0"/>
            <a:endCxn id="332" idx="4"/>
          </p:cNvCxnSpPr>
          <p:nvPr/>
        </p:nvCxnSpPr>
        <p:spPr>
          <a:xfrm flipV="1">
            <a:off x="8323961" y="4396474"/>
            <a:ext cx="0" cy="2137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8CF97115-57B0-4816-965B-180541D95585}"/>
              </a:ext>
            </a:extLst>
          </p:cNvPr>
          <p:cNvCxnSpPr>
            <a:cxnSpLocks/>
            <a:stCxn id="332" idx="0"/>
            <a:endCxn id="358" idx="2"/>
          </p:cNvCxnSpPr>
          <p:nvPr/>
        </p:nvCxnSpPr>
        <p:spPr>
          <a:xfrm flipH="1" flipV="1">
            <a:off x="8323960" y="3745667"/>
            <a:ext cx="1" cy="26129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2E5FBB1A-BF34-4C0F-BAAC-A2AB358FD4D4}"/>
              </a:ext>
            </a:extLst>
          </p:cNvPr>
          <p:cNvSpPr txBox="1"/>
          <p:nvPr/>
        </p:nvSpPr>
        <p:spPr>
          <a:xfrm>
            <a:off x="6945310" y="4062384"/>
            <a:ext cx="561371" cy="276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Species </a:t>
            </a:r>
          </a:p>
          <a:p>
            <a:pPr algn="ctr"/>
            <a:r>
              <a:rPr lang="en-US" sz="400" dirty="0"/>
              <a:t>Covariance Matrix</a:t>
            </a:r>
          </a:p>
          <a:p>
            <a:pPr algn="ctr"/>
            <a:r>
              <a:rPr lang="en-US" sz="400" dirty="0"/>
              <a:t>(Sigma2)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5EE0899-D36B-4DAE-8CC6-4EA09F884E0C}"/>
                  </a:ext>
                </a:extLst>
              </p:cNvPr>
              <p:cNvSpPr txBox="1"/>
              <p:nvPr/>
            </p:nvSpPr>
            <p:spPr>
              <a:xfrm>
                <a:off x="6996435" y="3483700"/>
                <a:ext cx="459119" cy="336135"/>
              </a:xfrm>
              <a:prstGeom prst="ellipse">
                <a:avLst/>
              </a:prstGeom>
              <a:noFill/>
              <a:ln w="6350" cap="sq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" i="1">
                                  <a:latin typeface="Cambria Math" panose="02040503050406030204" pitchFamily="18" charset="0"/>
                                </a:rPr>
                                <m:t>𝐶𝑜𝑣𝑎𝑟𝑖𝑎𝑛𝑐𝑒</m:t>
                              </m:r>
                            </m:e>
                            <m:sub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</a:rPr>
                                <m:t>𝑆𝐷</m:t>
                              </m:r>
                              <m:d>
                                <m:dPr>
                                  <m:ctrlPr>
                                    <a:rPr lang="en-US" sz="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𝑆𝐷</m:t>
                              </m:r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400" dirty="0"/>
              </a:p>
            </p:txBody>
          </p:sp>
        </mc:Choice>
        <mc:Fallback xmlns="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D5EE0899-D36B-4DAE-8CC6-4EA09F884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435" y="3483700"/>
                <a:ext cx="459119" cy="336135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6350" cap="sq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EE453273-BD2B-47FD-BEE6-17F234ED3F71}"/>
                  </a:ext>
                </a:extLst>
              </p:cNvPr>
              <p:cNvSpPr txBox="1"/>
              <p:nvPr/>
            </p:nvSpPr>
            <p:spPr>
              <a:xfrm>
                <a:off x="7061408" y="3018014"/>
                <a:ext cx="329174" cy="15388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400" b="0" i="1" smtClean="0">
                        <a:latin typeface="Cambria Math" panose="02040503050406030204" pitchFamily="18" charset="0"/>
                      </a:rPr>
                      <m:t>h𝑜</m:t>
                    </m:r>
                  </m:oMath>
                </a14:m>
                <a:r>
                  <a:rPr lang="en-US" sz="400" dirty="0"/>
                  <a:t>2</a:t>
                </a:r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EE453273-BD2B-47FD-BEE6-17F234ED3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408" y="3018014"/>
                <a:ext cx="329174" cy="1538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8E952C08-E6A4-435C-9D91-2603CFB0BD93}"/>
              </a:ext>
            </a:extLst>
          </p:cNvPr>
          <p:cNvCxnSpPr>
            <a:cxnSpLocks/>
            <a:stCxn id="346" idx="0"/>
            <a:endCxn id="347" idx="2"/>
          </p:cNvCxnSpPr>
          <p:nvPr/>
        </p:nvCxnSpPr>
        <p:spPr>
          <a:xfrm flipV="1">
            <a:off x="7225995" y="3171902"/>
            <a:ext cx="0" cy="31179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9DE83892-82C8-4094-A33A-97EAE20DBF23}"/>
              </a:ext>
            </a:extLst>
          </p:cNvPr>
          <p:cNvCxnSpPr>
            <a:cxnSpLocks/>
            <a:stCxn id="345" idx="0"/>
            <a:endCxn id="346" idx="4"/>
          </p:cNvCxnSpPr>
          <p:nvPr/>
        </p:nvCxnSpPr>
        <p:spPr>
          <a:xfrm flipH="1" flipV="1">
            <a:off x="7225995" y="3819835"/>
            <a:ext cx="1" cy="24254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2AE8F67F-B476-4FA0-A5ED-B5A8B4DC5EBF}"/>
              </a:ext>
            </a:extLst>
          </p:cNvPr>
          <p:cNvCxnSpPr>
            <a:cxnSpLocks/>
            <a:stCxn id="345" idx="3"/>
            <a:endCxn id="332" idx="2"/>
          </p:cNvCxnSpPr>
          <p:nvPr/>
        </p:nvCxnSpPr>
        <p:spPr>
          <a:xfrm>
            <a:off x="7506681" y="4200884"/>
            <a:ext cx="505664" cy="83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3AC0A5F4-B07D-4555-91B1-0E54805D9CC1}"/>
                  </a:ext>
                </a:extLst>
              </p:cNvPr>
              <p:cNvSpPr txBox="1"/>
              <p:nvPr/>
            </p:nvSpPr>
            <p:spPr>
              <a:xfrm>
                <a:off x="8159373" y="3591779"/>
                <a:ext cx="329174" cy="15388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400" b="0" i="1" smtClean="0">
                          <a:latin typeface="Cambria Math" panose="02040503050406030204" pitchFamily="18" charset="0"/>
                        </a:rPr>
                        <m:t>𝑜𝑔</m:t>
                      </m:r>
                      <m:r>
                        <a:rPr lang="en-US" sz="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400" dirty="0"/>
              </a:p>
            </p:txBody>
          </p:sp>
        </mc:Choice>
        <mc:Fallback xmlns="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3AC0A5F4-B07D-4555-91B1-0E54805D9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373" y="3591779"/>
                <a:ext cx="329174" cy="1538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0" name="TextBox 359">
            <a:extLst>
              <a:ext uri="{FF2B5EF4-FFF2-40B4-BE49-F238E27FC236}">
                <a16:creationId xmlns:a16="http://schemas.microsoft.com/office/drawing/2014/main" id="{0EFB5DB4-B5F5-45E7-8E31-74E0C218C907}"/>
              </a:ext>
            </a:extLst>
          </p:cNvPr>
          <p:cNvSpPr txBox="1"/>
          <p:nvPr/>
        </p:nvSpPr>
        <p:spPr>
          <a:xfrm>
            <a:off x="8104728" y="3278056"/>
            <a:ext cx="424741" cy="216396"/>
          </a:xfrm>
          <a:prstGeom prst="ellipse">
            <a:avLst/>
          </a:prstGeom>
          <a:noFill/>
          <a:ln w="6350" cap="sq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Exp()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19CCB9AB-615B-432C-9AA6-37AC0ECF6B68}"/>
              </a:ext>
            </a:extLst>
          </p:cNvPr>
          <p:cNvSpPr txBox="1"/>
          <p:nvPr/>
        </p:nvSpPr>
        <p:spPr>
          <a:xfrm>
            <a:off x="8124272" y="2986012"/>
            <a:ext cx="385652" cy="1538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lambda</a:t>
            </a:r>
          </a:p>
        </p:txBody>
      </p: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268D12C3-9966-44C5-A7D7-216F1F479E42}"/>
              </a:ext>
            </a:extLst>
          </p:cNvPr>
          <p:cNvCxnSpPr>
            <a:cxnSpLocks/>
            <a:stCxn id="360" idx="0"/>
            <a:endCxn id="361" idx="2"/>
          </p:cNvCxnSpPr>
          <p:nvPr/>
        </p:nvCxnSpPr>
        <p:spPr>
          <a:xfrm flipH="1" flipV="1">
            <a:off x="8317098" y="3139900"/>
            <a:ext cx="1" cy="13815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8ED584FC-BED3-4A61-8E79-3C7CD17D39F0}"/>
              </a:ext>
            </a:extLst>
          </p:cNvPr>
          <p:cNvCxnSpPr>
            <a:cxnSpLocks/>
            <a:stCxn id="358" idx="0"/>
            <a:endCxn id="360" idx="4"/>
          </p:cNvCxnSpPr>
          <p:nvPr/>
        </p:nvCxnSpPr>
        <p:spPr>
          <a:xfrm flipH="1" flipV="1">
            <a:off x="8317099" y="3494452"/>
            <a:ext cx="6861" cy="9732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47CA3A00-F6F3-460F-A964-C4FC61646CD0}"/>
              </a:ext>
            </a:extLst>
          </p:cNvPr>
          <p:cNvCxnSpPr>
            <a:cxnSpLocks/>
            <a:stCxn id="361" idx="0"/>
            <a:endCxn id="5" idx="2"/>
          </p:cNvCxnSpPr>
          <p:nvPr/>
        </p:nvCxnSpPr>
        <p:spPr>
          <a:xfrm flipV="1">
            <a:off x="8317098" y="2611739"/>
            <a:ext cx="5033" cy="37427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D5C822F6-F45C-4718-ADC0-C9D5003C5FFF}"/>
              </a:ext>
            </a:extLst>
          </p:cNvPr>
          <p:cNvSpPr txBox="1"/>
          <p:nvPr/>
        </p:nvSpPr>
        <p:spPr>
          <a:xfrm>
            <a:off x="6530463" y="1926925"/>
            <a:ext cx="690640" cy="1538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Birds per Hunter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15E9FFD0-E44A-4C5C-AAA9-3C6FC9BDA9C8}"/>
              </a:ext>
            </a:extLst>
          </p:cNvPr>
          <p:cNvCxnSpPr>
            <a:cxnSpLocks/>
            <a:stCxn id="230" idx="3"/>
            <a:endCxn id="391" idx="1"/>
          </p:cNvCxnSpPr>
          <p:nvPr/>
        </p:nvCxnSpPr>
        <p:spPr>
          <a:xfrm>
            <a:off x="5456086" y="2392365"/>
            <a:ext cx="1281101" cy="642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84808B19-3152-4ECD-AF39-598C5B9309A4}"/>
                  </a:ext>
                </a:extLst>
              </p:cNvPr>
              <p:cNvSpPr txBox="1"/>
              <p:nvPr/>
            </p:nvSpPr>
            <p:spPr>
              <a:xfrm>
                <a:off x="6737187" y="2292379"/>
                <a:ext cx="277192" cy="21281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sz="400" dirty="0"/>
              </a:p>
            </p:txBody>
          </p:sp>
        </mc:Choice>
        <mc:Fallback xmlns="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84808B19-3152-4ECD-AF39-598C5B930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187" y="2292379"/>
                <a:ext cx="277192" cy="2128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DB622358-B0D9-4087-A711-4A35F748F949}"/>
              </a:ext>
            </a:extLst>
          </p:cNvPr>
          <p:cNvCxnSpPr>
            <a:cxnSpLocks/>
            <a:stCxn id="5" idx="1"/>
            <a:endCxn id="391" idx="3"/>
          </p:cNvCxnSpPr>
          <p:nvPr/>
        </p:nvCxnSpPr>
        <p:spPr>
          <a:xfrm flipH="1">
            <a:off x="7014379" y="2395079"/>
            <a:ext cx="837749" cy="37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33AA5DBB-EAEA-4E59-9FAA-96C960E81729}"/>
              </a:ext>
            </a:extLst>
          </p:cNvPr>
          <p:cNvCxnSpPr>
            <a:cxnSpLocks/>
            <a:stCxn id="391" idx="0"/>
            <a:endCxn id="386" idx="2"/>
          </p:cNvCxnSpPr>
          <p:nvPr/>
        </p:nvCxnSpPr>
        <p:spPr>
          <a:xfrm flipV="1">
            <a:off x="6875783" y="2080813"/>
            <a:ext cx="0" cy="21156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TextBox 410">
            <a:extLst>
              <a:ext uri="{FF2B5EF4-FFF2-40B4-BE49-F238E27FC236}">
                <a16:creationId xmlns:a16="http://schemas.microsoft.com/office/drawing/2014/main" id="{6D349A93-86E3-4B01-8D37-7B49648F107F}"/>
              </a:ext>
            </a:extLst>
          </p:cNvPr>
          <p:cNvSpPr txBox="1"/>
          <p:nvPr/>
        </p:nvSpPr>
        <p:spPr>
          <a:xfrm>
            <a:off x="3029041" y="262796"/>
            <a:ext cx="714374" cy="389513"/>
          </a:xfrm>
          <a:prstGeom prst="ellipse">
            <a:avLst/>
          </a:prstGeom>
          <a:noFill/>
          <a:ln w="6350" cap="sq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" dirty="0"/>
              <a:t>Negative Binomial Distribution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E433A721-6864-4BC3-B474-D853CBC617DC}"/>
              </a:ext>
            </a:extLst>
          </p:cNvPr>
          <p:cNvSpPr txBox="1"/>
          <p:nvPr/>
        </p:nvSpPr>
        <p:spPr>
          <a:xfrm>
            <a:off x="4006785" y="380609"/>
            <a:ext cx="269626" cy="1538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" dirty="0"/>
              <a:t>rate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A7C10358-B141-4462-8081-E9B6CFA42989}"/>
              </a:ext>
            </a:extLst>
          </p:cNvPr>
          <p:cNvSpPr txBox="1"/>
          <p:nvPr/>
        </p:nvSpPr>
        <p:spPr>
          <a:xfrm>
            <a:off x="3237789" y="889728"/>
            <a:ext cx="296877" cy="1538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" dirty="0"/>
              <a:t>theta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15164FBD-9170-4998-AF11-58A791375DF3}"/>
              </a:ext>
            </a:extLst>
          </p:cNvPr>
          <p:cNvSpPr txBox="1"/>
          <p:nvPr/>
        </p:nvSpPr>
        <p:spPr>
          <a:xfrm>
            <a:off x="4541187" y="380382"/>
            <a:ext cx="211917" cy="1538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" dirty="0"/>
              <a:t>C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B5E969DE-C465-44BE-8897-0F5DA10070FC}"/>
              </a:ext>
            </a:extLst>
          </p:cNvPr>
          <p:cNvSpPr txBox="1"/>
          <p:nvPr/>
        </p:nvSpPr>
        <p:spPr>
          <a:xfrm>
            <a:off x="5020469" y="380382"/>
            <a:ext cx="375423" cy="1538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" dirty="0"/>
              <a:t>Lambda2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65AC19CC-1892-432F-880A-D0CCA5447652}"/>
              </a:ext>
            </a:extLst>
          </p:cNvPr>
          <p:cNvSpPr txBox="1"/>
          <p:nvPr/>
        </p:nvSpPr>
        <p:spPr>
          <a:xfrm>
            <a:off x="6379660" y="380382"/>
            <a:ext cx="312906" cy="1538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" dirty="0"/>
              <a:t>log.r2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2C6F232A-65E3-43BC-B609-6F866C3B57FD}"/>
              </a:ext>
            </a:extLst>
          </p:cNvPr>
          <p:cNvSpPr txBox="1"/>
          <p:nvPr/>
        </p:nvSpPr>
        <p:spPr>
          <a:xfrm>
            <a:off x="5660369" y="349831"/>
            <a:ext cx="459119" cy="216396"/>
          </a:xfrm>
          <a:prstGeom prst="ellipse">
            <a:avLst/>
          </a:prstGeom>
          <a:noFill/>
          <a:ln w="6350" cap="sq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exp()</a:t>
            </a:r>
          </a:p>
        </p:txBody>
      </p: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04599B97-8F11-485F-8555-B8ABC5A2E0CF}"/>
              </a:ext>
            </a:extLst>
          </p:cNvPr>
          <p:cNvCxnSpPr>
            <a:cxnSpLocks/>
            <a:stCxn id="413" idx="0"/>
            <a:endCxn id="411" idx="4"/>
          </p:cNvCxnSpPr>
          <p:nvPr/>
        </p:nvCxnSpPr>
        <p:spPr>
          <a:xfrm flipV="1">
            <a:off x="3386228" y="652309"/>
            <a:ext cx="0" cy="23741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4F78A2BA-A950-4444-8B53-5470631495CD}"/>
              </a:ext>
            </a:extLst>
          </p:cNvPr>
          <p:cNvCxnSpPr>
            <a:cxnSpLocks/>
            <a:stCxn id="411" idx="2"/>
            <a:endCxn id="6" idx="3"/>
          </p:cNvCxnSpPr>
          <p:nvPr/>
        </p:nvCxnSpPr>
        <p:spPr>
          <a:xfrm flipH="1" flipV="1">
            <a:off x="2899744" y="455031"/>
            <a:ext cx="129297" cy="252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CF51CFB6-2D8B-419B-8E40-56310F6D0B46}"/>
              </a:ext>
            </a:extLst>
          </p:cNvPr>
          <p:cNvCxnSpPr>
            <a:cxnSpLocks/>
            <a:stCxn id="412" idx="1"/>
            <a:endCxn id="411" idx="6"/>
          </p:cNvCxnSpPr>
          <p:nvPr/>
        </p:nvCxnSpPr>
        <p:spPr>
          <a:xfrm flipH="1">
            <a:off x="3743415" y="457553"/>
            <a:ext cx="26337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A1346033-4B2B-4EFF-86DD-9A1321A95BFB}"/>
              </a:ext>
            </a:extLst>
          </p:cNvPr>
          <p:cNvCxnSpPr>
            <a:cxnSpLocks/>
            <a:stCxn id="413" idx="3"/>
            <a:endCxn id="412" idx="2"/>
          </p:cNvCxnSpPr>
          <p:nvPr/>
        </p:nvCxnSpPr>
        <p:spPr>
          <a:xfrm flipV="1">
            <a:off x="3534666" y="534497"/>
            <a:ext cx="606932" cy="43217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1E47004D-2639-4037-A655-DD76A51DB05C}"/>
              </a:ext>
            </a:extLst>
          </p:cNvPr>
          <p:cNvCxnSpPr>
            <a:cxnSpLocks/>
            <a:stCxn id="414" idx="1"/>
            <a:endCxn id="412" idx="3"/>
          </p:cNvCxnSpPr>
          <p:nvPr/>
        </p:nvCxnSpPr>
        <p:spPr>
          <a:xfrm flipH="1">
            <a:off x="4276411" y="457326"/>
            <a:ext cx="264776" cy="22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143B2BDB-1E18-4A14-9136-603894774D83}"/>
              </a:ext>
            </a:extLst>
          </p:cNvPr>
          <p:cNvCxnSpPr>
            <a:cxnSpLocks/>
            <a:stCxn id="415" idx="1"/>
            <a:endCxn id="414" idx="3"/>
          </p:cNvCxnSpPr>
          <p:nvPr/>
        </p:nvCxnSpPr>
        <p:spPr>
          <a:xfrm flipH="1">
            <a:off x="4753104" y="457326"/>
            <a:ext cx="26736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1B39F790-83FB-4209-B8C4-892FB44D707F}"/>
              </a:ext>
            </a:extLst>
          </p:cNvPr>
          <p:cNvCxnSpPr>
            <a:cxnSpLocks/>
            <a:stCxn id="417" idx="2"/>
            <a:endCxn id="415" idx="3"/>
          </p:cNvCxnSpPr>
          <p:nvPr/>
        </p:nvCxnSpPr>
        <p:spPr>
          <a:xfrm flipH="1" flipV="1">
            <a:off x="5395892" y="457326"/>
            <a:ext cx="264477" cy="70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2D6C0998-E088-4A6C-9865-08FDC63F0CB0}"/>
              </a:ext>
            </a:extLst>
          </p:cNvPr>
          <p:cNvCxnSpPr>
            <a:cxnSpLocks/>
            <a:stCxn id="416" idx="1"/>
            <a:endCxn id="417" idx="6"/>
          </p:cNvCxnSpPr>
          <p:nvPr/>
        </p:nvCxnSpPr>
        <p:spPr>
          <a:xfrm flipH="1">
            <a:off x="6119488" y="457326"/>
            <a:ext cx="260172" cy="70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TextBox 459">
            <a:extLst>
              <a:ext uri="{FF2B5EF4-FFF2-40B4-BE49-F238E27FC236}">
                <a16:creationId xmlns:a16="http://schemas.microsoft.com/office/drawing/2014/main" id="{15BB9184-2D36-4A37-8D38-02A29922BC5D}"/>
              </a:ext>
            </a:extLst>
          </p:cNvPr>
          <p:cNvSpPr txBox="1"/>
          <p:nvPr/>
        </p:nvSpPr>
        <p:spPr>
          <a:xfrm>
            <a:off x="6958671" y="381644"/>
            <a:ext cx="372218" cy="1538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" dirty="0" err="1"/>
              <a:t>chuk.eps</a:t>
            </a:r>
            <a:endParaRPr lang="en-US" sz="400" dirty="0"/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7BE56713-F712-4D6C-B923-6B55F2346DBD}"/>
              </a:ext>
            </a:extLst>
          </p:cNvPr>
          <p:cNvCxnSpPr>
            <a:cxnSpLocks/>
            <a:stCxn id="460" idx="1"/>
            <a:endCxn id="416" idx="3"/>
          </p:cNvCxnSpPr>
          <p:nvPr/>
        </p:nvCxnSpPr>
        <p:spPr>
          <a:xfrm flipH="1" flipV="1">
            <a:off x="6692566" y="457326"/>
            <a:ext cx="266105" cy="126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TextBox 463">
            <a:extLst>
              <a:ext uri="{FF2B5EF4-FFF2-40B4-BE49-F238E27FC236}">
                <a16:creationId xmlns:a16="http://schemas.microsoft.com/office/drawing/2014/main" id="{CCFEBBE7-0282-4EB4-B655-FDC63DB3B8D5}"/>
              </a:ext>
            </a:extLst>
          </p:cNvPr>
          <p:cNvSpPr txBox="1"/>
          <p:nvPr/>
        </p:nvSpPr>
        <p:spPr>
          <a:xfrm>
            <a:off x="7596994" y="356690"/>
            <a:ext cx="520658" cy="216396"/>
          </a:xfrm>
          <a:prstGeom prst="ellipse">
            <a:avLst/>
          </a:prstGeom>
          <a:noFill/>
          <a:ln w="6350" cap="sq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" dirty="0" err="1"/>
              <a:t>dnorm</a:t>
            </a:r>
            <a:r>
              <a:rPr lang="en-US" sz="400" dirty="0"/>
              <a:t>()</a:t>
            </a:r>
          </a:p>
        </p:txBody>
      </p: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5E3D999B-8477-48F1-932D-41CB75D8D241}"/>
              </a:ext>
            </a:extLst>
          </p:cNvPr>
          <p:cNvCxnSpPr>
            <a:cxnSpLocks/>
            <a:stCxn id="464" idx="2"/>
            <a:endCxn id="460" idx="3"/>
          </p:cNvCxnSpPr>
          <p:nvPr/>
        </p:nvCxnSpPr>
        <p:spPr>
          <a:xfrm flipH="1" flipV="1">
            <a:off x="7330889" y="458588"/>
            <a:ext cx="266105" cy="63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onnector: Curved 468">
            <a:extLst>
              <a:ext uri="{FF2B5EF4-FFF2-40B4-BE49-F238E27FC236}">
                <a16:creationId xmlns:a16="http://schemas.microsoft.com/office/drawing/2014/main" id="{52A12151-0A99-4DD7-9026-EFD4E8958C9C}"/>
              </a:ext>
            </a:extLst>
          </p:cNvPr>
          <p:cNvCxnSpPr>
            <a:cxnSpLocks/>
            <a:stCxn id="358" idx="3"/>
            <a:endCxn id="464" idx="6"/>
          </p:cNvCxnSpPr>
          <p:nvPr/>
        </p:nvCxnSpPr>
        <p:spPr>
          <a:xfrm flipH="1" flipV="1">
            <a:off x="8117652" y="464888"/>
            <a:ext cx="370895" cy="3203835"/>
          </a:xfrm>
          <a:prstGeom prst="curvedConnector3">
            <a:avLst>
              <a:gd name="adj1" fmla="val -137651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Rectangle 472">
            <a:extLst>
              <a:ext uri="{FF2B5EF4-FFF2-40B4-BE49-F238E27FC236}">
                <a16:creationId xmlns:a16="http://schemas.microsoft.com/office/drawing/2014/main" id="{923688A9-8333-45F2-A9D7-889A7F7EBED0}"/>
              </a:ext>
            </a:extLst>
          </p:cNvPr>
          <p:cNvSpPr/>
          <p:nvPr/>
        </p:nvSpPr>
        <p:spPr>
          <a:xfrm>
            <a:off x="3357936" y="1224253"/>
            <a:ext cx="2714990" cy="394188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AF23FF9F-02E9-400A-83C2-9FEB37A79759}"/>
              </a:ext>
            </a:extLst>
          </p:cNvPr>
          <p:cNvSpPr/>
          <p:nvPr/>
        </p:nvSpPr>
        <p:spPr>
          <a:xfrm>
            <a:off x="1990405" y="73321"/>
            <a:ext cx="6659536" cy="110183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F5C86BF0-74CC-4E1F-8D4C-6E10BDBC5AF6}"/>
              </a:ext>
            </a:extLst>
          </p:cNvPr>
          <p:cNvSpPr/>
          <p:nvPr/>
        </p:nvSpPr>
        <p:spPr>
          <a:xfrm>
            <a:off x="6195270" y="1300180"/>
            <a:ext cx="2702976" cy="496250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F2A9F6B9-A19A-4F9F-85FA-93E49B80694D}"/>
              </a:ext>
            </a:extLst>
          </p:cNvPr>
          <p:cNvSpPr txBox="1"/>
          <p:nvPr/>
        </p:nvSpPr>
        <p:spPr>
          <a:xfrm>
            <a:off x="3303298" y="1208071"/>
            <a:ext cx="1262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Hunter #’s Model</a:t>
            </a: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B668D43C-BD06-4971-B4B4-627231382949}"/>
              </a:ext>
            </a:extLst>
          </p:cNvPr>
          <p:cNvSpPr txBox="1"/>
          <p:nvPr/>
        </p:nvSpPr>
        <p:spPr>
          <a:xfrm>
            <a:off x="6195270" y="1338128"/>
            <a:ext cx="144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Total Harvest Model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27193CA2-5A95-455D-A8C7-41A90BF1EF96}"/>
              </a:ext>
            </a:extLst>
          </p:cNvPr>
          <p:cNvSpPr txBox="1"/>
          <p:nvPr/>
        </p:nvSpPr>
        <p:spPr>
          <a:xfrm>
            <a:off x="6645742" y="28492"/>
            <a:ext cx="207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Chukar Site Abundance Model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A23A7AD-ED2B-49F0-8B6D-2EB6C1026B70}"/>
              </a:ext>
            </a:extLst>
          </p:cNvPr>
          <p:cNvCxnSpPr>
            <a:cxnSpLocks/>
            <a:stCxn id="129" idx="3"/>
            <a:endCxn id="169" idx="1"/>
          </p:cNvCxnSpPr>
          <p:nvPr/>
        </p:nvCxnSpPr>
        <p:spPr>
          <a:xfrm>
            <a:off x="2058714" y="3022896"/>
            <a:ext cx="5998990" cy="3009007"/>
          </a:xfrm>
          <a:prstGeom prst="curvedConnector3">
            <a:avLst>
              <a:gd name="adj1" fmla="val 22301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209A7CE-678F-420E-A7E4-093C0422039A}"/>
              </a:ext>
            </a:extLst>
          </p:cNvPr>
          <p:cNvSpPr/>
          <p:nvPr/>
        </p:nvSpPr>
        <p:spPr>
          <a:xfrm>
            <a:off x="6412367" y="1789025"/>
            <a:ext cx="933467" cy="8512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1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97E781-FCCF-4F98-AC58-420DBFEEC243}"/>
              </a:ext>
            </a:extLst>
          </p:cNvPr>
          <p:cNvSpPr txBox="1"/>
          <p:nvPr/>
        </p:nvSpPr>
        <p:spPr>
          <a:xfrm>
            <a:off x="1611302" y="3244334"/>
            <a:ext cx="8965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Climate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12BAA-2096-4BBE-8EE7-9A7B6F2E8C99}"/>
              </a:ext>
            </a:extLst>
          </p:cNvPr>
          <p:cNvSpPr txBox="1"/>
          <p:nvPr/>
        </p:nvSpPr>
        <p:spPr>
          <a:xfrm>
            <a:off x="4125307" y="1915052"/>
            <a:ext cx="893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Hunter </a:t>
            </a:r>
          </a:p>
          <a:p>
            <a:pPr algn="ctr"/>
            <a:r>
              <a:rPr lang="en-US" dirty="0"/>
              <a:t>Effort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C1C29-4072-4A6F-95BE-30DCE95D05A5}"/>
              </a:ext>
            </a:extLst>
          </p:cNvPr>
          <p:cNvSpPr txBox="1"/>
          <p:nvPr/>
        </p:nvSpPr>
        <p:spPr>
          <a:xfrm>
            <a:off x="3946669" y="4340550"/>
            <a:ext cx="12506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Game Bird</a:t>
            </a:r>
          </a:p>
          <a:p>
            <a:pPr algn="ctr"/>
            <a:r>
              <a:rPr lang="en-US" dirty="0"/>
              <a:t>Abundance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74B73-93BD-4A3D-B4AA-DE29B8C43FBB}"/>
              </a:ext>
            </a:extLst>
          </p:cNvPr>
          <p:cNvSpPr txBox="1"/>
          <p:nvPr/>
        </p:nvSpPr>
        <p:spPr>
          <a:xfrm>
            <a:off x="685017" y="4340551"/>
            <a:ext cx="22115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Predator Abundance/</a:t>
            </a:r>
          </a:p>
          <a:p>
            <a:pPr algn="ctr"/>
            <a:r>
              <a:rPr lang="en-US" dirty="0"/>
              <a:t>Ecosystem Conditions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24CCE3-AF6A-4DCA-84EB-FD340E98E429}"/>
              </a:ext>
            </a:extLst>
          </p:cNvPr>
          <p:cNvCxnSpPr>
            <a:cxnSpLocks/>
            <a:stCxn id="100" idx="3"/>
            <a:endCxn id="5" idx="1"/>
          </p:cNvCxnSpPr>
          <p:nvPr/>
        </p:nvCxnSpPr>
        <p:spPr>
          <a:xfrm>
            <a:off x="2697189" y="2229154"/>
            <a:ext cx="1428118" cy="9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6B0F3C-A84C-494F-85EC-B446883BDB77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2507894" y="2561383"/>
            <a:ext cx="2064106" cy="867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E418C2-8BB4-4282-AEE8-18346E295F9D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2507894" y="3429000"/>
            <a:ext cx="2064106" cy="911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C4BDB8-2306-42A0-99F3-D2161BD30342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2896520" y="4663716"/>
            <a:ext cx="10501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91F3BA-089C-4801-AA81-F3BA93722784}"/>
              </a:ext>
            </a:extLst>
          </p:cNvPr>
          <p:cNvSpPr txBox="1"/>
          <p:nvPr/>
        </p:nvSpPr>
        <p:spPr>
          <a:xfrm>
            <a:off x="6733585" y="3105834"/>
            <a:ext cx="10540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Birds per Hunter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6844B-EA41-40D6-A182-891B6F3B484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197331" y="3752165"/>
            <a:ext cx="1536254" cy="911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FC6987-3998-45BE-BA6A-3036B77C1D0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018692" y="2238218"/>
            <a:ext cx="1714893" cy="867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4B2084C-A727-4A79-BA42-52B953799830}"/>
              </a:ext>
            </a:extLst>
          </p:cNvPr>
          <p:cNvSpPr txBox="1"/>
          <p:nvPr/>
        </p:nvSpPr>
        <p:spPr>
          <a:xfrm>
            <a:off x="1422008" y="1905988"/>
            <a:ext cx="12751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Economic Conditions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D975C6E-FA32-4575-AA91-101A2494E132}"/>
              </a:ext>
            </a:extLst>
          </p:cNvPr>
          <p:cNvSpPr txBox="1"/>
          <p:nvPr/>
        </p:nvSpPr>
        <p:spPr>
          <a:xfrm>
            <a:off x="0" y="0"/>
            <a:ext cx="301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 (conceptual) Model</a:t>
            </a:r>
          </a:p>
        </p:txBody>
      </p:sp>
    </p:spTree>
    <p:extLst>
      <p:ext uri="{BB962C8B-B14F-4D97-AF65-F5344CB8AC3E}">
        <p14:creationId xmlns:p14="http://schemas.microsoft.com/office/powerpoint/2010/main" val="30841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g">
            <a:extLst>
              <a:ext uri="{FF2B5EF4-FFF2-40B4-BE49-F238E27FC236}">
                <a16:creationId xmlns:a16="http://schemas.microsoft.com/office/drawing/2014/main" id="{A6418AB0-F4F8-4972-B2EF-59D21DD9B2E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14137" y="253644"/>
            <a:ext cx="7315726" cy="635071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9127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97E781-FCCF-4F98-AC58-420DBFEEC243}"/>
              </a:ext>
            </a:extLst>
          </p:cNvPr>
          <p:cNvSpPr txBox="1"/>
          <p:nvPr/>
        </p:nvSpPr>
        <p:spPr>
          <a:xfrm>
            <a:off x="1611302" y="3244334"/>
            <a:ext cx="8965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Climate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12BAA-2096-4BBE-8EE7-9A7B6F2E8C99}"/>
              </a:ext>
            </a:extLst>
          </p:cNvPr>
          <p:cNvSpPr txBox="1"/>
          <p:nvPr/>
        </p:nvSpPr>
        <p:spPr>
          <a:xfrm>
            <a:off x="4125307" y="1915052"/>
            <a:ext cx="893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Hunter </a:t>
            </a:r>
          </a:p>
          <a:p>
            <a:pPr algn="ctr"/>
            <a:r>
              <a:rPr lang="en-US" dirty="0"/>
              <a:t>Effort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C1C29-4072-4A6F-95BE-30DCE95D05A5}"/>
              </a:ext>
            </a:extLst>
          </p:cNvPr>
          <p:cNvSpPr txBox="1"/>
          <p:nvPr/>
        </p:nvSpPr>
        <p:spPr>
          <a:xfrm>
            <a:off x="3946669" y="4340550"/>
            <a:ext cx="12506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Game Bird</a:t>
            </a:r>
          </a:p>
          <a:p>
            <a:pPr algn="ctr"/>
            <a:r>
              <a:rPr lang="en-US" dirty="0"/>
              <a:t>Abundance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74B73-93BD-4A3D-B4AA-DE29B8C43FBB}"/>
              </a:ext>
            </a:extLst>
          </p:cNvPr>
          <p:cNvSpPr txBox="1"/>
          <p:nvPr/>
        </p:nvSpPr>
        <p:spPr>
          <a:xfrm>
            <a:off x="685017" y="4340551"/>
            <a:ext cx="22115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Predator Abundance/</a:t>
            </a:r>
          </a:p>
          <a:p>
            <a:pPr algn="ctr"/>
            <a:r>
              <a:rPr lang="en-US" dirty="0"/>
              <a:t>Ecosystem Conditions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24CCE3-AF6A-4DCA-84EB-FD340E98E429}"/>
              </a:ext>
            </a:extLst>
          </p:cNvPr>
          <p:cNvCxnSpPr>
            <a:cxnSpLocks/>
            <a:stCxn id="100" idx="3"/>
            <a:endCxn id="5" idx="1"/>
          </p:cNvCxnSpPr>
          <p:nvPr/>
        </p:nvCxnSpPr>
        <p:spPr>
          <a:xfrm>
            <a:off x="2697189" y="2229154"/>
            <a:ext cx="1428118" cy="9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6B0F3C-A84C-494F-85EC-B446883BDB77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2507894" y="2561383"/>
            <a:ext cx="2064106" cy="867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E418C2-8BB4-4282-AEE8-18346E295F9D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2507894" y="3429000"/>
            <a:ext cx="2064106" cy="911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C4BDB8-2306-42A0-99F3-D2161BD30342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2896520" y="4663716"/>
            <a:ext cx="10501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491F3BA-089C-4801-AA81-F3BA93722784}"/>
              </a:ext>
            </a:extLst>
          </p:cNvPr>
          <p:cNvSpPr txBox="1"/>
          <p:nvPr/>
        </p:nvSpPr>
        <p:spPr>
          <a:xfrm>
            <a:off x="6917030" y="4202050"/>
            <a:ext cx="9033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Total </a:t>
            </a:r>
          </a:p>
          <a:p>
            <a:pPr algn="ctr"/>
            <a:r>
              <a:rPr lang="en-US" dirty="0"/>
              <a:t>Harvest</a:t>
            </a:r>
          </a:p>
          <a:p>
            <a:pPr algn="ctr"/>
            <a:r>
              <a:rPr lang="en-US" dirty="0"/>
              <a:t>(H</a:t>
            </a:r>
            <a:r>
              <a:rPr lang="en-US" baseline="-25000" dirty="0"/>
              <a:t>s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6844B-EA41-40D6-A182-891B6F3B4841}"/>
              </a:ext>
            </a:extLst>
          </p:cNvPr>
          <p:cNvCxnSpPr>
            <a:cxnSpLocks/>
            <a:stCxn id="6" idx="3"/>
            <a:endCxn id="34" idx="1"/>
          </p:cNvCxnSpPr>
          <p:nvPr/>
        </p:nvCxnSpPr>
        <p:spPr>
          <a:xfrm flipV="1">
            <a:off x="5197331" y="4663715"/>
            <a:ext cx="17196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FC6987-3998-45BE-BA6A-3036B77C1D00}"/>
              </a:ext>
            </a:extLst>
          </p:cNvPr>
          <p:cNvCxnSpPr>
            <a:cxnSpLocks/>
            <a:stCxn id="5" idx="3"/>
            <a:endCxn id="34" idx="0"/>
          </p:cNvCxnSpPr>
          <p:nvPr/>
        </p:nvCxnSpPr>
        <p:spPr>
          <a:xfrm>
            <a:off x="5018692" y="2238218"/>
            <a:ext cx="2350000" cy="1963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E119C23-61F5-4E15-AFF5-735EA76839FF}"/>
              </a:ext>
            </a:extLst>
          </p:cNvPr>
          <p:cNvSpPr txBox="1"/>
          <p:nvPr/>
        </p:nvSpPr>
        <p:spPr>
          <a:xfrm>
            <a:off x="6624080" y="1767488"/>
            <a:ext cx="16083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Annual Hunter </a:t>
            </a:r>
          </a:p>
          <a:p>
            <a:pPr algn="ctr"/>
            <a:r>
              <a:rPr lang="en-US" dirty="0"/>
              <a:t>Participation</a:t>
            </a:r>
          </a:p>
          <a:p>
            <a:pPr algn="ctr"/>
            <a:r>
              <a:rPr lang="en-US" dirty="0"/>
              <a:t>(N</a:t>
            </a:r>
            <a:r>
              <a:rPr lang="en-US" baseline="-25000" dirty="0"/>
              <a:t>s</a:t>
            </a:r>
            <a:r>
              <a:rPr lang="en-US" dirty="0"/>
              <a:t>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99550D5-7456-4477-9203-06FA49A7723F}"/>
              </a:ext>
            </a:extLst>
          </p:cNvPr>
          <p:cNvCxnSpPr>
            <a:cxnSpLocks/>
            <a:stCxn id="5" idx="3"/>
            <a:endCxn id="60" idx="1"/>
          </p:cNvCxnSpPr>
          <p:nvPr/>
        </p:nvCxnSpPr>
        <p:spPr>
          <a:xfrm flipV="1">
            <a:off x="5018692" y="2229153"/>
            <a:ext cx="1605388" cy="9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4B2084C-A727-4A79-BA42-52B953799830}"/>
              </a:ext>
            </a:extLst>
          </p:cNvPr>
          <p:cNvSpPr txBox="1"/>
          <p:nvPr/>
        </p:nvSpPr>
        <p:spPr>
          <a:xfrm>
            <a:off x="1422008" y="1905988"/>
            <a:ext cx="12751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Economic Conditions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0C3137F-793D-4A61-8C36-702969662385}"/>
              </a:ext>
            </a:extLst>
          </p:cNvPr>
          <p:cNvGrpSpPr/>
          <p:nvPr/>
        </p:nvGrpSpPr>
        <p:grpSpPr>
          <a:xfrm>
            <a:off x="5910259" y="6088398"/>
            <a:ext cx="2936103" cy="369332"/>
            <a:chOff x="5938036" y="5829674"/>
            <a:chExt cx="293610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4A6748-C039-40EF-9BDE-A1501996091D}"/>
                </a:ext>
              </a:extLst>
            </p:cNvPr>
            <p:cNvSpPr txBox="1"/>
            <p:nvPr/>
          </p:nvSpPr>
          <p:spPr>
            <a:xfrm>
              <a:off x="5938036" y="5829674"/>
              <a:ext cx="4074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0DE85E-1036-4D38-9B8B-CCB6EB170672}"/>
                </a:ext>
              </a:extLst>
            </p:cNvPr>
            <p:cNvSpPr txBox="1"/>
            <p:nvPr/>
          </p:nvSpPr>
          <p:spPr>
            <a:xfrm>
              <a:off x="6774497" y="5829674"/>
              <a:ext cx="4074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D56B84-2451-41BA-905D-5EF669A961AD}"/>
                </a:ext>
              </a:extLst>
            </p:cNvPr>
            <p:cNvSpPr txBox="1"/>
            <p:nvPr/>
          </p:nvSpPr>
          <p:spPr>
            <a:xfrm>
              <a:off x="7610958" y="5829674"/>
              <a:ext cx="43473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…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A74B70-90D3-4690-B939-CC8799C769E3}"/>
                </a:ext>
              </a:extLst>
            </p:cNvPr>
            <p:cNvSpPr txBox="1"/>
            <p:nvPr/>
          </p:nvSpPr>
          <p:spPr>
            <a:xfrm>
              <a:off x="8474670" y="5829674"/>
              <a:ext cx="39946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S</a:t>
              </a:r>
              <a:endParaRPr lang="en-US" dirty="0"/>
            </a:p>
          </p:txBody>
        </p: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B726B91A-97C5-4204-89AE-66DDCF39CFE3}"/>
                </a:ext>
              </a:extLst>
            </p:cNvPr>
            <p:cNvCxnSpPr>
              <a:stCxn id="16" idx="3"/>
              <a:endCxn id="18" idx="1"/>
            </p:cNvCxnSpPr>
            <p:nvPr/>
          </p:nvCxnSpPr>
          <p:spPr>
            <a:xfrm>
              <a:off x="6345519" y="6014340"/>
              <a:ext cx="428978" cy="0"/>
            </a:xfrm>
            <a:prstGeom prst="straightConnector1">
              <a:avLst/>
            </a:prstGeom>
            <a:ln>
              <a:solidFill>
                <a:schemeClr val="tx1"/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3">
              <a:extLst>
                <a:ext uri="{FF2B5EF4-FFF2-40B4-BE49-F238E27FC236}">
                  <a16:creationId xmlns:a16="http://schemas.microsoft.com/office/drawing/2014/main" id="{29299620-BE3D-4958-848D-7080B9D8062D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7181980" y="6014340"/>
              <a:ext cx="428978" cy="0"/>
            </a:xfrm>
            <a:prstGeom prst="straightConnector1">
              <a:avLst/>
            </a:prstGeom>
            <a:ln>
              <a:solidFill>
                <a:schemeClr val="tx1"/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3">
              <a:extLst>
                <a:ext uri="{FF2B5EF4-FFF2-40B4-BE49-F238E27FC236}">
                  <a16:creationId xmlns:a16="http://schemas.microsoft.com/office/drawing/2014/main" id="{F726EA18-D9C0-4811-9FDC-EE07C63D6A76}"/>
                </a:ext>
              </a:extLst>
            </p:cNvPr>
            <p:cNvCxnSpPr>
              <a:cxnSpLocks/>
              <a:stCxn id="19" idx="3"/>
              <a:endCxn id="21" idx="1"/>
            </p:cNvCxnSpPr>
            <p:nvPr/>
          </p:nvCxnSpPr>
          <p:spPr>
            <a:xfrm>
              <a:off x="8045692" y="6014340"/>
              <a:ext cx="428978" cy="0"/>
            </a:xfrm>
            <a:prstGeom prst="straightConnector1">
              <a:avLst/>
            </a:prstGeom>
            <a:ln>
              <a:solidFill>
                <a:schemeClr val="tx1"/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B933F4F-D8AC-4E29-A253-6851F0CB2635}"/>
              </a:ext>
            </a:extLst>
          </p:cNvPr>
          <p:cNvGrpSpPr/>
          <p:nvPr/>
        </p:nvGrpSpPr>
        <p:grpSpPr>
          <a:xfrm>
            <a:off x="5855939" y="328371"/>
            <a:ext cx="2940912" cy="369332"/>
            <a:chOff x="5855939" y="328371"/>
            <a:chExt cx="294091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F1C159-D999-4899-9EFE-38F468A2357E}"/>
                </a:ext>
              </a:extLst>
            </p:cNvPr>
            <p:cNvSpPr txBox="1"/>
            <p:nvPr/>
          </p:nvSpPr>
          <p:spPr>
            <a:xfrm>
              <a:off x="5855939" y="328371"/>
              <a:ext cx="41229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B2E065C-C620-4583-89A5-A04EA56501AE}"/>
                </a:ext>
              </a:extLst>
            </p:cNvPr>
            <p:cNvSpPr txBox="1"/>
            <p:nvPr/>
          </p:nvSpPr>
          <p:spPr>
            <a:xfrm>
              <a:off x="6692400" y="328371"/>
              <a:ext cx="41229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FD938F-39F2-4F6D-A89E-50AF87695833}"/>
                </a:ext>
              </a:extLst>
            </p:cNvPr>
            <p:cNvSpPr txBox="1"/>
            <p:nvPr/>
          </p:nvSpPr>
          <p:spPr>
            <a:xfrm>
              <a:off x="7528860" y="328371"/>
              <a:ext cx="4395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</a:t>
              </a:r>
              <a:r>
                <a:rPr lang="en-US" baseline="-25000" dirty="0"/>
                <a:t>…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6E7540-9B99-4331-94FC-DC7AEF7DC914}"/>
                </a:ext>
              </a:extLst>
            </p:cNvPr>
            <p:cNvSpPr txBox="1"/>
            <p:nvPr/>
          </p:nvSpPr>
          <p:spPr>
            <a:xfrm>
              <a:off x="8392573" y="328371"/>
              <a:ext cx="4042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</a:t>
              </a:r>
              <a:r>
                <a:rPr lang="en-US" baseline="-25000" dirty="0"/>
                <a:t>S</a:t>
              </a:r>
              <a:endParaRPr lang="en-US" dirty="0"/>
            </a:p>
          </p:txBody>
        </p:sp>
        <p:cxnSp>
          <p:nvCxnSpPr>
            <p:cNvPr id="38" name="Connector: Elbow 3">
              <a:extLst>
                <a:ext uri="{FF2B5EF4-FFF2-40B4-BE49-F238E27FC236}">
                  <a16:creationId xmlns:a16="http://schemas.microsoft.com/office/drawing/2014/main" id="{A58A433D-E2AA-4FE6-BEE1-099BD1FFB5B7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>
              <a:off x="6268231" y="513037"/>
              <a:ext cx="424169" cy="0"/>
            </a:xfrm>
            <a:prstGeom prst="straightConnector1">
              <a:avLst/>
            </a:prstGeom>
            <a:ln>
              <a:solidFill>
                <a:schemeClr val="tx1"/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">
              <a:extLst>
                <a:ext uri="{FF2B5EF4-FFF2-40B4-BE49-F238E27FC236}">
                  <a16:creationId xmlns:a16="http://schemas.microsoft.com/office/drawing/2014/main" id="{EF278C23-A304-478F-BCED-B1128F01E5E7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104692" y="513037"/>
              <a:ext cx="424168" cy="0"/>
            </a:xfrm>
            <a:prstGeom prst="straightConnector1">
              <a:avLst/>
            </a:prstGeom>
            <a:ln>
              <a:solidFill>
                <a:schemeClr val="tx1"/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">
              <a:extLst>
                <a:ext uri="{FF2B5EF4-FFF2-40B4-BE49-F238E27FC236}">
                  <a16:creationId xmlns:a16="http://schemas.microsoft.com/office/drawing/2014/main" id="{C067E922-45CF-464A-9F00-56F0B31E5273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7968404" y="513037"/>
              <a:ext cx="424169" cy="0"/>
            </a:xfrm>
            <a:prstGeom prst="straightConnector1">
              <a:avLst/>
            </a:prstGeom>
            <a:ln>
              <a:solidFill>
                <a:schemeClr val="tx1"/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D975C6E-FA32-4575-AA91-101A2494E132}"/>
              </a:ext>
            </a:extLst>
          </p:cNvPr>
          <p:cNvSpPr txBox="1"/>
          <p:nvPr/>
        </p:nvSpPr>
        <p:spPr>
          <a:xfrm>
            <a:off x="0" y="0"/>
            <a:ext cx="301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 (conceptual) Model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A8892B5-1FAB-4D3C-9F73-5CD8517691F7}"/>
              </a:ext>
            </a:extLst>
          </p:cNvPr>
          <p:cNvSpPr/>
          <p:nvPr/>
        </p:nvSpPr>
        <p:spPr>
          <a:xfrm>
            <a:off x="5765655" y="5922081"/>
            <a:ext cx="3206073" cy="7019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B19C974-A6B6-4189-85F5-0BCE6C0F8FD6}"/>
              </a:ext>
            </a:extLst>
          </p:cNvPr>
          <p:cNvCxnSpPr>
            <a:stCxn id="34" idx="2"/>
          </p:cNvCxnSpPr>
          <p:nvPr/>
        </p:nvCxnSpPr>
        <p:spPr>
          <a:xfrm flipH="1">
            <a:off x="5765655" y="5125380"/>
            <a:ext cx="1603037" cy="7967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190CA81-1BB0-4E50-BEAD-54DE66D4C96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7368692" y="5125380"/>
            <a:ext cx="1603036" cy="79670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7B8CF72-4A1E-4E14-BDCA-E05E8018CCC4}"/>
              </a:ext>
            </a:extLst>
          </p:cNvPr>
          <p:cNvSpPr/>
          <p:nvPr/>
        </p:nvSpPr>
        <p:spPr>
          <a:xfrm>
            <a:off x="5713739" y="165462"/>
            <a:ext cx="3206073" cy="7019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3DFB2B6-AA40-4C37-B9D9-00E54DBBF12C}"/>
              </a:ext>
            </a:extLst>
          </p:cNvPr>
          <p:cNvCxnSpPr>
            <a:cxnSpLocks/>
            <a:stCxn id="60" idx="0"/>
          </p:cNvCxnSpPr>
          <p:nvPr/>
        </p:nvCxnSpPr>
        <p:spPr>
          <a:xfrm flipH="1" flipV="1">
            <a:off x="5713739" y="882369"/>
            <a:ext cx="1714503" cy="88511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6302439-FF38-4CF9-A7E6-C2289B8CEAEC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428242" y="882369"/>
            <a:ext cx="1491570" cy="88511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4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1762</TotalTime>
  <Words>266</Words>
  <Application>Microsoft Office PowerPoint</Application>
  <PresentationFormat>On-screen Show (4:3)</PresentationFormat>
  <Paragraphs>122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Gonnerman</dc:creator>
  <cp:lastModifiedBy>Matt Gonnerman</cp:lastModifiedBy>
  <cp:revision>8</cp:revision>
  <dcterms:created xsi:type="dcterms:W3CDTF">2022-03-23T16:15:17Z</dcterms:created>
  <dcterms:modified xsi:type="dcterms:W3CDTF">2022-04-18T16:11:30Z</dcterms:modified>
</cp:coreProperties>
</file>