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56" r:id="rId2"/>
    <p:sldId id="278" r:id="rId3"/>
    <p:sldId id="282" r:id="rId4"/>
    <p:sldId id="279" r:id="rId5"/>
    <p:sldId id="274" r:id="rId6"/>
    <p:sldId id="275" r:id="rId7"/>
    <p:sldId id="276" r:id="rId8"/>
    <p:sldId id="277" r:id="rId9"/>
    <p:sldId id="281" r:id="rId10"/>
    <p:sldId id="257" r:id="rId11"/>
    <p:sldId id="258" r:id="rId12"/>
    <p:sldId id="283" r:id="rId13"/>
    <p:sldId id="259" r:id="rId14"/>
    <p:sldId id="260" r:id="rId15"/>
    <p:sldId id="261" r:id="rId16"/>
    <p:sldId id="262" r:id="rId17"/>
    <p:sldId id="284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9560" autoAdjust="0"/>
  </p:normalViewPr>
  <p:slideViewPr>
    <p:cSldViewPr>
      <p:cViewPr varScale="1">
        <p:scale>
          <a:sx n="113" d="100"/>
          <a:sy n="113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3027-7ECE-4B9C-A2AC-B636CA56453B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1DB19-1351-4BC8-93AF-F835CFFA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Exercises:</a:t>
            </a:r>
            <a:r>
              <a:rPr lang="en-US" baseline="0" dirty="0"/>
              <a:t> Standing still, sitting and relaxing, lying down, walking, climbing stairs, waist bends forward, frontal elevation of arms, crouching, cycling, jogging, running, jump front and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https://aitrends.com/wp-content/uploads/2018/01/1-19SVM-2.jpg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radial kernel</a:t>
            </a:r>
            <a:r>
              <a:rPr lang="en-US" baseline="0" dirty="0"/>
              <a:t> throughout each model; preliminary experimentation with other kernel methods yielded low Kappa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SVM Succinctly by Alexandre </a:t>
            </a:r>
            <a:r>
              <a:rPr lang="en-US" dirty="0" err="1"/>
              <a:t>Kowalczyk</a:t>
            </a:r>
            <a:endParaRPr lang="en-US" dirty="0"/>
          </a:p>
          <a:p>
            <a:r>
              <a:rPr lang="en-US" dirty="0"/>
              <a:t>https://www.svm-tutorial.com/2017/10/support-vector-machines-succinctly-released/</a:t>
            </a:r>
          </a:p>
          <a:p>
            <a:endParaRPr lang="en-US" dirty="0"/>
          </a:p>
          <a:p>
            <a:r>
              <a:rPr lang="en-US" dirty="0"/>
              <a:t>Default gamma =</a:t>
            </a:r>
            <a:r>
              <a:rPr lang="en-US" baseline="0" dirty="0"/>
              <a:t> 1/(# of dimensions)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2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Default gamma =</a:t>
            </a:r>
            <a:r>
              <a:rPr lang="en-US" baseline="0" dirty="0"/>
              <a:t> 1/(# of dimensions)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0" dirty="0"/>
              <a:t> = cost in R</a:t>
            </a:r>
          </a:p>
          <a:p>
            <a:r>
              <a:rPr lang="en-US" baseline="0" dirty="0"/>
              <a:t>Default C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3</a:t>
            </a:r>
            <a:r>
              <a:rPr lang="en-US" baseline="0" dirty="0"/>
              <a:t> = lying down</a:t>
            </a:r>
          </a:p>
          <a:p>
            <a:r>
              <a:rPr lang="en-US" baseline="0" dirty="0"/>
              <a:t>Exercise 11 =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https://upload.wikimedia.org/wikipedia/commons/7/77/Latvian_Forest_Tomes_pagasts%2C_%C4%B6eguma_novads%2C_Latvia.jpg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https://i.ytimg.com/vi/6IrEDHx5hhw/maxresdefault.jpg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2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1DB19-1351-4BC8-93AF-F835CFFA9A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532E14C-961A-4C8C-9A0D-8AB51CB804D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10D2BD-7203-4D2F-A916-FBF61BEB64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MHEALTH+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Physical Activities Using Body Sensor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Matthew Goralczyk | MSDS-696</a:t>
            </a:r>
          </a:p>
        </p:txBody>
      </p:sp>
    </p:spTree>
    <p:extLst>
      <p:ext uri="{BB962C8B-B14F-4D97-AF65-F5344CB8AC3E}">
        <p14:creationId xmlns:p14="http://schemas.microsoft.com/office/powerpoint/2010/main" val="319068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Arguably the most popular supervised machine learning method.</a:t>
            </a:r>
          </a:p>
          <a:p>
            <a:r>
              <a:rPr lang="en-US" dirty="0">
                <a:latin typeface="+mj-lt"/>
              </a:rPr>
              <a:t>Require little tuning, if any.</a:t>
            </a:r>
          </a:p>
          <a:p>
            <a:r>
              <a:rPr lang="en-US" dirty="0">
                <a:latin typeface="+mj-lt"/>
              </a:rPr>
              <a:t>Can be a little slow to generate, at least in R.</a:t>
            </a:r>
          </a:p>
          <a:p>
            <a:pPr lvl="1"/>
            <a:r>
              <a:rPr lang="en-US" dirty="0">
                <a:latin typeface="+mj-lt"/>
              </a:rPr>
              <a:t>Using a sampled training set is often a must.</a:t>
            </a:r>
          </a:p>
        </p:txBody>
      </p:sp>
      <p:pic>
        <p:nvPicPr>
          <p:cNvPr id="2050" name="Picture 2" descr="https://upload.wikimedia.org/wikipedia/commons/7/77/Latvian_Forest_Tomes_pagasts%2C_%C4%B6eguma_novads%2C_Latv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51560"/>
            <a:ext cx="167640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 – Model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Default parameters</a:t>
            </a:r>
          </a:p>
          <a:p>
            <a:r>
              <a:rPr lang="en-US" dirty="0">
                <a:latin typeface="+mj-lt"/>
              </a:rPr>
              <a:t>Kappa = 0.9843</a:t>
            </a:r>
          </a:p>
          <a:p>
            <a:r>
              <a:rPr lang="en-US" dirty="0">
                <a:latin typeface="+mj-lt"/>
              </a:rPr>
              <a:t>Very commonly the first model that data scientists will run.</a:t>
            </a:r>
          </a:p>
          <a:p>
            <a:pPr lvl="1"/>
            <a:r>
              <a:rPr lang="en-US" dirty="0">
                <a:latin typeface="+mj-lt"/>
              </a:rPr>
              <a:t>Can be used as a baseline.</a:t>
            </a:r>
          </a:p>
        </p:txBody>
      </p:sp>
    </p:spTree>
    <p:extLst>
      <p:ext uri="{BB962C8B-B14F-4D97-AF65-F5344CB8AC3E}">
        <p14:creationId xmlns:p14="http://schemas.microsoft.com/office/powerpoint/2010/main" val="424250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Model #1</a:t>
            </a:r>
          </a:p>
        </p:txBody>
      </p:sp>
      <p:pic>
        <p:nvPicPr>
          <p:cNvPr id="2050" name="Picture 2" descr="rf1_var_i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010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 – Model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ntree</a:t>
            </a:r>
            <a:r>
              <a:rPr lang="en-US" dirty="0">
                <a:latin typeface="+mj-lt"/>
              </a:rPr>
              <a:t> = 1000</a:t>
            </a:r>
          </a:p>
          <a:p>
            <a:r>
              <a:rPr lang="en-US" dirty="0">
                <a:latin typeface="+mj-lt"/>
              </a:rPr>
              <a:t>Kappa = 0.9852</a:t>
            </a:r>
          </a:p>
          <a:p>
            <a:r>
              <a:rPr lang="en-US" dirty="0">
                <a:latin typeface="+mj-lt"/>
              </a:rPr>
              <a:t>Ran for about 20 minutes.</a:t>
            </a:r>
          </a:p>
          <a:p>
            <a:pPr lvl="1"/>
            <a:r>
              <a:rPr lang="en-US" dirty="0">
                <a:latin typeface="+mj-lt"/>
              </a:rPr>
              <a:t>Didn’t really provide any major benefits over the default model.</a:t>
            </a:r>
          </a:p>
        </p:txBody>
      </p:sp>
    </p:spTree>
    <p:extLst>
      <p:ext uri="{BB962C8B-B14F-4D97-AF65-F5344CB8AC3E}">
        <p14:creationId xmlns:p14="http://schemas.microsoft.com/office/powerpoint/2010/main" val="215175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 – Model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mtry</a:t>
            </a:r>
            <a:r>
              <a:rPr lang="en-US" dirty="0">
                <a:latin typeface="+mj-lt"/>
              </a:rPr>
              <a:t> = 10</a:t>
            </a:r>
          </a:p>
          <a:p>
            <a:r>
              <a:rPr lang="en-US" dirty="0">
                <a:latin typeface="+mj-lt"/>
              </a:rPr>
              <a:t>Kappa = 0.9795</a:t>
            </a:r>
          </a:p>
          <a:p>
            <a:r>
              <a:rPr lang="en-US" dirty="0">
                <a:latin typeface="+mj-lt"/>
              </a:rPr>
              <a:t>Not much difference.</a:t>
            </a:r>
          </a:p>
          <a:p>
            <a:pPr lvl="1"/>
            <a:r>
              <a:rPr lang="en-US" dirty="0">
                <a:latin typeface="+mj-lt"/>
              </a:rPr>
              <a:t>Worst performing Random Forest model.</a:t>
            </a:r>
          </a:p>
        </p:txBody>
      </p:sp>
    </p:spTree>
    <p:extLst>
      <p:ext uri="{BB962C8B-B14F-4D97-AF65-F5344CB8AC3E}">
        <p14:creationId xmlns:p14="http://schemas.microsoft.com/office/powerpoint/2010/main" val="215175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+mj-lt"/>
              </a:rPr>
              <a:t>eXtreme</a:t>
            </a:r>
            <a:r>
              <a:rPr lang="en-US" dirty="0">
                <a:latin typeface="+mj-lt"/>
              </a:rPr>
              <a:t> Gradient Boosting</a:t>
            </a:r>
          </a:p>
          <a:p>
            <a:r>
              <a:rPr lang="en-US" dirty="0">
                <a:latin typeface="+mj-lt"/>
              </a:rPr>
              <a:t>Relatively new to the community.</a:t>
            </a:r>
          </a:p>
          <a:p>
            <a:pPr lvl="1"/>
            <a:r>
              <a:rPr lang="en-US" dirty="0">
                <a:latin typeface="+mj-lt"/>
              </a:rPr>
              <a:t>Came out in 2014</a:t>
            </a:r>
          </a:p>
          <a:p>
            <a:r>
              <a:rPr lang="en-US" dirty="0">
                <a:latin typeface="+mj-lt"/>
              </a:rPr>
              <a:t>Similar to Random forests in that it relies on trees.</a:t>
            </a:r>
          </a:p>
          <a:p>
            <a:pPr lvl="1"/>
            <a:r>
              <a:rPr lang="en-US" dirty="0">
                <a:latin typeface="+mj-lt"/>
              </a:rPr>
              <a:t>Different in that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uses boosting instead of bagging.</a:t>
            </a:r>
          </a:p>
          <a:p>
            <a:r>
              <a:rPr lang="en-US" dirty="0">
                <a:latin typeface="+mj-lt"/>
              </a:rPr>
              <a:t>Models generate pretty quickly.</a:t>
            </a:r>
          </a:p>
          <a:p>
            <a:r>
              <a:rPr lang="en-US" dirty="0">
                <a:latin typeface="+mj-lt"/>
              </a:rPr>
              <a:t>Had to adjust my response variable to be 0-indexed.</a:t>
            </a:r>
          </a:p>
        </p:txBody>
      </p:sp>
      <p:pic>
        <p:nvPicPr>
          <p:cNvPr id="1026" name="Picture 2" descr="https://i.ytimg.com/vi/6IrEDHx5hhw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66814"/>
            <a:ext cx="1597025" cy="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8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Model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Default parameters</a:t>
            </a:r>
          </a:p>
          <a:p>
            <a:r>
              <a:rPr lang="en-US" dirty="0">
                <a:latin typeface="+mj-lt"/>
              </a:rPr>
              <a:t>Kappa = 0.8874</a:t>
            </a:r>
          </a:p>
          <a:p>
            <a:r>
              <a:rPr lang="en-US" dirty="0">
                <a:latin typeface="+mj-lt"/>
              </a:rPr>
              <a:t>Not a bad first result, but certainly not as good out of the box as the default Random Forest model.</a:t>
            </a:r>
          </a:p>
        </p:txBody>
      </p:sp>
    </p:spTree>
    <p:extLst>
      <p:ext uri="{BB962C8B-B14F-4D97-AF65-F5344CB8AC3E}">
        <p14:creationId xmlns:p14="http://schemas.microsoft.com/office/powerpoint/2010/main" val="36726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Model #1</a:t>
            </a:r>
          </a:p>
        </p:txBody>
      </p:sp>
      <p:pic>
        <p:nvPicPr>
          <p:cNvPr id="3074" name="Picture 2" descr="xg1_var_i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7010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84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Model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nrounds</a:t>
            </a:r>
            <a:r>
              <a:rPr lang="en-US" dirty="0">
                <a:latin typeface="+mj-lt"/>
              </a:rPr>
              <a:t> = 50</a:t>
            </a:r>
          </a:p>
          <a:p>
            <a:r>
              <a:rPr lang="en-US" dirty="0">
                <a:latin typeface="+mj-lt"/>
              </a:rPr>
              <a:t>Kappa = 0.9803</a:t>
            </a:r>
          </a:p>
          <a:p>
            <a:r>
              <a:rPr lang="en-US" dirty="0">
                <a:latin typeface="+mj-lt"/>
              </a:rPr>
              <a:t>Much better, the model is now boosting more.</a:t>
            </a:r>
          </a:p>
        </p:txBody>
      </p:sp>
    </p:spTree>
    <p:extLst>
      <p:ext uri="{BB962C8B-B14F-4D97-AF65-F5344CB8AC3E}">
        <p14:creationId xmlns:p14="http://schemas.microsoft.com/office/powerpoint/2010/main" val="407968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Model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nrounds</a:t>
            </a:r>
            <a:r>
              <a:rPr lang="en-US" dirty="0">
                <a:latin typeface="+mj-lt"/>
              </a:rPr>
              <a:t> = 50</a:t>
            </a:r>
          </a:p>
          <a:p>
            <a:r>
              <a:rPr lang="en-US" dirty="0" err="1">
                <a:latin typeface="+mj-lt"/>
              </a:rPr>
              <a:t>nfold</a:t>
            </a:r>
            <a:r>
              <a:rPr lang="en-US" dirty="0">
                <a:latin typeface="+mj-lt"/>
              </a:rPr>
              <a:t> = 5</a:t>
            </a:r>
          </a:p>
          <a:p>
            <a:r>
              <a:rPr lang="en-US" dirty="0">
                <a:latin typeface="+mj-lt"/>
              </a:rPr>
              <a:t>Kappa = 0.9803</a:t>
            </a:r>
          </a:p>
          <a:p>
            <a:r>
              <a:rPr lang="en-US" dirty="0">
                <a:latin typeface="+mj-lt"/>
              </a:rPr>
              <a:t>Same result as the second model.</a:t>
            </a:r>
          </a:p>
          <a:p>
            <a:pPr lvl="1"/>
            <a:r>
              <a:rPr lang="en-US" dirty="0">
                <a:latin typeface="+mj-lt"/>
              </a:rPr>
              <a:t>Changing the number of subsamples didn’t have an effect.</a:t>
            </a:r>
          </a:p>
        </p:txBody>
      </p:sp>
    </p:spTree>
    <p:extLst>
      <p:ext uri="{BB962C8B-B14F-4D97-AF65-F5344CB8AC3E}">
        <p14:creationId xmlns:p14="http://schemas.microsoft.com/office/powerpoint/2010/main" val="407968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MHEALTH Data Set from the UCI ML Repository</a:t>
            </a:r>
          </a:p>
          <a:p>
            <a:pPr lvl="1"/>
            <a:r>
              <a:rPr lang="en-US" dirty="0">
                <a:latin typeface="+mj-lt"/>
                <a:hlinkClick r:id="rId3"/>
              </a:rPr>
              <a:t>https://archive.ics.uci.edu/ml/datasets/MHEALTH+Dataset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Generated by a group of researchers at the University of Granada.</a:t>
            </a:r>
          </a:p>
          <a:p>
            <a:pPr lvl="1"/>
            <a:r>
              <a:rPr lang="en-US" dirty="0">
                <a:latin typeface="+mj-lt"/>
              </a:rPr>
              <a:t>Body sensors attached to participants who then performed a variety of exercises.</a:t>
            </a:r>
          </a:p>
        </p:txBody>
      </p:sp>
    </p:spTree>
    <p:extLst>
      <p:ext uri="{BB962C8B-B14F-4D97-AF65-F5344CB8AC3E}">
        <p14:creationId xmlns:p14="http://schemas.microsoft.com/office/powerpoint/2010/main" val="205898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Model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nrounds</a:t>
            </a:r>
            <a:r>
              <a:rPr lang="en-US" dirty="0">
                <a:latin typeface="+mj-lt"/>
              </a:rPr>
              <a:t> = 500</a:t>
            </a:r>
          </a:p>
          <a:p>
            <a:r>
              <a:rPr lang="en-US" dirty="0">
                <a:latin typeface="+mj-lt"/>
              </a:rPr>
              <a:t>Kappa = 0.9838</a:t>
            </a:r>
          </a:p>
          <a:p>
            <a:r>
              <a:rPr lang="en-US" dirty="0">
                <a:latin typeface="+mj-lt"/>
              </a:rPr>
              <a:t>Best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model generated but only by a little bit.</a:t>
            </a:r>
          </a:p>
        </p:txBody>
      </p:sp>
    </p:spTree>
    <p:extLst>
      <p:ext uri="{BB962C8B-B14F-4D97-AF65-F5344CB8AC3E}">
        <p14:creationId xmlns:p14="http://schemas.microsoft.com/office/powerpoint/2010/main" val="407968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Support Vector Machines</a:t>
            </a:r>
          </a:p>
          <a:p>
            <a:r>
              <a:rPr lang="en-US" dirty="0">
                <a:latin typeface="+mj-lt"/>
              </a:rPr>
              <a:t>Relies on fitting hyperplanes to classify data.</a:t>
            </a:r>
          </a:p>
          <a:p>
            <a:pPr lvl="1"/>
            <a:r>
              <a:rPr lang="en-US" dirty="0">
                <a:latin typeface="+mj-lt"/>
              </a:rPr>
              <a:t>Famous for utilizing the kernel trick.</a:t>
            </a:r>
          </a:p>
          <a:p>
            <a:r>
              <a:rPr lang="en-US" dirty="0">
                <a:latin typeface="+mj-lt"/>
              </a:rPr>
              <a:t>Generates models pretty quickly.</a:t>
            </a:r>
          </a:p>
          <a:p>
            <a:r>
              <a:rPr lang="en-US" dirty="0">
                <a:latin typeface="+mj-lt"/>
              </a:rPr>
              <a:t>Tuning can be tedious.</a:t>
            </a:r>
          </a:p>
          <a:p>
            <a:pPr lvl="1"/>
            <a:r>
              <a:rPr lang="en-US" dirty="0">
                <a:latin typeface="+mj-lt"/>
              </a:rPr>
              <a:t>Hyper-parameters are less intuitive than other methods.</a:t>
            </a:r>
          </a:p>
          <a:p>
            <a:pPr lvl="1"/>
            <a:r>
              <a:rPr lang="en-US" dirty="0">
                <a:latin typeface="+mj-lt"/>
              </a:rPr>
              <a:t>More “mathematical” in nature.</a:t>
            </a:r>
          </a:p>
        </p:txBody>
      </p:sp>
      <p:pic>
        <p:nvPicPr>
          <p:cNvPr id="3074" name="Picture 2" descr="https://aitrends.com/wp-content/uploads/2018/01/1-19SVM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0867"/>
            <a:ext cx="1295400" cy="127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7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Model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Default parameters</a:t>
            </a:r>
          </a:p>
          <a:p>
            <a:r>
              <a:rPr lang="en-US" dirty="0">
                <a:latin typeface="+mj-lt"/>
              </a:rPr>
              <a:t>Kappa = 0.9365</a:t>
            </a:r>
          </a:p>
          <a:p>
            <a:r>
              <a:rPr lang="en-US" dirty="0">
                <a:latin typeface="+mj-lt"/>
              </a:rPr>
              <a:t>Middle of the pack in terms of out-of-the-box performance.</a:t>
            </a:r>
          </a:p>
          <a:p>
            <a:pPr lvl="1"/>
            <a:r>
              <a:rPr lang="en-US" dirty="0">
                <a:latin typeface="+mj-lt"/>
              </a:rPr>
              <a:t>Not bad first attempt.</a:t>
            </a:r>
          </a:p>
        </p:txBody>
      </p:sp>
    </p:spTree>
    <p:extLst>
      <p:ext uri="{BB962C8B-B14F-4D97-AF65-F5344CB8AC3E}">
        <p14:creationId xmlns:p14="http://schemas.microsoft.com/office/powerpoint/2010/main" val="8608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Model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gamma = 2</a:t>
            </a:r>
          </a:p>
          <a:p>
            <a:r>
              <a:rPr lang="en-US" dirty="0">
                <a:latin typeface="+mj-lt"/>
              </a:rPr>
              <a:t>Kappa = 0.6402</a:t>
            </a:r>
          </a:p>
          <a:p>
            <a:r>
              <a:rPr lang="en-US" dirty="0">
                <a:latin typeface="+mj-lt"/>
              </a:rPr>
              <a:t>Worst result out all the models.</a:t>
            </a:r>
          </a:p>
          <a:p>
            <a:pPr lvl="1"/>
            <a:r>
              <a:rPr lang="en-US" dirty="0">
                <a:latin typeface="+mj-lt"/>
              </a:rPr>
              <a:t>Likely over-fitting.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59817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8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Model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gamma = 1/100</a:t>
            </a:r>
          </a:p>
          <a:p>
            <a:r>
              <a:rPr lang="en-US" dirty="0">
                <a:latin typeface="+mj-lt"/>
              </a:rPr>
              <a:t>Kappa = 0.8633</a:t>
            </a:r>
          </a:p>
          <a:p>
            <a:r>
              <a:rPr lang="en-US" dirty="0">
                <a:latin typeface="+mj-lt"/>
              </a:rPr>
              <a:t>Likely under-fitting.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Model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= 2</a:t>
            </a:r>
          </a:p>
          <a:p>
            <a:r>
              <a:rPr lang="en-US" dirty="0">
                <a:latin typeface="+mj-lt"/>
              </a:rPr>
              <a:t>Kappa = 0.9491</a:t>
            </a:r>
          </a:p>
          <a:p>
            <a:r>
              <a:rPr lang="en-US" dirty="0">
                <a:latin typeface="+mj-lt"/>
              </a:rPr>
              <a:t>Slight improvement over the default model.</a:t>
            </a:r>
          </a:p>
          <a:p>
            <a:pPr lvl="1"/>
            <a:r>
              <a:rPr lang="en-US" dirty="0">
                <a:latin typeface="+mj-lt"/>
              </a:rPr>
              <a:t>Could do better..</a:t>
            </a:r>
          </a:p>
        </p:txBody>
      </p:sp>
    </p:spTree>
    <p:extLst>
      <p:ext uri="{BB962C8B-B14F-4D97-AF65-F5344CB8AC3E}">
        <p14:creationId xmlns:p14="http://schemas.microsoft.com/office/powerpoint/2010/main" val="3306783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Model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= 100</a:t>
            </a:r>
          </a:p>
          <a:p>
            <a:r>
              <a:rPr lang="en-US" dirty="0">
                <a:latin typeface="+mj-lt"/>
              </a:rPr>
              <a:t>Kappa = 0.9744</a:t>
            </a:r>
          </a:p>
          <a:p>
            <a:r>
              <a:rPr lang="en-US" dirty="0">
                <a:latin typeface="+mj-lt"/>
              </a:rPr>
              <a:t>Now competitive with the Random Forest and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06783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Model 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= 1000</a:t>
            </a:r>
          </a:p>
          <a:p>
            <a:r>
              <a:rPr lang="en-US" dirty="0">
                <a:latin typeface="+mj-lt"/>
              </a:rPr>
              <a:t>Kappa = 0.9730</a:t>
            </a:r>
          </a:p>
          <a:p>
            <a:r>
              <a:rPr lang="en-US" dirty="0">
                <a:latin typeface="+mj-lt"/>
              </a:rPr>
              <a:t>Not much difference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0678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34668"/>
              </p:ext>
            </p:extLst>
          </p:nvPr>
        </p:nvGraphicFramePr>
        <p:xfrm>
          <a:off x="1905000" y="2362200"/>
          <a:ext cx="5410200" cy="38100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Random</a:t>
                      </a:r>
                      <a:r>
                        <a:rPr lang="en-US" sz="1100" baseline="0" dirty="0">
                          <a:latin typeface="+mj-lt"/>
                        </a:rPr>
                        <a:t> </a:t>
                      </a:r>
                      <a:r>
                        <a:rPr lang="en-US" sz="1100" dirty="0">
                          <a:latin typeface="+mj-lt"/>
                        </a:rPr>
                        <a:t>Forest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+mj-lt"/>
                        </a:rPr>
                        <a:t>Random</a:t>
                      </a:r>
                      <a:r>
                        <a:rPr lang="en-US" sz="1100" b="1" baseline="0" dirty="0">
                          <a:latin typeface="+mj-lt"/>
                        </a:rPr>
                        <a:t> </a:t>
                      </a:r>
                      <a:r>
                        <a:rPr lang="en-US" sz="1100" b="1" dirty="0">
                          <a:latin typeface="+mj-lt"/>
                        </a:rPr>
                        <a:t>Forest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latin typeface="+mj-lt"/>
                        </a:rPr>
                        <a:t>ntree</a:t>
                      </a:r>
                      <a:r>
                        <a:rPr lang="en-US" sz="1100" b="1" dirty="0">
                          <a:latin typeface="+mj-lt"/>
                        </a:rPr>
                        <a:t>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j-lt"/>
                        </a:rPr>
                        <a:t>0.9852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Random</a:t>
                      </a:r>
                      <a:r>
                        <a:rPr lang="en-US" sz="1100" baseline="0" dirty="0">
                          <a:latin typeface="+mj-lt"/>
                        </a:rPr>
                        <a:t> </a:t>
                      </a:r>
                      <a:r>
                        <a:rPr lang="en-US" sz="1100" dirty="0">
                          <a:latin typeface="+mj-lt"/>
                        </a:rPr>
                        <a:t>Forest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+mj-lt"/>
                        </a:rPr>
                        <a:t>mtry</a:t>
                      </a:r>
                      <a:r>
                        <a:rPr lang="en-US" sz="1100" dirty="0">
                          <a:latin typeface="+mj-lt"/>
                        </a:rPr>
                        <a:t>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j-lt"/>
                        </a:rPr>
                        <a:t>XGBoost</a:t>
                      </a:r>
                      <a:r>
                        <a:rPr lang="en-US" sz="1100" dirty="0">
                          <a:latin typeface="+mj-lt"/>
                        </a:rPr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0.8874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j-lt"/>
                        </a:rPr>
                        <a:t>XGBoost</a:t>
                      </a:r>
                      <a:r>
                        <a:rPr lang="en-US" sz="1100" dirty="0">
                          <a:latin typeface="+mj-lt"/>
                        </a:rPr>
                        <a:t>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j-lt"/>
                        </a:rPr>
                        <a:t>nrounds</a:t>
                      </a:r>
                      <a:r>
                        <a:rPr lang="en-US" sz="1100" dirty="0">
                          <a:latin typeface="+mj-lt"/>
                        </a:rPr>
                        <a:t>=50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j-lt"/>
                        </a:rPr>
                        <a:t>XGBoost</a:t>
                      </a:r>
                      <a:r>
                        <a:rPr lang="en-US" sz="1100" dirty="0">
                          <a:latin typeface="+mj-lt"/>
                        </a:rPr>
                        <a:t>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j-lt"/>
                        </a:rPr>
                        <a:t>nrounds</a:t>
                      </a:r>
                      <a:r>
                        <a:rPr lang="en-US" sz="1100" dirty="0">
                          <a:latin typeface="+mj-lt"/>
                        </a:rPr>
                        <a:t>=50,</a:t>
                      </a:r>
                      <a:r>
                        <a:rPr lang="en-US" sz="1100" baseline="0" dirty="0">
                          <a:latin typeface="+mj-lt"/>
                        </a:rPr>
                        <a:t> </a:t>
                      </a:r>
                      <a:r>
                        <a:rPr lang="en-US" sz="1100" baseline="0" dirty="0" err="1">
                          <a:latin typeface="+mj-lt"/>
                        </a:rPr>
                        <a:t>nfold</a:t>
                      </a:r>
                      <a:r>
                        <a:rPr lang="en-US" sz="1100" baseline="0" dirty="0">
                          <a:latin typeface="+mj-lt"/>
                        </a:rPr>
                        <a:t>=5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j-lt"/>
                        </a:rPr>
                        <a:t>XGBoost</a:t>
                      </a:r>
                      <a:r>
                        <a:rPr lang="en-US" sz="1100" dirty="0">
                          <a:latin typeface="+mj-lt"/>
                        </a:rPr>
                        <a:t>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j-lt"/>
                        </a:rPr>
                        <a:t>nrounds</a:t>
                      </a:r>
                      <a:r>
                        <a:rPr lang="en-US" sz="1100" dirty="0">
                          <a:latin typeface="+mj-lt"/>
                        </a:rPr>
                        <a:t>=500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0.9838</a:t>
                      </a:r>
                      <a:endParaRPr lang="en-US" sz="11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SVM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SVM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gamma=2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0.6402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SVM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gamma=1/100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0.8633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SVM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cost (C)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SVM 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cost (C)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SVM 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j-lt"/>
                        </a:rPr>
                        <a:t>cost (C) =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0.9730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78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Either of the three methods studied would suffice to predict physical exercises.</a:t>
            </a:r>
          </a:p>
          <a:p>
            <a:r>
              <a:rPr lang="en-US" dirty="0">
                <a:latin typeface="+mj-lt"/>
              </a:rPr>
              <a:t>I would personally select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in practice.</a:t>
            </a:r>
          </a:p>
          <a:p>
            <a:pPr lvl="1"/>
            <a:r>
              <a:rPr lang="en-US" dirty="0">
                <a:latin typeface="+mj-lt"/>
              </a:rPr>
              <a:t>Fast to generate.</a:t>
            </a:r>
          </a:p>
          <a:p>
            <a:pPr lvl="1"/>
            <a:r>
              <a:rPr lang="en-US" dirty="0">
                <a:latin typeface="+mj-lt"/>
              </a:rPr>
              <a:t>Minimal tuning.</a:t>
            </a:r>
          </a:p>
          <a:p>
            <a:pPr lvl="1"/>
            <a:r>
              <a:rPr lang="en-US" dirty="0">
                <a:latin typeface="+mj-lt"/>
              </a:rPr>
              <a:t>Intuitive.</a:t>
            </a:r>
          </a:p>
          <a:p>
            <a:r>
              <a:rPr lang="en-US" dirty="0">
                <a:latin typeface="+mj-lt"/>
              </a:rPr>
              <a:t>SVM and Random Forests were okay but either slow to generate or counter-intuitive.</a:t>
            </a:r>
          </a:p>
          <a:p>
            <a:r>
              <a:rPr lang="en-US" dirty="0">
                <a:latin typeface="+mj-lt"/>
              </a:rPr>
              <a:t>Biggest difficulties were dealing with some of the R syntax and understanding certain hyper-parameters.</a:t>
            </a:r>
          </a:p>
        </p:txBody>
      </p:sp>
    </p:spTree>
    <p:extLst>
      <p:ext uri="{BB962C8B-B14F-4D97-AF65-F5344CB8AC3E}">
        <p14:creationId xmlns:p14="http://schemas.microsoft.com/office/powerpoint/2010/main" val="23246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Using R… Explore the data set.</a:t>
            </a:r>
          </a:p>
          <a:p>
            <a:r>
              <a:rPr lang="en-US" dirty="0">
                <a:latin typeface="+mj-lt"/>
              </a:rPr>
              <a:t>Compare a selection of supervised machine learning methods to see how they perform.</a:t>
            </a:r>
          </a:p>
          <a:p>
            <a:pPr lvl="1"/>
            <a:r>
              <a:rPr lang="en-US" dirty="0">
                <a:latin typeface="+mj-lt"/>
              </a:rPr>
              <a:t>Random Forests,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, and SVM</a:t>
            </a:r>
          </a:p>
          <a:p>
            <a:r>
              <a:rPr lang="en-US" dirty="0">
                <a:latin typeface="+mj-lt"/>
              </a:rPr>
              <a:t>Conclude by reflecting on which supervised method was best overall.</a:t>
            </a:r>
          </a:p>
          <a:p>
            <a:pPr lvl="1"/>
            <a:r>
              <a:rPr lang="en-US" dirty="0">
                <a:latin typeface="+mj-lt"/>
              </a:rPr>
              <a:t>Prediction performance</a:t>
            </a:r>
          </a:p>
          <a:p>
            <a:pPr lvl="1"/>
            <a:r>
              <a:rPr lang="en-US" dirty="0">
                <a:latin typeface="+mj-lt"/>
              </a:rPr>
              <a:t>Ease of use</a:t>
            </a:r>
          </a:p>
          <a:p>
            <a:pPr lvl="1"/>
            <a:r>
              <a:rPr lang="en-US" dirty="0">
                <a:latin typeface="+mj-lt"/>
              </a:rPr>
              <a:t>Intuition</a:t>
            </a:r>
          </a:p>
        </p:txBody>
      </p:sp>
    </p:spTree>
    <p:extLst>
      <p:ext uri="{BB962C8B-B14F-4D97-AF65-F5344CB8AC3E}">
        <p14:creationId xmlns:p14="http://schemas.microsoft.com/office/powerpoint/2010/main" val="100080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Preparation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was sourced from 10 participants.</a:t>
            </a:r>
          </a:p>
          <a:p>
            <a:pPr lvl="1"/>
            <a:r>
              <a:rPr lang="en-US" dirty="0">
                <a:latin typeface="+mj-lt"/>
              </a:rPr>
              <a:t>Had to merge the participant data logs.</a:t>
            </a:r>
          </a:p>
          <a:p>
            <a:r>
              <a:rPr lang="en-US" dirty="0">
                <a:latin typeface="+mj-lt"/>
              </a:rPr>
              <a:t>Merged data was fairly large, over 300k rows.</a:t>
            </a:r>
          </a:p>
          <a:p>
            <a:pPr lvl="1"/>
            <a:r>
              <a:rPr lang="en-US" dirty="0">
                <a:latin typeface="+mj-lt"/>
              </a:rPr>
              <a:t>Had to take a stratified sample.</a:t>
            </a:r>
          </a:p>
          <a:p>
            <a:pPr lvl="2"/>
            <a:r>
              <a:rPr lang="en-US" dirty="0">
                <a:latin typeface="+mj-lt"/>
              </a:rPr>
              <a:t>Package: </a:t>
            </a:r>
            <a:r>
              <a:rPr lang="en-US" dirty="0" err="1">
                <a:latin typeface="+mj-lt"/>
              </a:rPr>
              <a:t>splitstackshape</a:t>
            </a:r>
            <a:r>
              <a:rPr lang="en-US" dirty="0">
                <a:latin typeface="+mj-lt"/>
              </a:rPr>
              <a:t>, stratified() function</a:t>
            </a:r>
          </a:p>
          <a:p>
            <a:r>
              <a:rPr lang="en-US" dirty="0">
                <a:latin typeface="+mj-lt"/>
              </a:rPr>
              <a:t>Prepared training and test sets.</a:t>
            </a:r>
          </a:p>
          <a:p>
            <a:pPr lvl="1"/>
            <a:r>
              <a:rPr lang="en-US" dirty="0">
                <a:latin typeface="+mj-lt"/>
              </a:rPr>
              <a:t>12k rows each.</a:t>
            </a:r>
          </a:p>
        </p:txBody>
      </p:sp>
    </p:spTree>
    <p:extLst>
      <p:ext uri="{BB962C8B-B14F-4D97-AF65-F5344CB8AC3E}">
        <p14:creationId xmlns:p14="http://schemas.microsoft.com/office/powerpoint/2010/main" val="279927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Correlograms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/>
          <a:lstStyle/>
          <a:p>
            <a:r>
              <a:rPr lang="en-US" dirty="0">
                <a:latin typeface="+mj-lt"/>
              </a:rPr>
              <a:t>Correlograms by activity.</a:t>
            </a:r>
          </a:p>
          <a:p>
            <a:r>
              <a:rPr lang="en-US" dirty="0">
                <a:latin typeface="+mj-lt"/>
              </a:rPr>
              <a:t>Each activity shows its own unique correlation patterns.</a:t>
            </a:r>
          </a:p>
          <a:p>
            <a:pPr lvl="1"/>
            <a:r>
              <a:rPr lang="en-US" dirty="0">
                <a:latin typeface="+mj-lt"/>
              </a:rPr>
              <a:t>Example: Cycling will see a lot correlation with ankle sensors.</a:t>
            </a:r>
          </a:p>
        </p:txBody>
      </p:sp>
      <p:pic>
        <p:nvPicPr>
          <p:cNvPr id="6" name="Picture 2" descr="corr_act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8" y="2362200"/>
            <a:ext cx="409964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rr_act_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8" y="4495800"/>
            <a:ext cx="4030805" cy="187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Correlograms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249424"/>
            <a:ext cx="4114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Correlograms by subject.</a:t>
            </a:r>
          </a:p>
          <a:p>
            <a:pPr lvl="1"/>
            <a:r>
              <a:rPr lang="en-US" dirty="0">
                <a:latin typeface="+mj-lt"/>
              </a:rPr>
              <a:t>Each subject performs a physical activity in their own unique way.</a:t>
            </a:r>
          </a:p>
          <a:p>
            <a:r>
              <a:rPr lang="en-US" dirty="0">
                <a:latin typeface="+mj-lt"/>
              </a:rPr>
              <a:t>Across exercises we’ll see similar patterns but with some variance amongst participants.</a:t>
            </a:r>
          </a:p>
          <a:p>
            <a:pPr lvl="1"/>
            <a:r>
              <a:rPr lang="en-US" dirty="0">
                <a:latin typeface="+mj-lt"/>
              </a:rPr>
              <a:t>Researchers selected a diverse set of participants.</a:t>
            </a:r>
          </a:p>
        </p:txBody>
      </p:sp>
      <p:pic>
        <p:nvPicPr>
          <p:cNvPr id="5122" name="Picture 2" descr="corr_act9_su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4035425" cy="18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rr_act9_su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4333513"/>
            <a:ext cx="4006851" cy="186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8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/>
          <a:lstStyle/>
          <a:p>
            <a:r>
              <a:rPr lang="en-US" dirty="0">
                <a:latin typeface="+mj-lt"/>
              </a:rPr>
              <a:t>Histograms by activity and participant.</a:t>
            </a:r>
          </a:p>
          <a:p>
            <a:r>
              <a:rPr lang="en-US" dirty="0">
                <a:latin typeface="+mj-lt"/>
              </a:rPr>
              <a:t>Important to tease out any imbalances in the data.</a:t>
            </a:r>
          </a:p>
        </p:txBody>
      </p:sp>
      <p:pic>
        <p:nvPicPr>
          <p:cNvPr id="6146" name="Picture 2" descr="hist_ankle_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42791"/>
            <a:ext cx="3657600" cy="16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_ec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514600"/>
            <a:ext cx="3657600" cy="16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</a:t>
            </a:r>
            <a:r>
              <a:rPr lang="en-US" dirty="0" err="1"/>
              <a:t>Heatmaps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249424"/>
            <a:ext cx="4114800" cy="4325112"/>
          </a:xfrm>
        </p:spPr>
        <p:txBody>
          <a:bodyPr/>
          <a:lstStyle/>
          <a:p>
            <a:r>
              <a:rPr lang="en-US" dirty="0">
                <a:latin typeface="+mj-lt"/>
              </a:rPr>
              <a:t>Quick way to isolate outliers and interesting features.</a:t>
            </a:r>
          </a:p>
          <a:p>
            <a:r>
              <a:rPr lang="en-US" dirty="0">
                <a:latin typeface="+mj-lt"/>
              </a:rPr>
              <a:t>I used the mean across various break downs.</a:t>
            </a:r>
          </a:p>
        </p:txBody>
      </p:sp>
      <p:pic>
        <p:nvPicPr>
          <p:cNvPr id="7170" name="Picture 2" descr="heat_accel_lab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3" r="44565"/>
          <a:stretch/>
        </p:blipFill>
        <p:spPr bwMode="auto">
          <a:xfrm>
            <a:off x="609600" y="2286000"/>
            <a:ext cx="16097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eat_mag_ar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9" r="45244"/>
          <a:stretch/>
        </p:blipFill>
        <p:spPr bwMode="auto">
          <a:xfrm>
            <a:off x="2257425" y="2209800"/>
            <a:ext cx="15525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Scatterplots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114800" cy="4325112"/>
          </a:xfrm>
        </p:spPr>
        <p:txBody>
          <a:bodyPr/>
          <a:lstStyle/>
          <a:p>
            <a:r>
              <a:rPr lang="en-US" dirty="0">
                <a:latin typeface="+mj-lt"/>
              </a:rPr>
              <a:t>This data set consisted mostly of three-dimensional data.</a:t>
            </a:r>
          </a:p>
          <a:p>
            <a:r>
              <a:rPr lang="en-US" dirty="0">
                <a:latin typeface="+mj-lt"/>
              </a:rPr>
              <a:t>Pretty cool to visualize and see some outliers.</a:t>
            </a:r>
          </a:p>
        </p:txBody>
      </p:sp>
      <p:pic>
        <p:nvPicPr>
          <p:cNvPr id="8194" name="Picture 2" descr="3d_gyro_a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t="17589" r="37657" b="17534"/>
          <a:stretch/>
        </p:blipFill>
        <p:spPr bwMode="auto">
          <a:xfrm>
            <a:off x="5410200" y="2667000"/>
            <a:ext cx="3038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2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1595</TotalTime>
  <Words>1096</Words>
  <Application>Microsoft Macintosh PowerPoint</Application>
  <PresentationFormat>On-screen Show (4:3)</PresentationFormat>
  <Paragraphs>203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Georgia</vt:lpstr>
      <vt:lpstr>Trebuchet MS</vt:lpstr>
      <vt:lpstr>Wingdings 2</vt:lpstr>
      <vt:lpstr>Urban</vt:lpstr>
      <vt:lpstr>Predicting Physical Activities Using Body Sensor Data</vt:lpstr>
      <vt:lpstr>Data Source</vt:lpstr>
      <vt:lpstr>Project Goal</vt:lpstr>
      <vt:lpstr>Preparation and Sampling</vt:lpstr>
      <vt:lpstr>Exploration - Correlograms</vt:lpstr>
      <vt:lpstr>Exploration - Correlograms</vt:lpstr>
      <vt:lpstr>Exploration - Histograms</vt:lpstr>
      <vt:lpstr>Exploration - Heatmaps</vt:lpstr>
      <vt:lpstr>Exploration - Scatterplots</vt:lpstr>
      <vt:lpstr>Random Forests</vt:lpstr>
      <vt:lpstr>Random Forests – Model #1</vt:lpstr>
      <vt:lpstr>Random Forests – Model #1</vt:lpstr>
      <vt:lpstr>Random Forests – Model #2</vt:lpstr>
      <vt:lpstr>Random Forests – Model #3</vt:lpstr>
      <vt:lpstr>XGBoost</vt:lpstr>
      <vt:lpstr>XGBoost – Model #1</vt:lpstr>
      <vt:lpstr>XGBoost – Model #1</vt:lpstr>
      <vt:lpstr>XGBoost – Model #2</vt:lpstr>
      <vt:lpstr>XGBoost – Model #3</vt:lpstr>
      <vt:lpstr>XGBoost – Model #4</vt:lpstr>
      <vt:lpstr>SVM</vt:lpstr>
      <vt:lpstr>SVM – Model #1</vt:lpstr>
      <vt:lpstr>SVM – Model #2</vt:lpstr>
      <vt:lpstr>SVM – Model #3</vt:lpstr>
      <vt:lpstr>SVM – Model #4</vt:lpstr>
      <vt:lpstr>SVM – Model #5</vt:lpstr>
      <vt:lpstr>SVM – Model #6</vt:lpstr>
      <vt:lpstr>Comparison</vt:lpstr>
      <vt:lpstr>Conclusion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Physical Activities Using Body Sensor Data</dc:title>
  <dc:creator>Matt</dc:creator>
  <cp:lastModifiedBy>Goralczyk, Matthew</cp:lastModifiedBy>
  <cp:revision>152</cp:revision>
  <dcterms:created xsi:type="dcterms:W3CDTF">2018-04-29T23:48:25Z</dcterms:created>
  <dcterms:modified xsi:type="dcterms:W3CDTF">2018-05-01T03:58:31Z</dcterms:modified>
</cp:coreProperties>
</file>