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271" r:id="rId3"/>
    <p:sldId id="272" r:id="rId4"/>
    <p:sldId id="279" r:id="rId5"/>
    <p:sldId id="280" r:id="rId6"/>
    <p:sldId id="277" r:id="rId7"/>
    <p:sldId id="278" r:id="rId8"/>
    <p:sldId id="281" r:id="rId9"/>
    <p:sldId id="282" r:id="rId10"/>
    <p:sldId id="283" r:id="rId11"/>
    <p:sldId id="287" r:id="rId12"/>
    <p:sldId id="288" r:id="rId13"/>
    <p:sldId id="289" r:id="rId14"/>
    <p:sldId id="291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FF"/>
    <a:srgbClr val="2F559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CFC4D7-893D-419F-8315-D4A86B1658F1}" v="4" dt="2020-10-02T21:54:47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3" autoAdjust="0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11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an Ruan" userId="25bd0217-77ec-4729-8333-4ce37b71604e" providerId="ADAL" clId="{A6CFC4D7-893D-419F-8315-D4A86B1658F1}"/>
    <pc:docChg chg="undo custSel delSld modSld">
      <pc:chgData name="Xuan Ruan" userId="25bd0217-77ec-4729-8333-4ce37b71604e" providerId="ADAL" clId="{A6CFC4D7-893D-419F-8315-D4A86B1658F1}" dt="2020-10-02T21:56:01.808" v="60" actId="1076"/>
      <pc:docMkLst>
        <pc:docMk/>
      </pc:docMkLst>
      <pc:sldChg chg="modSp mod">
        <pc:chgData name="Xuan Ruan" userId="25bd0217-77ec-4729-8333-4ce37b71604e" providerId="ADAL" clId="{A6CFC4D7-893D-419F-8315-D4A86B1658F1}" dt="2020-10-02T21:52:59.971" v="9" actId="20577"/>
        <pc:sldMkLst>
          <pc:docMk/>
          <pc:sldMk cId="1532082617" sldId="256"/>
        </pc:sldMkLst>
        <pc:spChg chg="mod">
          <ac:chgData name="Xuan Ruan" userId="25bd0217-77ec-4729-8333-4ce37b71604e" providerId="ADAL" clId="{A6CFC4D7-893D-419F-8315-D4A86B1658F1}" dt="2020-10-02T21:52:59.971" v="9" actId="20577"/>
          <ac:spMkLst>
            <pc:docMk/>
            <pc:sldMk cId="1532082617" sldId="256"/>
            <ac:spMk id="2" creationId="{C02956AE-B7B2-FD45-B4AF-EC1A28D03DDB}"/>
          </ac:spMkLst>
        </pc:spChg>
      </pc:sldChg>
      <pc:sldChg chg="del">
        <pc:chgData name="Xuan Ruan" userId="25bd0217-77ec-4729-8333-4ce37b71604e" providerId="ADAL" clId="{A6CFC4D7-893D-419F-8315-D4A86B1658F1}" dt="2020-10-02T21:53:04.875" v="11" actId="47"/>
        <pc:sldMkLst>
          <pc:docMk/>
          <pc:sldMk cId="3545479284" sldId="263"/>
        </pc:sldMkLst>
      </pc:sldChg>
      <pc:sldChg chg="del">
        <pc:chgData name="Xuan Ruan" userId="25bd0217-77ec-4729-8333-4ce37b71604e" providerId="ADAL" clId="{A6CFC4D7-893D-419F-8315-D4A86B1658F1}" dt="2020-10-02T21:53:05.794" v="12" actId="47"/>
        <pc:sldMkLst>
          <pc:docMk/>
          <pc:sldMk cId="2869870453" sldId="264"/>
        </pc:sldMkLst>
      </pc:sldChg>
      <pc:sldChg chg="del">
        <pc:chgData name="Xuan Ruan" userId="25bd0217-77ec-4729-8333-4ce37b71604e" providerId="ADAL" clId="{A6CFC4D7-893D-419F-8315-D4A86B1658F1}" dt="2020-10-02T21:53:03.938" v="10" actId="47"/>
        <pc:sldMkLst>
          <pc:docMk/>
          <pc:sldMk cId="3468828435" sldId="265"/>
        </pc:sldMkLst>
      </pc:sldChg>
      <pc:sldChg chg="del">
        <pc:chgData name="Xuan Ruan" userId="25bd0217-77ec-4729-8333-4ce37b71604e" providerId="ADAL" clId="{A6CFC4D7-893D-419F-8315-D4A86B1658F1}" dt="2020-10-02T21:53:06.754" v="13" actId="47"/>
        <pc:sldMkLst>
          <pc:docMk/>
          <pc:sldMk cId="910092174" sldId="266"/>
        </pc:sldMkLst>
      </pc:sldChg>
      <pc:sldChg chg="addSp delSp modSp mod">
        <pc:chgData name="Xuan Ruan" userId="25bd0217-77ec-4729-8333-4ce37b71604e" providerId="ADAL" clId="{A6CFC4D7-893D-419F-8315-D4A86B1658F1}" dt="2020-10-02T21:56:01.808" v="60" actId="1076"/>
        <pc:sldMkLst>
          <pc:docMk/>
          <pc:sldMk cId="2028655700" sldId="267"/>
        </pc:sldMkLst>
        <pc:spChg chg="mod">
          <ac:chgData name="Xuan Ruan" userId="25bd0217-77ec-4729-8333-4ce37b71604e" providerId="ADAL" clId="{A6CFC4D7-893D-419F-8315-D4A86B1658F1}" dt="2020-10-02T21:53:30.504" v="28" actId="20577"/>
          <ac:spMkLst>
            <pc:docMk/>
            <pc:sldMk cId="2028655700" sldId="267"/>
            <ac:spMk id="4" creationId="{35759042-51FC-A540-A352-4047DD596FC3}"/>
          </ac:spMkLst>
        </pc:spChg>
        <pc:spChg chg="del">
          <ac:chgData name="Xuan Ruan" userId="25bd0217-77ec-4729-8333-4ce37b71604e" providerId="ADAL" clId="{A6CFC4D7-893D-419F-8315-D4A86B1658F1}" dt="2020-10-02T21:53:21.897" v="19" actId="478"/>
          <ac:spMkLst>
            <pc:docMk/>
            <pc:sldMk cId="2028655700" sldId="267"/>
            <ac:spMk id="7" creationId="{CF0B1150-9ED5-43EE-A16A-7DAB23B0FB3D}"/>
          </ac:spMkLst>
        </pc:spChg>
        <pc:spChg chg="del">
          <ac:chgData name="Xuan Ruan" userId="25bd0217-77ec-4729-8333-4ce37b71604e" providerId="ADAL" clId="{A6CFC4D7-893D-419F-8315-D4A86B1658F1}" dt="2020-10-02T21:53:24.966" v="21" actId="478"/>
          <ac:spMkLst>
            <pc:docMk/>
            <pc:sldMk cId="2028655700" sldId="267"/>
            <ac:spMk id="8" creationId="{C2F6A36D-D3BD-4AEB-AA1B-3EF2EF2759E7}"/>
          </ac:spMkLst>
        </pc:spChg>
        <pc:spChg chg="del">
          <ac:chgData name="Xuan Ruan" userId="25bd0217-77ec-4729-8333-4ce37b71604e" providerId="ADAL" clId="{A6CFC4D7-893D-419F-8315-D4A86B1658F1}" dt="2020-10-02T21:53:24.966" v="21" actId="478"/>
          <ac:spMkLst>
            <pc:docMk/>
            <pc:sldMk cId="2028655700" sldId="267"/>
            <ac:spMk id="9" creationId="{B00C2332-8FF7-4840-A75D-587C4A4EB2E1}"/>
          </ac:spMkLst>
        </pc:spChg>
        <pc:spChg chg="del">
          <ac:chgData name="Xuan Ruan" userId="25bd0217-77ec-4729-8333-4ce37b71604e" providerId="ADAL" clId="{A6CFC4D7-893D-419F-8315-D4A86B1658F1}" dt="2020-10-02T21:53:24.966" v="21" actId="478"/>
          <ac:spMkLst>
            <pc:docMk/>
            <pc:sldMk cId="2028655700" sldId="267"/>
            <ac:spMk id="10" creationId="{DAAB1348-99E4-4FFF-97F8-44D63B20B3E3}"/>
          </ac:spMkLst>
        </pc:spChg>
        <pc:spChg chg="del">
          <ac:chgData name="Xuan Ruan" userId="25bd0217-77ec-4729-8333-4ce37b71604e" providerId="ADAL" clId="{A6CFC4D7-893D-419F-8315-D4A86B1658F1}" dt="2020-10-02T21:53:24.966" v="21" actId="478"/>
          <ac:spMkLst>
            <pc:docMk/>
            <pc:sldMk cId="2028655700" sldId="267"/>
            <ac:spMk id="11" creationId="{102FD49D-BBD7-40E3-85FC-7DC2D6FC4ADB}"/>
          </ac:spMkLst>
        </pc:spChg>
        <pc:spChg chg="del">
          <ac:chgData name="Xuan Ruan" userId="25bd0217-77ec-4729-8333-4ce37b71604e" providerId="ADAL" clId="{A6CFC4D7-893D-419F-8315-D4A86B1658F1}" dt="2020-10-02T21:53:23.577" v="20" actId="478"/>
          <ac:spMkLst>
            <pc:docMk/>
            <pc:sldMk cId="2028655700" sldId="267"/>
            <ac:spMk id="13" creationId="{7F120681-D4D5-40B4-8DEA-A57B6683A87E}"/>
          </ac:spMkLst>
        </pc:spChg>
        <pc:picChg chg="add mod modCrop">
          <ac:chgData name="Xuan Ruan" userId="25bd0217-77ec-4729-8333-4ce37b71604e" providerId="ADAL" clId="{A6CFC4D7-893D-419F-8315-D4A86B1658F1}" dt="2020-10-02T21:56:01.808" v="60" actId="1076"/>
          <ac:picMkLst>
            <pc:docMk/>
            <pc:sldMk cId="2028655700" sldId="267"/>
            <ac:picMk id="5" creationId="{137C1ED3-3440-4016-A0B7-228D21E71AC0}"/>
          </ac:picMkLst>
        </pc:picChg>
        <pc:picChg chg="del">
          <ac:chgData name="Xuan Ruan" userId="25bd0217-77ec-4729-8333-4ce37b71604e" providerId="ADAL" clId="{A6CFC4D7-893D-419F-8315-D4A86B1658F1}" dt="2020-10-02T21:53:17.247" v="16" actId="478"/>
          <ac:picMkLst>
            <pc:docMk/>
            <pc:sldMk cId="2028655700" sldId="267"/>
            <ac:picMk id="6" creationId="{5C543A66-9C6F-41AD-B153-07F3546E735B}"/>
          </ac:picMkLst>
        </pc:picChg>
        <pc:picChg chg="add mod modCrop">
          <ac:chgData name="Xuan Ruan" userId="25bd0217-77ec-4729-8333-4ce37b71604e" providerId="ADAL" clId="{A6CFC4D7-893D-419F-8315-D4A86B1658F1}" dt="2020-10-02T21:55:59.434" v="59" actId="14100"/>
          <ac:picMkLst>
            <pc:docMk/>
            <pc:sldMk cId="2028655700" sldId="267"/>
            <ac:picMk id="14" creationId="{0958C047-A895-4B44-A838-8C8519BCC418}"/>
          </ac:picMkLst>
        </pc:picChg>
      </pc:sldChg>
      <pc:sldChg chg="del">
        <pc:chgData name="Xuan Ruan" userId="25bd0217-77ec-4729-8333-4ce37b71604e" providerId="ADAL" clId="{A6CFC4D7-893D-419F-8315-D4A86B1658F1}" dt="2020-10-02T21:53:07.621" v="14" actId="47"/>
        <pc:sldMkLst>
          <pc:docMk/>
          <pc:sldMk cId="2781406084" sldId="268"/>
        </pc:sldMkLst>
      </pc:sldChg>
      <pc:sldChg chg="del">
        <pc:chgData name="Xuan Ruan" userId="25bd0217-77ec-4729-8333-4ce37b71604e" providerId="ADAL" clId="{A6CFC4D7-893D-419F-8315-D4A86B1658F1}" dt="2020-10-02T21:53:08.594" v="15" actId="47"/>
        <pc:sldMkLst>
          <pc:docMk/>
          <pc:sldMk cId="3948207647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D3D39-5A48-494B-9B65-D5B368A0814E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D74A-D606-704F-8BC3-C84EC9D45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4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6414-07F8-904B-8739-909F736E6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8D5A7-32DE-F549-9EF9-7F13BBD6B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EB1986-F0E4-B84E-9EAA-560E1E4D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1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0A05-3467-254C-8C9D-3F96001E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AAF2C-A0A3-F44F-9601-D8DD61849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F9B2-3F55-0A49-816A-886DC6DA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6ABF-29E2-B541-AAF9-D93AD539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0F908-6E3C-7E42-8E20-61CD36BF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D4609-A5F1-6A47-ACD3-3AF21D5D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5D5AE-EC6B-3D43-B888-1F73ADE1C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9C423-1680-6342-8004-18D77118F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6429-ECAE-904F-82D1-29D40E68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A800-351E-4C4E-99A6-5A420C9E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C6E44-9533-D34F-BB0B-00736576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D4609-A5F1-6A47-ACD3-3AF21D5D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6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04477" y="1950247"/>
            <a:ext cx="7053981" cy="194144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dirty="0" smtClean="0">
                <a:solidFill>
                  <a:srgbClr val="2F5597"/>
                </a:solidFill>
                <a:latin typeface="+mn-lt"/>
                <a:ea typeface="Palatino" pitchFamily="2" charset="77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4477" y="3991883"/>
            <a:ext cx="7053262" cy="758825"/>
          </a:xfrm>
        </p:spPr>
        <p:txBody>
          <a:bodyPr>
            <a:normAutofit/>
          </a:bodyPr>
          <a:lstStyle>
            <a:lvl1pPr marL="0" indent="0">
              <a:buNone/>
              <a:defRPr sz="2600" i="1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87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300B-32C9-934A-A382-D68A891C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D9332A-DBD3-AD4D-B3A1-3AD71876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D5DD8-B983-3345-8263-E35BE0FA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6" y="238973"/>
            <a:ext cx="7886700" cy="719962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dirty="0">
                <a:solidFill>
                  <a:srgbClr val="2F5597"/>
                </a:solidFill>
                <a:latin typeface="+mn-lt"/>
                <a:ea typeface="Palatino" pitchFamily="2" charset="77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972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E163-1664-5244-A7B8-2CAE3A0D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4B890-F90C-1741-AE5C-C21F7ACE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B123DA-E8A5-5C4A-B536-569E5BBC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6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73CC-9415-2F4D-A583-474ED506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F0C4-BDE1-9E47-998A-6E132B550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A37B3-0625-6E4F-A84A-F1DEFB2A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8DB4632-8E0D-F546-A4FD-6C701C88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7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9916-77B7-394A-B32C-C1056812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A140-7661-1043-8CCB-381F8B265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C75F2-D591-DE47-BEAA-8FCB26E26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68EAE-EED4-4045-A6D7-B8EA3F220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CB36C-E3ED-1D43-88AC-71FDA7760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247E960-1D90-004B-8939-BC25721E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4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C608-D7A1-854D-AAF3-351890F3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BFDAE-0F45-3345-B316-6212FF03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5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448D6-3621-294C-831C-4CA4B43C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A3E3D-492B-C946-B3BB-ED04E4B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A51F8-E9E1-3F4D-BA1C-8009377B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D4609-A5F1-6A47-ACD3-3AF21D5D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2A1E-882C-1E4E-B5DC-F61B79E2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AD92-6665-E143-A983-423E3564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DA507-E931-2447-94BA-DC78BF633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F8902-3524-534C-B71E-534EE0B7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14CFC-A902-5A4D-B903-E1A9A26A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7A10-63A3-2446-97F0-CEF7D2E3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D4609-A5F1-6A47-ACD3-3AF21D5D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4C88-AB8B-D140-B1F7-B3955F37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2DAA2-4FA6-974D-98E8-A68AB954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91E92-D146-6C40-9E16-43217A5F3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159B-1AF3-B44C-A854-E043A082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3841F-B2E9-7544-A913-68F1DCC6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424DC-ACFC-7E43-AD88-5CB9A574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D4609-A5F1-6A47-ACD3-3AF21D5D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9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09E3C-FFCD-8243-833C-F557068B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23" y="310410"/>
            <a:ext cx="7886700" cy="719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68E88-2DB4-5045-9DC7-A0D4FF407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16738"/>
            <a:ext cx="7886700" cy="4730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E9F0F1-E920-6C4E-B969-530F98D86C52}"/>
              </a:ext>
            </a:extLst>
          </p:cNvPr>
          <p:cNvCxnSpPr>
            <a:cxnSpLocks/>
          </p:cNvCxnSpPr>
          <p:nvPr/>
        </p:nvCxnSpPr>
        <p:spPr>
          <a:xfrm>
            <a:off x="488359" y="6196399"/>
            <a:ext cx="7886700" cy="0"/>
          </a:xfrm>
          <a:prstGeom prst="line">
            <a:avLst/>
          </a:prstGeom>
          <a:ln w="25400" cmpd="thinThick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003BB65-A139-E147-905A-4531E9C39078}"/>
              </a:ext>
            </a:extLst>
          </p:cNvPr>
          <p:cNvSpPr/>
          <p:nvPr userDrawn="1"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310CD-4D01-7641-BD19-9F4F42ECF2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56665"/>
          <a:stretch/>
        </p:blipFill>
        <p:spPr>
          <a:xfrm>
            <a:off x="6345278" y="6283599"/>
            <a:ext cx="2199634" cy="4501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A2DFA8-A8D1-6548-99BC-FC9EB5672F17}"/>
              </a:ext>
            </a:extLst>
          </p:cNvPr>
          <p:cNvSpPr txBox="1"/>
          <p:nvPr userDrawn="1"/>
        </p:nvSpPr>
        <p:spPr>
          <a:xfrm>
            <a:off x="1153940" y="6278878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Palatino" pitchFamily="2" charset="77"/>
                <a:cs typeface="Al Bayan Plain" pitchFamily="2" charset="-78"/>
              </a:rPr>
              <a:t>NI RESEARCH GROUP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538C2-2335-D046-88A6-1BB94A0FAC5A}"/>
              </a:ext>
            </a:extLst>
          </p:cNvPr>
          <p:cNvSpPr/>
          <p:nvPr userDrawn="1"/>
        </p:nvSpPr>
        <p:spPr>
          <a:xfrm flipV="1">
            <a:off x="190646" y="6449458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D2A555-42A0-2A49-9EDD-C11DDDC50319}"/>
              </a:ext>
            </a:extLst>
          </p:cNvPr>
          <p:cNvSpPr/>
          <p:nvPr userDrawn="1"/>
        </p:nvSpPr>
        <p:spPr>
          <a:xfrm flipV="1">
            <a:off x="808850" y="651698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1218E0-32AA-3149-B68A-395C12186B45}"/>
              </a:ext>
            </a:extLst>
          </p:cNvPr>
          <p:cNvSpPr/>
          <p:nvPr userDrawn="1"/>
        </p:nvSpPr>
        <p:spPr>
          <a:xfrm flipV="1">
            <a:off x="440718" y="6669381"/>
            <a:ext cx="64008" cy="64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C14ECE-513C-474D-A6E9-D0286D5FF7BC}"/>
              </a:ext>
            </a:extLst>
          </p:cNvPr>
          <p:cNvSpPr/>
          <p:nvPr userDrawn="1"/>
        </p:nvSpPr>
        <p:spPr>
          <a:xfrm flipV="1">
            <a:off x="967708" y="6259645"/>
            <a:ext cx="73152" cy="731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194A19A-98EC-7F47-AD9A-A85A2E3274D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rot="13009756">
            <a:off x="634625" y="5907829"/>
            <a:ext cx="204356" cy="70937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9B8D3-7BC8-CD4B-870B-44A745140989}"/>
              </a:ext>
            </a:extLst>
          </p:cNvPr>
          <p:cNvGrpSpPr/>
          <p:nvPr userDrawn="1"/>
        </p:nvGrpSpPr>
        <p:grpSpPr>
          <a:xfrm rot="11746561" flipV="1">
            <a:off x="205136" y="5616545"/>
            <a:ext cx="861518" cy="493141"/>
            <a:chOff x="226512" y="5604280"/>
            <a:chExt cx="861518" cy="493141"/>
          </a:xfrm>
          <a:solidFill>
            <a:srgbClr val="2F5597"/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BFD3AD-DFC3-9E4F-A922-871B05B08861}"/>
                </a:ext>
              </a:extLst>
            </p:cNvPr>
            <p:cNvSpPr/>
            <p:nvPr userDrawn="1"/>
          </p:nvSpPr>
          <p:spPr>
            <a:xfrm>
              <a:off x="226512" y="5725892"/>
              <a:ext cx="118872" cy="118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52A7664-CB0E-214B-9AEF-F423F5FB662F}"/>
                </a:ext>
              </a:extLst>
            </p:cNvPr>
            <p:cNvSpPr/>
            <p:nvPr userDrawn="1"/>
          </p:nvSpPr>
          <p:spPr>
            <a:xfrm>
              <a:off x="864326" y="5736488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86B2ABF-720F-0F44-8255-C573CDB18379}"/>
                </a:ext>
              </a:extLst>
            </p:cNvPr>
            <p:cNvSpPr/>
            <p:nvPr userDrawn="1"/>
          </p:nvSpPr>
          <p:spPr>
            <a:xfrm>
              <a:off x="594854" y="5604280"/>
              <a:ext cx="64008" cy="64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16B896D-EBDF-AB44-BC5B-5445EDCE0EC3}"/>
                </a:ext>
              </a:extLst>
            </p:cNvPr>
            <p:cNvSpPr/>
            <p:nvPr userDrawn="1"/>
          </p:nvSpPr>
          <p:spPr>
            <a:xfrm>
              <a:off x="1014878" y="6024269"/>
              <a:ext cx="73152" cy="73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CCDC6EF8-8064-0049-83EE-3BE7E66797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4150" t="-8562" r="-4150" b="44867"/>
          <a:stretch/>
        </p:blipFill>
        <p:spPr>
          <a:xfrm>
            <a:off x="4974017" y="6149667"/>
            <a:ext cx="2199634" cy="661601"/>
          </a:xfrm>
          <a:prstGeom prst="rect">
            <a:avLst/>
          </a:prstGeom>
        </p:spPr>
      </p:pic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05FB5B37-0530-6A4D-8366-1BDC16858D79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D0BED2-E107-4940-9EEC-77E8F3D4A58A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2226040">
            <a:off x="332517" y="5723710"/>
            <a:ext cx="201287" cy="72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300" b="1" kern="1200" dirty="0">
          <a:solidFill>
            <a:srgbClr val="2F5597"/>
          </a:solidFill>
          <a:latin typeface="+mn-lt"/>
          <a:ea typeface="Palatino" pitchFamily="2" charset="77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hyperlink" Target="http://persson.berkeley.edu/distmesh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5.png"/><Relationship Id="rId7" Type="http://schemas.openxmlformats.org/officeDocument/2006/relationships/image" Target="../media/image6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84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83.png"/><Relationship Id="rId4" Type="http://schemas.openxmlformats.org/officeDocument/2006/relationships/image" Target="../media/image66.png"/><Relationship Id="rId9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25.jp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48.png"/><Relationship Id="rId5" Type="http://schemas.openxmlformats.org/officeDocument/2006/relationships/image" Target="../media/image23.jp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2.jpg"/><Relationship Id="rId7" Type="http://schemas.openxmlformats.org/officeDocument/2006/relationships/image" Target="../media/image59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56AE-B7B2-FD45-B4AF-EC1A28D03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Induced Surface Charge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8695-8F68-3547-97F4-650F85BF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CE1F682-6655-4E61-BD70-A0E8D1691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Xuan Ruan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08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572A63-1756-4EA7-AF9E-7C2D5882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0ADA6C1-37DC-4114-99B0-C11EA4B2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Dielectric ball in field of point charge</a:t>
            </a:r>
            <a:endParaRPr lang="zh-CN" altLang="en-US" dirty="0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C297BCF5-270C-4429-AB9C-1B58D12D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9" y="958935"/>
            <a:ext cx="5791200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F65DA1-AA38-45FA-8431-FDF3C9643040}"/>
                  </a:ext>
                </a:extLst>
              </p:cNvPr>
              <p:cNvSpPr txBox="1"/>
              <p:nvPr/>
            </p:nvSpPr>
            <p:spPr>
              <a:xfrm>
                <a:off x="1131209" y="5493178"/>
                <a:ext cx="2152962" cy="5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𝑜𝑏𝑗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=2.5,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F65DA1-AA38-45FA-8431-FDF3C9643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09" y="5493178"/>
                <a:ext cx="2152962" cy="529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5830B0D0-1F0B-4BDB-996A-9E44CB504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834" y="1588960"/>
            <a:ext cx="2853418" cy="5768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4BE4C2-D1CD-436C-97AE-F1D8C926E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833" y="2624443"/>
            <a:ext cx="2853418" cy="5661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FC75653-6111-42A2-8975-080701FDA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834" y="3565887"/>
            <a:ext cx="2853417" cy="5327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87D4CD6-D3BD-49EB-9148-2F20039C3B3C}"/>
                  </a:ext>
                </a:extLst>
              </p:cNvPr>
              <p:cNvSpPr txBox="1"/>
              <p:nvPr/>
            </p:nvSpPr>
            <p:spPr>
              <a:xfrm>
                <a:off x="4077686" y="5449255"/>
                <a:ext cx="1256241" cy="57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87D4CD6-D3BD-49EB-9148-2F20039C3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686" y="5449255"/>
                <a:ext cx="1256241" cy="5730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1083E23D-0801-4071-91BF-C0247B7E17A4}"/>
              </a:ext>
            </a:extLst>
          </p:cNvPr>
          <p:cNvSpPr txBox="1"/>
          <p:nvPr/>
        </p:nvSpPr>
        <p:spPr>
          <a:xfrm>
            <a:off x="6105833" y="113031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Jones, 1995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797503" y="213066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8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37278E-C55C-444D-95CF-EDF3204F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487D223-5434-49C3-B433-48C8FDAC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Nearly Uniform Patches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143067-21A4-4EC0-84A7-30662D2B00FE}"/>
                  </a:ext>
                </a:extLst>
              </p:cNvPr>
              <p:cNvSpPr txBox="1"/>
              <p:nvPr/>
            </p:nvSpPr>
            <p:spPr>
              <a:xfrm>
                <a:off x="619733" y="1063553"/>
                <a:ext cx="2595326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143067-21A4-4EC0-84A7-30662D2B0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3" y="1063553"/>
                <a:ext cx="2595326" cy="5558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C18FAA-FD7B-40CA-9B1E-315174284AF9}"/>
                  </a:ext>
                </a:extLst>
              </p:cNvPr>
              <p:cNvSpPr txBox="1"/>
              <p:nvPr/>
            </p:nvSpPr>
            <p:spPr>
              <a:xfrm>
                <a:off x="619733" y="2218152"/>
                <a:ext cx="212923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C18FAA-FD7B-40CA-9B1E-315174284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3" y="2218152"/>
                <a:ext cx="2129237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9E1A1D7-E73E-41BC-9B9F-3B569158A6DD}"/>
                  </a:ext>
                </a:extLst>
              </p:cNvPr>
              <p:cNvSpPr txBox="1"/>
              <p:nvPr/>
            </p:nvSpPr>
            <p:spPr>
              <a:xfrm>
                <a:off x="619733" y="2911110"/>
                <a:ext cx="395467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9E1A1D7-E73E-41BC-9B9F-3B569158A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3" y="2911110"/>
                <a:ext cx="3954672" cy="818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FB5D308-C8DA-4ADF-8238-1E3FB94BE16F}"/>
                  </a:ext>
                </a:extLst>
              </p:cNvPr>
              <p:cNvSpPr txBox="1"/>
              <p:nvPr/>
            </p:nvSpPr>
            <p:spPr>
              <a:xfrm>
                <a:off x="619733" y="3870565"/>
                <a:ext cx="3908827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FB5D308-C8DA-4ADF-8238-1E3FB94BE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3" y="3870565"/>
                <a:ext cx="3908827" cy="8183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1986FBA-68BF-4D4F-9E0C-DFE05531203E}"/>
              </a:ext>
            </a:extLst>
          </p:cNvPr>
          <p:cNvSpPr txBox="1"/>
          <p:nvPr/>
        </p:nvSpPr>
        <p:spPr>
          <a:xfrm>
            <a:off x="373626" y="1793765"/>
            <a:ext cx="260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Coordinates of N patches: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73EE6B-6B61-4088-9733-08CFAB0D685A}"/>
                  </a:ext>
                </a:extLst>
              </p:cNvPr>
              <p:cNvSpPr txBox="1"/>
              <p:nvPr/>
            </p:nvSpPr>
            <p:spPr>
              <a:xfrm>
                <a:off x="561830" y="4810379"/>
                <a:ext cx="1909916" cy="4075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−1)/2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73EE6B-6B61-4088-9733-08CFAB0D6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0" y="4810379"/>
                <a:ext cx="1909916" cy="407547"/>
              </a:xfrm>
              <a:prstGeom prst="rect">
                <a:avLst/>
              </a:prstGeom>
              <a:blipFill>
                <a:blip r:embed="rId6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00D74F-0646-4F79-A42F-95224C1C3FCB}"/>
                  </a:ext>
                </a:extLst>
              </p:cNvPr>
              <p:cNvSpPr txBox="1"/>
              <p:nvPr/>
            </p:nvSpPr>
            <p:spPr>
              <a:xfrm>
                <a:off x="727586" y="5336153"/>
                <a:ext cx="135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00D74F-0646-4F79-A42F-95224C1C3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86" y="5336153"/>
                <a:ext cx="1354538" cy="276999"/>
              </a:xfrm>
              <a:prstGeom prst="rect">
                <a:avLst/>
              </a:prstGeom>
              <a:blipFill>
                <a:blip r:embed="rId7"/>
                <a:stretch>
                  <a:fillRect l="-2242" r="-358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9956" y="829866"/>
            <a:ext cx="2857500" cy="45243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797503" y="213066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6AB3D4-8EC8-42D3-9CCF-D6D2DE9846DA}"/>
              </a:ext>
            </a:extLst>
          </p:cNvPr>
          <p:cNvCxnSpPr/>
          <p:nvPr/>
        </p:nvCxnSpPr>
        <p:spPr>
          <a:xfrm flipH="1">
            <a:off x="2789268" y="1987813"/>
            <a:ext cx="960120" cy="4355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EC50DD-14C4-4748-B220-6A1F13C74646}"/>
              </a:ext>
            </a:extLst>
          </p:cNvPr>
          <p:cNvSpPr txBox="1"/>
          <p:nvPr/>
        </p:nvSpPr>
        <p:spPr>
          <a:xfrm flipH="1">
            <a:off x="3361518" y="1717452"/>
            <a:ext cx="1432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Goes from –c to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ED3CDF-8FBB-4C0C-ADD4-7C7276CFBE5B}"/>
              </a:ext>
            </a:extLst>
          </p:cNvPr>
          <p:cNvSpPr txBox="1"/>
          <p:nvPr/>
        </p:nvSpPr>
        <p:spPr>
          <a:xfrm>
            <a:off x="3123631" y="5264497"/>
            <a:ext cx="5381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http://extremelearning.com.au/how-to-evenly-distribute-points-on-a-sphere-more-effectively-than-the-canonical-fibonacci-lattice/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96826-1C2A-4FA8-BB14-6459659E75DB}"/>
              </a:ext>
            </a:extLst>
          </p:cNvPr>
          <p:cNvSpPr txBox="1"/>
          <p:nvPr/>
        </p:nvSpPr>
        <p:spPr>
          <a:xfrm>
            <a:off x="3123631" y="5825255"/>
            <a:ext cx="53816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https://bduvenhage.me/geometry/2019/07/31/generating-equidistant-vectors.html</a:t>
            </a:r>
          </a:p>
        </p:txBody>
      </p:sp>
    </p:spTree>
    <p:extLst>
      <p:ext uri="{BB962C8B-B14F-4D97-AF65-F5344CB8AC3E}">
        <p14:creationId xmlns:p14="http://schemas.microsoft.com/office/powerpoint/2010/main" val="280622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2CC516-24C4-4009-B42D-52446CD0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F85DF83-66D6-4DC0-A164-4FA178E9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Vector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D2B7A82-88E3-4691-9050-76F6DE26D6A0}"/>
                  </a:ext>
                </a:extLst>
              </p:cNvPr>
              <p:cNvSpPr txBox="1"/>
              <p:nvPr/>
            </p:nvSpPr>
            <p:spPr>
              <a:xfrm>
                <a:off x="619733" y="1063553"/>
                <a:ext cx="2595326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D2B7A82-88E3-4691-9050-76F6DE26D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3" y="1063553"/>
                <a:ext cx="2595326" cy="5558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9D46E6C-BE14-4C6F-A345-14F33FD9F143}"/>
                  </a:ext>
                </a:extLst>
              </p:cNvPr>
              <p:cNvSpPr txBox="1"/>
              <p:nvPr/>
            </p:nvSpPr>
            <p:spPr>
              <a:xfrm>
                <a:off x="619733" y="1979667"/>
                <a:ext cx="2416367" cy="905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9D46E6C-BE14-4C6F-A345-14F33FD9F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3" y="1979667"/>
                <a:ext cx="2416367" cy="905569"/>
              </a:xfrm>
              <a:prstGeom prst="rect">
                <a:avLst/>
              </a:prstGeom>
              <a:blipFill>
                <a:blip r:embed="rId3"/>
                <a:stretch>
                  <a:fillRect b="-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389" y="734546"/>
            <a:ext cx="2847975" cy="4438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97503" y="213066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0174FD-7D11-4395-982B-1994DF4D7926}"/>
                  </a:ext>
                </a:extLst>
              </p:cNvPr>
              <p:cNvSpPr txBox="1"/>
              <p:nvPr/>
            </p:nvSpPr>
            <p:spPr>
              <a:xfrm>
                <a:off x="2849936" y="1904349"/>
                <a:ext cx="1775871" cy="1274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0174FD-7D11-4395-982B-1994DF4D7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936" y="1904349"/>
                <a:ext cx="1775871" cy="12740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64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54" y="817157"/>
            <a:ext cx="5391150" cy="4819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65631" y="1846385"/>
            <a:ext cx="16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Aspect ratio = 4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97CC1-EFDE-4B50-8CF4-EA9B5D335448}"/>
              </a:ext>
            </a:extLst>
          </p:cNvPr>
          <p:cNvSpPr txBox="1"/>
          <p:nvPr/>
        </p:nvSpPr>
        <p:spPr>
          <a:xfrm>
            <a:off x="4655752" y="5716995"/>
            <a:ext cx="3785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S   </a:t>
            </a:r>
            <a:r>
              <a:rPr lang="en-US" b="0" i="0" dirty="0">
                <a:solidFill>
                  <a:srgbClr val="C00000"/>
                </a:solidFill>
                <a:effectLst/>
                <a:latin typeface="Symbol" panose="05050102010706020507" pitchFamily="18" charset="2"/>
              </a:rPr>
              <a:t>»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   4</a:t>
            </a:r>
            <a:r>
              <a:rPr lang="en-US" b="0" i="0" dirty="0">
                <a:solidFill>
                  <a:srgbClr val="C00000"/>
                </a:solidFill>
                <a:effectLst/>
                <a:latin typeface="Symbol" panose="05050102010706020507" pitchFamily="18" charset="2"/>
              </a:rPr>
              <a:t>p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  [ ( </a:t>
            </a:r>
            <a:r>
              <a:rPr lang="en-US" b="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baseline="30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b="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baseline="30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 + </a:t>
            </a:r>
            <a:r>
              <a:rPr lang="en-US" b="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baseline="30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b="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US" b="0" i="0" baseline="30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 + </a:t>
            </a:r>
            <a:r>
              <a:rPr lang="en-US" b="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baseline="30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b="0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US" b="0" i="0" baseline="30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b="0" i="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) </a:t>
            </a:r>
            <a:r>
              <a:rPr lang="en-US" b="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 3 ]</a:t>
            </a:r>
            <a:r>
              <a:rPr lang="en-US" b="0" i="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 1/p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6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209162"/>
            <a:ext cx="6336926" cy="208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err="1"/>
              <a:t>Distmesh</a:t>
            </a:r>
            <a:r>
              <a:rPr lang="en-US" altLang="zh-CN" sz="1800" dirty="0"/>
              <a:t>: A Simple Mesh Generator in MATLAB</a:t>
            </a:r>
          </a:p>
          <a:p>
            <a:pPr marL="0" indent="0">
              <a:buNone/>
            </a:pPr>
            <a:r>
              <a:rPr lang="en-US" altLang="zh-CN" sz="1800" dirty="0">
                <a:hlinkClick r:id="rId2"/>
              </a:rPr>
              <a:t>http://persson.berkeley.edu/distmesh/</a:t>
            </a:r>
            <a:endParaRPr lang="en-US" altLang="zh-CN" sz="1800" dirty="0"/>
          </a:p>
          <a:p>
            <a:r>
              <a:rPr lang="en-US" altLang="zh-CN" sz="1800" dirty="0"/>
              <a:t>P.-O. </a:t>
            </a:r>
            <a:r>
              <a:rPr lang="en-US" altLang="zh-CN" sz="1800" dirty="0" err="1"/>
              <a:t>Persson</a:t>
            </a:r>
            <a:r>
              <a:rPr lang="en-US" altLang="zh-CN" sz="1800" dirty="0"/>
              <a:t>, G. </a:t>
            </a:r>
            <a:r>
              <a:rPr lang="en-US" altLang="zh-CN" sz="1800" dirty="0" err="1"/>
              <a:t>Strang</a:t>
            </a:r>
            <a:r>
              <a:rPr lang="en-US" altLang="zh-CN" sz="1800" dirty="0"/>
              <a:t>, A Simple Mesh Generator in MATLAB.</a:t>
            </a:r>
          </a:p>
          <a:p>
            <a:pPr marL="0" indent="0">
              <a:buNone/>
            </a:pPr>
            <a:r>
              <a:rPr lang="en-US" altLang="zh-CN" sz="1800" dirty="0"/>
              <a:t>SIAM Review, Volume 46 (2), pp. 329-345, 2004</a:t>
            </a:r>
          </a:p>
          <a:p>
            <a:r>
              <a:rPr lang="en-US" altLang="zh-CN" sz="1800" dirty="0"/>
              <a:t>P.-O. </a:t>
            </a:r>
            <a:r>
              <a:rPr lang="en-US" altLang="zh-CN" sz="1800" dirty="0" err="1"/>
              <a:t>Persson</a:t>
            </a:r>
            <a:r>
              <a:rPr lang="en-US" altLang="zh-CN" sz="1800" dirty="0"/>
              <a:t>, Mesh Generation for Implicit Geometries.</a:t>
            </a:r>
          </a:p>
          <a:p>
            <a:pPr marL="0" indent="0">
              <a:buNone/>
            </a:pPr>
            <a:r>
              <a:rPr lang="en-US" altLang="zh-CN" sz="1800" dirty="0"/>
              <a:t>Ph.D. thesis, Department of Mathematics, MIT, 2004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Unstructured triangular mesh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8" t="25766" r="19703" b="29102"/>
          <a:stretch/>
        </p:blipFill>
        <p:spPr>
          <a:xfrm>
            <a:off x="1461247" y="3549239"/>
            <a:ext cx="3272118" cy="21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65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134" y="2610096"/>
            <a:ext cx="3895725" cy="733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6" y="1004888"/>
            <a:ext cx="3581033" cy="21829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436" y="1581400"/>
            <a:ext cx="2386746" cy="467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930436" y="835760"/>
                <a:ext cx="1941301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436" y="835760"/>
                <a:ext cx="1941301" cy="648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459" y="3543925"/>
            <a:ext cx="2552700" cy="876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39" y="4306023"/>
            <a:ext cx="3276600" cy="571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438604" y="2344422"/>
            <a:ext cx="168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Effective dipole: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5BE94EB-61BE-4A70-8536-AAD16D07EAC5}"/>
                  </a:ext>
                </a:extLst>
              </p:cNvPr>
              <p:cNvSpPr txBox="1"/>
              <p:nvPr/>
            </p:nvSpPr>
            <p:spPr>
              <a:xfrm>
                <a:off x="1124322" y="4150977"/>
                <a:ext cx="1283172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5BE94EB-61BE-4A70-8536-AAD16D07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22" y="4150977"/>
                <a:ext cx="1283172" cy="7265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69333C01-9ED7-46A5-A106-2637159DA531}"/>
              </a:ext>
            </a:extLst>
          </p:cNvPr>
          <p:cNvSpPr txBox="1"/>
          <p:nvPr/>
        </p:nvSpPr>
        <p:spPr>
          <a:xfrm>
            <a:off x="4035416" y="569929"/>
            <a:ext cx="5383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7FF"/>
                </a:solidFill>
              </a:rPr>
              <a:t>Thomas Jones, </a:t>
            </a:r>
            <a:r>
              <a:rPr lang="en-US" altLang="zh-CN" i="1" dirty="0">
                <a:solidFill>
                  <a:srgbClr val="0007FF"/>
                </a:solidFill>
              </a:rPr>
              <a:t>Electromechanics of Particles</a:t>
            </a:r>
            <a:r>
              <a:rPr lang="en-US" altLang="zh-CN" dirty="0">
                <a:solidFill>
                  <a:srgbClr val="0007FF"/>
                </a:solidFill>
              </a:rPr>
              <a:t>, 1995.</a:t>
            </a:r>
            <a:endParaRPr lang="zh-CN" altLang="en-US" dirty="0">
              <a:solidFill>
                <a:srgbClr val="000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56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Validation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41590"/>
              </p:ext>
            </p:extLst>
          </p:nvPr>
        </p:nvGraphicFramePr>
        <p:xfrm>
          <a:off x="134336" y="1461217"/>
          <a:ext cx="8825024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78848">
                  <a:extLst>
                    <a:ext uri="{9D8B030D-6E8A-4147-A177-3AD203B41FA5}">
                      <a16:colId xmlns:a16="http://schemas.microsoft.com/office/drawing/2014/main" val="706613115"/>
                    </a:ext>
                  </a:extLst>
                </a:gridCol>
                <a:gridCol w="678848">
                  <a:extLst>
                    <a:ext uri="{9D8B030D-6E8A-4147-A177-3AD203B41FA5}">
                      <a16:colId xmlns:a16="http://schemas.microsoft.com/office/drawing/2014/main" val="190159068"/>
                    </a:ext>
                  </a:extLst>
                </a:gridCol>
                <a:gridCol w="678848">
                  <a:extLst>
                    <a:ext uri="{9D8B030D-6E8A-4147-A177-3AD203B41FA5}">
                      <a16:colId xmlns:a16="http://schemas.microsoft.com/office/drawing/2014/main" val="3172887087"/>
                    </a:ext>
                  </a:extLst>
                </a:gridCol>
                <a:gridCol w="678848">
                  <a:extLst>
                    <a:ext uri="{9D8B030D-6E8A-4147-A177-3AD203B41FA5}">
                      <a16:colId xmlns:a16="http://schemas.microsoft.com/office/drawing/2014/main" val="1624415978"/>
                    </a:ext>
                  </a:extLst>
                </a:gridCol>
                <a:gridCol w="678848">
                  <a:extLst>
                    <a:ext uri="{9D8B030D-6E8A-4147-A177-3AD203B41FA5}">
                      <a16:colId xmlns:a16="http://schemas.microsoft.com/office/drawing/2014/main" val="3223398119"/>
                    </a:ext>
                  </a:extLst>
                </a:gridCol>
                <a:gridCol w="678848">
                  <a:extLst>
                    <a:ext uri="{9D8B030D-6E8A-4147-A177-3AD203B41FA5}">
                      <a16:colId xmlns:a16="http://schemas.microsoft.com/office/drawing/2014/main" val="689744780"/>
                    </a:ext>
                  </a:extLst>
                </a:gridCol>
                <a:gridCol w="678848">
                  <a:extLst>
                    <a:ext uri="{9D8B030D-6E8A-4147-A177-3AD203B41FA5}">
                      <a16:colId xmlns:a16="http://schemas.microsoft.com/office/drawing/2014/main" val="2080203388"/>
                    </a:ext>
                  </a:extLst>
                </a:gridCol>
                <a:gridCol w="678848">
                  <a:extLst>
                    <a:ext uri="{9D8B030D-6E8A-4147-A177-3AD203B41FA5}">
                      <a16:colId xmlns:a16="http://schemas.microsoft.com/office/drawing/2014/main" val="3791030249"/>
                    </a:ext>
                  </a:extLst>
                </a:gridCol>
                <a:gridCol w="678848">
                  <a:extLst>
                    <a:ext uri="{9D8B030D-6E8A-4147-A177-3AD203B41FA5}">
                      <a16:colId xmlns:a16="http://schemas.microsoft.com/office/drawing/2014/main" val="2596905474"/>
                    </a:ext>
                  </a:extLst>
                </a:gridCol>
                <a:gridCol w="776264">
                  <a:extLst>
                    <a:ext uri="{9D8B030D-6E8A-4147-A177-3AD203B41FA5}">
                      <a16:colId xmlns:a16="http://schemas.microsoft.com/office/drawing/2014/main" val="124837676"/>
                    </a:ext>
                  </a:extLst>
                </a:gridCol>
                <a:gridCol w="747252">
                  <a:extLst>
                    <a:ext uri="{9D8B030D-6E8A-4147-A177-3AD203B41FA5}">
                      <a16:colId xmlns:a16="http://schemas.microsoft.com/office/drawing/2014/main" val="3688068710"/>
                    </a:ext>
                  </a:extLst>
                </a:gridCol>
                <a:gridCol w="668593">
                  <a:extLst>
                    <a:ext uri="{9D8B030D-6E8A-4147-A177-3AD203B41FA5}">
                      <a16:colId xmlns:a16="http://schemas.microsoft.com/office/drawing/2014/main" val="1741831521"/>
                    </a:ext>
                  </a:extLst>
                </a:gridCol>
                <a:gridCol w="523283">
                  <a:extLst>
                    <a:ext uri="{9D8B030D-6E8A-4147-A177-3AD203B41FA5}">
                      <a16:colId xmlns:a16="http://schemas.microsoft.com/office/drawing/2014/main" val="42605761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altLang="zh-CN" sz="1200" dirty="0"/>
                        <a:t>Geometry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200" dirty="0"/>
                        <a:t>External Field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200" dirty="0"/>
                        <a:t>Calculation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200" dirty="0"/>
                        <a:t>Theory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Ey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Ez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N_patch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pz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37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4.085275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-0.00118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0.012072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4.18879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90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9.716864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-0.00066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-0.00203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9.970572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870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21.58781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0.000159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-0.00163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22.57883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551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45.50925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-0.00374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0.006583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48.21018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744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18.25061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-0.00415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-0.00055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18.55363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940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82.05909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0.045306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0.015877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82.24947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56288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BE94EB-61BE-4A70-8536-AAD16D07EAC5}"/>
                  </a:ext>
                </a:extLst>
              </p:cNvPr>
              <p:cNvSpPr txBox="1"/>
              <p:nvPr/>
            </p:nvSpPr>
            <p:spPr>
              <a:xfrm>
                <a:off x="996503" y="4733860"/>
                <a:ext cx="1589602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BE94EB-61BE-4A70-8536-AAD16D07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03" y="4733860"/>
                <a:ext cx="1589602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5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Ongoing 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657475" y="1760151"/>
                <a:ext cx="3069623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External field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altLang="zh-CN" dirty="0"/>
                  <a:t>, free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475" y="1760151"/>
                <a:ext cx="3069623" cy="391582"/>
              </a:xfrm>
              <a:prstGeom prst="rect">
                <a:avLst/>
              </a:prstGeom>
              <a:blipFill>
                <a:blip r:embed="rId2"/>
                <a:stretch>
                  <a:fillRect l="-1789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38665" y="2648149"/>
                <a:ext cx="4907241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Bound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, local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665" y="2648149"/>
                <a:ext cx="4907241" cy="395558"/>
              </a:xfrm>
              <a:prstGeom prst="rect">
                <a:avLst/>
              </a:prstGeom>
              <a:blipFill>
                <a:blip r:embed="rId3"/>
                <a:stretch>
                  <a:fillRect l="-994" t="-6154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76719" y="3405981"/>
                <a:ext cx="6231129" cy="412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Force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e>
                    </m:nary>
                  </m:oMath>
                </a14:m>
                <a:r>
                  <a:rPr lang="en-US" altLang="zh-CN" dirty="0"/>
                  <a:t>, Torque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𝑑𝑆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19" y="3405981"/>
                <a:ext cx="6231129" cy="412164"/>
              </a:xfrm>
              <a:prstGeom prst="rect">
                <a:avLst/>
              </a:prstGeom>
              <a:blipFill>
                <a:blip r:embed="rId4"/>
                <a:stretch>
                  <a:fillRect l="-881" t="-134328" b="-195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619242" y="4138690"/>
            <a:ext cx="514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Ellipsoid translation and rotation (collision detection)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75773" y="4884084"/>
            <a:ext cx="403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 patch location and normal vector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2"/>
            <a:endCxn id="6" idx="0"/>
          </p:cNvCxnSpPr>
          <p:nvPr/>
        </p:nvCxnSpPr>
        <p:spPr>
          <a:xfrm flipH="1">
            <a:off x="4192286" y="2151733"/>
            <a:ext cx="1" cy="49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</p:cNvCxnSpPr>
          <p:nvPr/>
        </p:nvCxnSpPr>
        <p:spPr>
          <a:xfrm>
            <a:off x="4192286" y="3043707"/>
            <a:ext cx="1" cy="38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</p:cNvCxnSpPr>
          <p:nvPr/>
        </p:nvCxnSpPr>
        <p:spPr>
          <a:xfrm>
            <a:off x="4192284" y="3818145"/>
            <a:ext cx="3" cy="29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9" idx="0"/>
          </p:cNvCxnSpPr>
          <p:nvPr/>
        </p:nvCxnSpPr>
        <p:spPr>
          <a:xfrm>
            <a:off x="4192287" y="4508022"/>
            <a:ext cx="0" cy="37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184123" y="974859"/>
            <a:ext cx="201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 discretization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2"/>
            <a:endCxn id="5" idx="0"/>
          </p:cNvCxnSpPr>
          <p:nvPr/>
        </p:nvCxnSpPr>
        <p:spPr>
          <a:xfrm>
            <a:off x="4192284" y="1344191"/>
            <a:ext cx="3" cy="41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</p:cNvCxnSpPr>
          <p:nvPr/>
        </p:nvCxnSpPr>
        <p:spPr>
          <a:xfrm>
            <a:off x="6208800" y="5068750"/>
            <a:ext cx="2179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8387862" y="2367959"/>
            <a:ext cx="1" cy="270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192287" y="2367959"/>
            <a:ext cx="419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10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01" y="958935"/>
            <a:ext cx="3387674" cy="214679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Ellipsoid dynamics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875" y="958935"/>
            <a:ext cx="2668161" cy="2146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554754" y="3139559"/>
                <a:ext cx="2264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Euler angles: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754" y="3139559"/>
                <a:ext cx="2264402" cy="369332"/>
              </a:xfrm>
              <a:prstGeom prst="rect">
                <a:avLst/>
              </a:prstGeom>
              <a:blipFill>
                <a:blip r:embed="rId4"/>
                <a:stretch>
                  <a:fillRect l="-215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50" y="3564384"/>
            <a:ext cx="7134225" cy="88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602375" y="3676404"/>
                <a:ext cx="1151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375" y="3676404"/>
                <a:ext cx="1151277" cy="276999"/>
              </a:xfrm>
              <a:prstGeom prst="rect">
                <a:avLst/>
              </a:prstGeom>
              <a:blipFill>
                <a:blip r:embed="rId6"/>
                <a:stretch>
                  <a:fillRect l="-2646" r="-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600288" y="4076522"/>
                <a:ext cx="1374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288" y="4076522"/>
                <a:ext cx="1374672" cy="276999"/>
              </a:xfrm>
              <a:prstGeom prst="rect">
                <a:avLst/>
              </a:prstGeom>
              <a:blipFill>
                <a:blip r:embed="rId7"/>
                <a:stretch>
                  <a:fillRect l="-2222" t="-4444" r="-17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34336" y="4629146"/>
                <a:ext cx="2666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Quaternions: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36" y="4629146"/>
                <a:ext cx="2666627" cy="369332"/>
              </a:xfrm>
              <a:prstGeom prst="rect">
                <a:avLst/>
              </a:prstGeom>
              <a:blipFill>
                <a:blip r:embed="rId8"/>
                <a:stretch>
                  <a:fillRect l="-183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336" y="5001547"/>
            <a:ext cx="3867150" cy="1066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8160" y="4947122"/>
            <a:ext cx="48768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2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Ellipsoid dynamics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320" y="1624031"/>
            <a:ext cx="3571875" cy="133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61195" y="1075268"/>
                <a:ext cx="1214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95" y="1075268"/>
                <a:ext cx="1214115" cy="276999"/>
              </a:xfrm>
              <a:prstGeom prst="rect">
                <a:avLst/>
              </a:prstGeom>
              <a:blipFill>
                <a:blip r:embed="rId3"/>
                <a:stretch>
                  <a:fillRect l="-4523" r="-50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61" y="2152650"/>
            <a:ext cx="36290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4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BF31EF-5234-4DBC-85FB-0B11C1EF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3E36B10-5209-457A-A58C-517F1B6C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82ACD6-A5D8-40E2-8B0B-E1A8EEB3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21" y="1105623"/>
            <a:ext cx="3350649" cy="5273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0510D4-091F-47EA-B5AE-DF4D2B456082}"/>
              </a:ext>
            </a:extLst>
          </p:cNvPr>
          <p:cNvSpPr txBox="1"/>
          <p:nvPr/>
        </p:nvSpPr>
        <p:spPr>
          <a:xfrm>
            <a:off x="206477" y="1103360"/>
            <a:ext cx="21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Governing equation: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AC959C-743A-4F18-80A5-BF4CEC0B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46" y="2225567"/>
            <a:ext cx="2330181" cy="4002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AC25A9-987B-43B4-BA92-E02C0B2E5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597" y="2217465"/>
            <a:ext cx="2215870" cy="4083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56F671E-C9EF-4B60-9E11-E11741CEA01C}"/>
              </a:ext>
            </a:extLst>
          </p:cNvPr>
          <p:cNvSpPr txBox="1"/>
          <p:nvPr/>
        </p:nvSpPr>
        <p:spPr>
          <a:xfrm>
            <a:off x="206477" y="2256478"/>
            <a:ext cx="19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Dielectric constant: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8278896-984E-40BA-B9C4-7172FD68B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815" y="2832766"/>
            <a:ext cx="1631388" cy="5280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3656385-E5DF-4072-9DA5-5C80A06FF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57" y="3930467"/>
            <a:ext cx="3053131" cy="4922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FA6D736-58FE-408F-9091-1F10271BD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930468"/>
            <a:ext cx="3994383" cy="496378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9A6F5E-29B8-463E-97BB-3E12C524F475}"/>
              </a:ext>
            </a:extLst>
          </p:cNvPr>
          <p:cNvCxnSpPr/>
          <p:nvPr/>
        </p:nvCxnSpPr>
        <p:spPr>
          <a:xfrm flipH="1">
            <a:off x="2743200" y="3360800"/>
            <a:ext cx="1084729" cy="569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9096880-5BA4-4720-A6FC-62D2256A299A}"/>
              </a:ext>
            </a:extLst>
          </p:cNvPr>
          <p:cNvCxnSpPr>
            <a:cxnSpLocks/>
          </p:cNvCxnSpPr>
          <p:nvPr/>
        </p:nvCxnSpPr>
        <p:spPr>
          <a:xfrm>
            <a:off x="5162416" y="3360800"/>
            <a:ext cx="842858" cy="529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13F7FBDD-EC60-4693-A9CB-0C5650A3B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477" y="4923323"/>
            <a:ext cx="4402319" cy="35918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5743866-6A4E-4D91-91F1-3EB0938805D7}"/>
              </a:ext>
            </a:extLst>
          </p:cNvPr>
          <p:cNvCxnSpPr>
            <a:cxnSpLocks/>
          </p:cNvCxnSpPr>
          <p:nvPr/>
        </p:nvCxnSpPr>
        <p:spPr>
          <a:xfrm flipH="1">
            <a:off x="2662517" y="4422677"/>
            <a:ext cx="295836" cy="481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2D0A914-091B-4005-AE75-4D00A597BD6C}"/>
              </a:ext>
            </a:extLst>
          </p:cNvPr>
          <p:cNvSpPr txBox="1"/>
          <p:nvPr/>
        </p:nvSpPr>
        <p:spPr>
          <a:xfrm>
            <a:off x="6333846" y="356616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Known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239C0BD-C2C6-44C7-BF15-A98440D24355}"/>
              </a:ext>
            </a:extLst>
          </p:cNvPr>
          <p:cNvSpPr txBox="1"/>
          <p:nvPr/>
        </p:nvSpPr>
        <p:spPr>
          <a:xfrm>
            <a:off x="1436087" y="3591271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Unknown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79A0A96-BE2B-48DC-B134-9188F1962C48}"/>
              </a:ext>
            </a:extLst>
          </p:cNvPr>
          <p:cNvGrpSpPr/>
          <p:nvPr/>
        </p:nvGrpSpPr>
        <p:grpSpPr>
          <a:xfrm>
            <a:off x="5737262" y="332785"/>
            <a:ext cx="3215406" cy="3133010"/>
            <a:chOff x="5889203" y="158825"/>
            <a:chExt cx="3215406" cy="3133010"/>
          </a:xfrm>
        </p:grpSpPr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5CE518B4-ED24-485B-B6C8-98CB08817D19}"/>
                </a:ext>
              </a:extLst>
            </p:cNvPr>
            <p:cNvSpPr/>
            <p:nvPr/>
          </p:nvSpPr>
          <p:spPr>
            <a:xfrm>
              <a:off x="5889203" y="513683"/>
              <a:ext cx="2785656" cy="2778152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1D953D5-D8DF-464B-ADA6-176E23FAA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6607" y="414111"/>
              <a:ext cx="549700" cy="5715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EDE6C4F-1A4A-476B-96D1-55A1BAC7EFEF}"/>
                    </a:ext>
                  </a:extLst>
                </p:cNvPr>
                <p:cNvSpPr txBox="1"/>
                <p:nvPr/>
              </p:nvSpPr>
              <p:spPr>
                <a:xfrm>
                  <a:off x="8566383" y="567845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EDE6C4F-1A4A-476B-96D1-55A1BAC7E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383" y="567845"/>
                  <a:ext cx="1899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9355" t="-26667" r="-774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1DBD273-F46B-49B0-9310-8B8DF12CB14A}"/>
                    </a:ext>
                  </a:extLst>
                </p:cNvPr>
                <p:cNvSpPr txBox="1"/>
                <p:nvPr/>
              </p:nvSpPr>
              <p:spPr>
                <a:xfrm>
                  <a:off x="8630505" y="1091672"/>
                  <a:ext cx="4741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1DBD273-F46B-49B0-9310-8B8DF12CB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0505" y="1091672"/>
                  <a:ext cx="47410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6410" r="-3846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6FD66A34-5FDE-4FE0-AEB5-7370E76E0133}"/>
                    </a:ext>
                  </a:extLst>
                </p:cNvPr>
                <p:cNvSpPr txBox="1"/>
                <p:nvPr/>
              </p:nvSpPr>
              <p:spPr>
                <a:xfrm>
                  <a:off x="8143760" y="1449701"/>
                  <a:ext cx="3586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6FD66A34-5FDE-4FE0-AEB5-7370E76E0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760" y="1449701"/>
                  <a:ext cx="3586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169" r="-6780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1A32AB6-D9E1-4AAA-AA31-01C4FDC86DFB}"/>
                    </a:ext>
                  </a:extLst>
                </p:cNvPr>
                <p:cNvSpPr txBox="1"/>
                <p:nvPr/>
              </p:nvSpPr>
              <p:spPr>
                <a:xfrm>
                  <a:off x="7533941" y="1138401"/>
                  <a:ext cx="782522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1A32AB6-D9E1-4AAA-AA31-01C4FDC86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941" y="1138401"/>
                  <a:ext cx="782522" cy="299249"/>
                </a:xfrm>
                <a:prstGeom prst="rect">
                  <a:avLst/>
                </a:prstGeom>
                <a:blipFill>
                  <a:blip r:embed="rId12"/>
                  <a:stretch>
                    <a:fillRect l="-3906" r="-2344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594510DE-6BF1-4F32-B64E-3355625A3FB6}"/>
                </a:ext>
              </a:extLst>
            </p:cNvPr>
            <p:cNvCxnSpPr/>
            <p:nvPr/>
          </p:nvCxnSpPr>
          <p:spPr>
            <a:xfrm flipV="1">
              <a:off x="8125904" y="158825"/>
              <a:ext cx="337697" cy="8422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5E697F4-4E35-4B1B-8E8D-88F4BCAE4C36}"/>
                    </a:ext>
                  </a:extLst>
                </p:cNvPr>
                <p:cNvSpPr txBox="1"/>
                <p:nvPr/>
              </p:nvSpPr>
              <p:spPr>
                <a:xfrm>
                  <a:off x="8141106" y="168006"/>
                  <a:ext cx="2062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5E697F4-4E35-4B1B-8E8D-88F4BCAE4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106" y="168006"/>
                  <a:ext cx="20621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0303" r="-2424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8402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Collision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9291" y="958935"/>
            <a:ext cx="4910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dirty="0"/>
              <a:t>Pick out possible collision pairs</a:t>
            </a:r>
          </a:p>
          <a:p>
            <a:pPr marL="342900" indent="-342900">
              <a:buAutoNum type="arabicParenBoth"/>
            </a:pPr>
            <a:r>
              <a:rPr lang="en-US" altLang="zh-CN" dirty="0"/>
              <a:t>Check each possible pairs</a:t>
            </a:r>
          </a:p>
          <a:p>
            <a:pPr marL="342900" indent="-342900">
              <a:buAutoNum type="arabicParenBoth"/>
            </a:pPr>
            <a:r>
              <a:rPr lang="en-US" altLang="zh-CN" dirty="0"/>
              <a:t>If collision happens, find out the collision point</a:t>
            </a:r>
          </a:p>
          <a:p>
            <a:pPr marL="342900" indent="-342900">
              <a:buAutoNum type="arabicParenBoth"/>
            </a:pPr>
            <a:r>
              <a:rPr lang="en-US" altLang="zh-CN" dirty="0"/>
              <a:t>Calculate post-collision velocity/rotation rate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9291" y="2583559"/>
            <a:ext cx="33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Pick out possible collision pairs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77686" y="2583559"/>
                <a:ext cx="3739742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686" y="2583559"/>
                <a:ext cx="3739742" cy="319062"/>
              </a:xfrm>
              <a:prstGeom prst="rect">
                <a:avLst/>
              </a:prstGeom>
              <a:blipFill>
                <a:blip r:embed="rId2"/>
                <a:stretch>
                  <a:fillRect r="-179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09291" y="3192520"/>
            <a:ext cx="2880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(2) Check each possible pairs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52709" y="3689999"/>
                <a:ext cx="7468327" cy="1130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9" y="3689999"/>
                <a:ext cx="7468327" cy="11307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369064" y="5202850"/>
                <a:ext cx="12956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064" y="5202850"/>
                <a:ext cx="12956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369063" y="5608136"/>
                <a:ext cx="130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063" y="5608136"/>
                <a:ext cx="13009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352733" y="5371111"/>
                <a:ext cx="2113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33" y="5371111"/>
                <a:ext cx="211352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314970" y="5380744"/>
                <a:ext cx="2154116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Eigen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970" y="5380744"/>
                <a:ext cx="2154116" cy="293029"/>
              </a:xfrm>
              <a:prstGeom prst="rect">
                <a:avLst/>
              </a:prstGeom>
              <a:blipFill>
                <a:blip r:embed="rId7"/>
                <a:stretch>
                  <a:fillRect l="-6799" t="-20833" r="-1416" b="-47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Collision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4050" y="958935"/>
                <a:ext cx="7468327" cy="1130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50" y="958935"/>
                <a:ext cx="7468327" cy="11307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82859" y="2310753"/>
                <a:ext cx="399070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Translation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) + Rotation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59" y="2310753"/>
                <a:ext cx="3990708" cy="390748"/>
              </a:xfrm>
              <a:prstGeom prst="rect">
                <a:avLst/>
              </a:prstGeom>
              <a:blipFill>
                <a:blip r:embed="rId3"/>
                <a:stretch>
                  <a:fillRect l="-1376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82859" y="2882081"/>
                <a:ext cx="8308749" cy="1272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−2(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59" y="2882081"/>
                <a:ext cx="8308749" cy="1272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79660" y="4439981"/>
                <a:ext cx="451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𝐸𝑅𝑇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60" y="4439981"/>
                <a:ext cx="45151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91711" y="4808094"/>
                <a:ext cx="4901470" cy="1230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zh-CN" alt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𝛿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711" y="4808094"/>
                <a:ext cx="4901470" cy="12305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215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96DD7D-B6C3-4A3F-9A32-D45558B5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D41AA00-5090-4A16-B63B-9842B837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 point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AF1A7D-A063-4B43-A708-B204699C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3" y="1276331"/>
            <a:ext cx="2516612" cy="3339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59B901-CB3B-4782-B0E0-2A34C8F4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98" y="1661245"/>
            <a:ext cx="2001348" cy="14715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9F759B-DFB1-48E0-8490-C29DAD7017C6}"/>
              </a:ext>
            </a:extLst>
          </p:cNvPr>
          <p:cNvSpPr txBox="1"/>
          <p:nvPr/>
        </p:nvSpPr>
        <p:spPr>
          <a:xfrm>
            <a:off x="233096" y="894923"/>
            <a:ext cx="185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Ellipsoid equation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63B77F-2DA2-46E8-8187-978A3E6F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958" y="598954"/>
            <a:ext cx="2590800" cy="19828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D81A22-6179-4119-8C1C-2DC1FC126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458" y="2318937"/>
            <a:ext cx="990600" cy="323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67BADD-ECAB-49BF-9656-DD4BFFCCE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2602" y="2581765"/>
            <a:ext cx="990600" cy="3041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C50A8E-3F0D-41C0-853B-1AE9B5E7C742}"/>
              </a:ext>
            </a:extLst>
          </p:cNvPr>
          <p:cNvSpPr txBox="1"/>
          <p:nvPr/>
        </p:nvSpPr>
        <p:spPr>
          <a:xfrm>
            <a:off x="311880" y="3644819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Contact point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732AC19-0E27-4C7C-980D-7D050CEA3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974" y="4014151"/>
            <a:ext cx="3667328" cy="5375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98D64D-1355-4E17-B128-88A0327CB0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880" y="4750940"/>
            <a:ext cx="3924218" cy="4186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097183E-E389-462C-A1E7-5FF27C279932}"/>
                  </a:ext>
                </a:extLst>
              </p:cNvPr>
              <p:cNvSpPr txBox="1"/>
              <p:nvPr/>
            </p:nvSpPr>
            <p:spPr>
              <a:xfrm>
                <a:off x="4767956" y="3975065"/>
                <a:ext cx="390690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zh-CN" dirty="0"/>
                  <a:t>Find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not unique</a:t>
                </a:r>
              </a:p>
              <a:p>
                <a:pPr marL="342900" indent="-342900">
                  <a:buAutoNum type="arabicParenBoth"/>
                </a:pPr>
                <a:r>
                  <a:rPr lang="en-US" altLang="zh-CN" dirty="0"/>
                  <a:t>Choose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altLang="zh-CN" dirty="0"/>
                  <a:t> with minimum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pPr marL="342900" indent="-342900">
                  <a:buAutoNum type="arabicParenBoth"/>
                </a:pPr>
                <a:r>
                  <a:rPr lang="en-US" altLang="zh-CN" dirty="0"/>
                  <a:t>Repeat for E2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097183E-E389-462C-A1E7-5FF27C279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956" y="3975065"/>
                <a:ext cx="3906903" cy="923330"/>
              </a:xfrm>
              <a:prstGeom prst="rect">
                <a:avLst/>
              </a:prstGeom>
              <a:blipFill>
                <a:blip r:embed="rId9"/>
                <a:stretch>
                  <a:fillRect l="-1248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AAB7C3-48FC-4D21-90A5-513E07A5D081}"/>
                  </a:ext>
                </a:extLst>
              </p:cNvPr>
              <p:cNvSpPr txBox="1"/>
              <p:nvPr/>
            </p:nvSpPr>
            <p:spPr>
              <a:xfrm>
                <a:off x="1668483" y="5520417"/>
                <a:ext cx="30287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AAB7C3-48FC-4D21-90A5-513E07A5D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83" y="5520417"/>
                <a:ext cx="3028714" cy="276999"/>
              </a:xfrm>
              <a:prstGeom prst="rect">
                <a:avLst/>
              </a:prstGeom>
              <a:blipFill>
                <a:blip r:embed="rId10"/>
                <a:stretch>
                  <a:fillRect l="-1610" t="-4444" r="-241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7861601-4B18-403E-9DE0-3EAAF95307A7}"/>
                  </a:ext>
                </a:extLst>
              </p:cNvPr>
              <p:cNvSpPr/>
              <p:nvPr/>
            </p:nvSpPr>
            <p:spPr>
              <a:xfrm>
                <a:off x="4873871" y="5474250"/>
                <a:ext cx="30341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: adjoint 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7861601-4B18-403E-9DE0-3EAAF9530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871" y="5474250"/>
                <a:ext cx="3034164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1D647AB-684B-497F-AE7E-80653BD47176}"/>
                  </a:ext>
                </a:extLst>
              </p:cNvPr>
              <p:cNvSpPr txBox="1"/>
              <p:nvPr/>
            </p:nvSpPr>
            <p:spPr>
              <a:xfrm>
                <a:off x="1668483" y="5843582"/>
                <a:ext cx="2236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det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1D647AB-684B-497F-AE7E-80653BD47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83" y="5843582"/>
                <a:ext cx="2236638" cy="276999"/>
              </a:xfrm>
              <a:prstGeom prst="rect">
                <a:avLst/>
              </a:prstGeom>
              <a:blipFill>
                <a:blip r:embed="rId12"/>
                <a:stretch>
                  <a:fillRect l="-2180" t="-4444" r="-354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04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B3B9D7-6882-4165-AD19-858C2F69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96DD7D-B6C3-4A3F-9A32-D45558B5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D41AA00-5090-4A16-B63B-9842B837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 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12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BF31EF-5234-4DBC-85FB-0B11C1EF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3E36B10-5209-457A-A58C-517F1B6C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Equations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8278896-984E-40BA-B9C4-7172FD6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811" y="895599"/>
            <a:ext cx="1631388" cy="5280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3656385-E5DF-4072-9DA5-5C80A06FF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3" y="1993300"/>
            <a:ext cx="3053131" cy="4922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FA6D736-58FE-408F-9091-1F10271BD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996" y="1993301"/>
            <a:ext cx="3994383" cy="496378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9A6F5E-29B8-463E-97BB-3E12C524F475}"/>
              </a:ext>
            </a:extLst>
          </p:cNvPr>
          <p:cNvCxnSpPr/>
          <p:nvPr/>
        </p:nvCxnSpPr>
        <p:spPr>
          <a:xfrm flipH="1">
            <a:off x="2636196" y="1423633"/>
            <a:ext cx="1084729" cy="569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9096880-5BA4-4720-A6FC-62D2256A299A}"/>
              </a:ext>
            </a:extLst>
          </p:cNvPr>
          <p:cNvCxnSpPr>
            <a:cxnSpLocks/>
          </p:cNvCxnSpPr>
          <p:nvPr/>
        </p:nvCxnSpPr>
        <p:spPr>
          <a:xfrm>
            <a:off x="5055412" y="1423633"/>
            <a:ext cx="842858" cy="529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13F7FBDD-EC60-4693-A9CB-0C5650A3B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9" y="2950208"/>
            <a:ext cx="4402319" cy="35918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5743866-6A4E-4D91-91F1-3EB0938805D7}"/>
              </a:ext>
            </a:extLst>
          </p:cNvPr>
          <p:cNvCxnSpPr>
            <a:cxnSpLocks/>
          </p:cNvCxnSpPr>
          <p:nvPr/>
        </p:nvCxnSpPr>
        <p:spPr>
          <a:xfrm flipH="1">
            <a:off x="2555513" y="2457998"/>
            <a:ext cx="295836" cy="481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2D0A914-091B-4005-AE75-4D00A597BD6C}"/>
              </a:ext>
            </a:extLst>
          </p:cNvPr>
          <p:cNvSpPr txBox="1"/>
          <p:nvPr/>
        </p:nvSpPr>
        <p:spPr>
          <a:xfrm>
            <a:off x="6226842" y="1628998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Known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239C0BD-C2C6-44C7-BF15-A98440D24355}"/>
              </a:ext>
            </a:extLst>
          </p:cNvPr>
          <p:cNvSpPr txBox="1"/>
          <p:nvPr/>
        </p:nvSpPr>
        <p:spPr>
          <a:xfrm>
            <a:off x="1329083" y="1654104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Unknown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79A0A96-BE2B-48DC-B134-9188F1962C48}"/>
              </a:ext>
            </a:extLst>
          </p:cNvPr>
          <p:cNvGrpSpPr/>
          <p:nvPr/>
        </p:nvGrpSpPr>
        <p:grpSpPr>
          <a:xfrm>
            <a:off x="5737262" y="332785"/>
            <a:ext cx="3215406" cy="3133010"/>
            <a:chOff x="5889203" y="158825"/>
            <a:chExt cx="3215406" cy="3133010"/>
          </a:xfrm>
        </p:grpSpPr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5CE518B4-ED24-485B-B6C8-98CB08817D19}"/>
                </a:ext>
              </a:extLst>
            </p:cNvPr>
            <p:cNvSpPr/>
            <p:nvPr/>
          </p:nvSpPr>
          <p:spPr>
            <a:xfrm>
              <a:off x="5889203" y="513683"/>
              <a:ext cx="2785656" cy="2778152"/>
            </a:xfrm>
            <a:prstGeom prst="arc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1D953D5-D8DF-464B-ADA6-176E23FAA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6607" y="414111"/>
              <a:ext cx="549700" cy="5715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EDE6C4F-1A4A-476B-96D1-55A1BAC7EFEF}"/>
                    </a:ext>
                  </a:extLst>
                </p:cNvPr>
                <p:cNvSpPr txBox="1"/>
                <p:nvPr/>
              </p:nvSpPr>
              <p:spPr>
                <a:xfrm>
                  <a:off x="8566383" y="567845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EDE6C4F-1A4A-476B-96D1-55A1BAC7E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383" y="567845"/>
                  <a:ext cx="1899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9355" t="-26667" r="-774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1DBD273-F46B-49B0-9310-8B8DF12CB14A}"/>
                    </a:ext>
                  </a:extLst>
                </p:cNvPr>
                <p:cNvSpPr txBox="1"/>
                <p:nvPr/>
              </p:nvSpPr>
              <p:spPr>
                <a:xfrm>
                  <a:off x="8630505" y="1091672"/>
                  <a:ext cx="4741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1DBD273-F46B-49B0-9310-8B8DF12CB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0505" y="1091672"/>
                  <a:ext cx="47410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6410" r="-3846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6FD66A34-5FDE-4FE0-AEB5-7370E76E0133}"/>
                    </a:ext>
                  </a:extLst>
                </p:cNvPr>
                <p:cNvSpPr txBox="1"/>
                <p:nvPr/>
              </p:nvSpPr>
              <p:spPr>
                <a:xfrm>
                  <a:off x="8143760" y="1449701"/>
                  <a:ext cx="3586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6FD66A34-5FDE-4FE0-AEB5-7370E76E0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760" y="1449701"/>
                  <a:ext cx="3586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169" r="-6780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1A32AB6-D9E1-4AAA-AA31-01C4FDC86DFB}"/>
                    </a:ext>
                  </a:extLst>
                </p:cNvPr>
                <p:cNvSpPr txBox="1"/>
                <p:nvPr/>
              </p:nvSpPr>
              <p:spPr>
                <a:xfrm>
                  <a:off x="7533941" y="1138401"/>
                  <a:ext cx="782522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1A32AB6-D9E1-4AAA-AA31-01C4FDC86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941" y="1138401"/>
                  <a:ext cx="782522" cy="299249"/>
                </a:xfrm>
                <a:prstGeom prst="rect">
                  <a:avLst/>
                </a:prstGeom>
                <a:blipFill>
                  <a:blip r:embed="rId12"/>
                  <a:stretch>
                    <a:fillRect l="-3906" r="-2344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594510DE-6BF1-4F32-B64E-3355625A3FB6}"/>
                </a:ext>
              </a:extLst>
            </p:cNvPr>
            <p:cNvCxnSpPr/>
            <p:nvPr/>
          </p:nvCxnSpPr>
          <p:spPr>
            <a:xfrm flipV="1">
              <a:off x="8125904" y="158825"/>
              <a:ext cx="337697" cy="8422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5E697F4-4E35-4B1B-8E8D-88F4BCAE4C36}"/>
                    </a:ext>
                  </a:extLst>
                </p:cNvPr>
                <p:cNvSpPr txBox="1"/>
                <p:nvPr/>
              </p:nvSpPr>
              <p:spPr>
                <a:xfrm>
                  <a:off x="8141106" y="168006"/>
                  <a:ext cx="2062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5E697F4-4E35-4B1B-8E8D-88F4BCAE4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106" y="168006"/>
                  <a:ext cx="20621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0303" r="-2424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43281C9-2BAE-4DE6-B08A-91B6394E0F75}"/>
                  </a:ext>
                </a:extLst>
              </p:cNvPr>
              <p:cNvSpPr txBox="1"/>
              <p:nvPr/>
            </p:nvSpPr>
            <p:spPr>
              <a:xfrm>
                <a:off x="1469987" y="3400305"/>
                <a:ext cx="383752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acc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zh-CN" alt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43281C9-2BAE-4DE6-B08A-91B6394E0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87" y="3400305"/>
                <a:ext cx="3837525" cy="399084"/>
              </a:xfrm>
              <a:prstGeom prst="rect">
                <a:avLst/>
              </a:prstGeom>
              <a:blipFill>
                <a:blip r:embed="rId14"/>
                <a:stretch>
                  <a:fillRect l="-476" b="-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1BAE626-58EC-4564-A59B-9AC30263502B}"/>
                  </a:ext>
                </a:extLst>
              </p:cNvPr>
              <p:cNvSpPr txBox="1"/>
              <p:nvPr/>
            </p:nvSpPr>
            <p:spPr>
              <a:xfrm>
                <a:off x="1093012" y="3997061"/>
                <a:ext cx="2976282" cy="915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1BAE626-58EC-4564-A59B-9AC302635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12" y="3997061"/>
                <a:ext cx="2976282" cy="9159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pherical coordinate system - Wikipedia">
            <a:extLst>
              <a:ext uri="{FF2B5EF4-FFF2-40B4-BE49-F238E27FC236}">
                <a16:creationId xmlns:a16="http://schemas.microsoft.com/office/drawing/2014/main" id="{FA32F878-5332-475F-AC97-A01605D3F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97" y="3059347"/>
            <a:ext cx="2695278" cy="249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05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7B98BB-CE0D-47EB-B6AF-64F9791C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FD6E3E2-5D17-45F7-AF95-5404027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Dielectric ball in an external field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329AB6-BE36-455B-842A-D032D0CF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57" y="958935"/>
            <a:ext cx="2413237" cy="24398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EFB3D8-FBE3-4AA6-9115-DF46D263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886" y="1688689"/>
            <a:ext cx="3867150" cy="6191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82BD4E8-7122-4D6E-A0A3-C4F9EDB3241F}"/>
              </a:ext>
            </a:extLst>
          </p:cNvPr>
          <p:cNvSpPr txBox="1"/>
          <p:nvPr/>
        </p:nvSpPr>
        <p:spPr>
          <a:xfrm>
            <a:off x="3291699" y="1379836"/>
            <a:ext cx="211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Theoretical solution: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0ED1BA-C877-4BE2-8734-64AF59FF84FE}"/>
              </a:ext>
            </a:extLst>
          </p:cNvPr>
          <p:cNvSpPr txBox="1"/>
          <p:nvPr/>
        </p:nvSpPr>
        <p:spPr>
          <a:xfrm>
            <a:off x="3291699" y="904480"/>
            <a:ext cx="5383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7FF"/>
                </a:solidFill>
              </a:rPr>
              <a:t>Thomas Jones, </a:t>
            </a:r>
            <a:r>
              <a:rPr lang="en-US" altLang="zh-CN" i="1" dirty="0">
                <a:solidFill>
                  <a:srgbClr val="0007FF"/>
                </a:solidFill>
              </a:rPr>
              <a:t>Electromechanics of Particles</a:t>
            </a:r>
            <a:r>
              <a:rPr lang="en-US" altLang="zh-CN" dirty="0">
                <a:solidFill>
                  <a:srgbClr val="0007FF"/>
                </a:solidFill>
              </a:rPr>
              <a:t>, 1995.</a:t>
            </a:r>
            <a:endParaRPr lang="zh-CN" altLang="en-US" dirty="0">
              <a:solidFill>
                <a:srgbClr val="0007FF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78F9293-237D-484C-A65C-F7F9D75F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886" y="2720233"/>
            <a:ext cx="1752600" cy="6286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F68AF21-43A1-4548-BDCA-CAA5CB17207F}"/>
              </a:ext>
            </a:extLst>
          </p:cNvPr>
          <p:cNvSpPr txBox="1"/>
          <p:nvPr/>
        </p:nvSpPr>
        <p:spPr>
          <a:xfrm>
            <a:off x="3293657" y="235090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Coefficient A: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41DF960-1839-458E-88CB-C8792FD33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57" y="3629549"/>
            <a:ext cx="2413237" cy="2300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CCD0056-0526-4476-A6FA-A708CE9CB962}"/>
                  </a:ext>
                </a:extLst>
              </p:cNvPr>
              <p:cNvSpPr txBox="1"/>
              <p:nvPr/>
            </p:nvSpPr>
            <p:spPr>
              <a:xfrm>
                <a:off x="3300179" y="3677387"/>
                <a:ext cx="1622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Dipole: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CCD0056-0526-4476-A6FA-A708CE9CB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179" y="3677387"/>
                <a:ext cx="1622432" cy="369332"/>
              </a:xfrm>
              <a:prstGeom prst="rect">
                <a:avLst/>
              </a:prstGeom>
              <a:blipFill>
                <a:blip r:embed="rId6"/>
                <a:stretch>
                  <a:fillRect l="-299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CD2C3D0-A868-42C9-9582-EFFD63BC65EA}"/>
                  </a:ext>
                </a:extLst>
              </p:cNvPr>
              <p:cNvSpPr txBox="1"/>
              <p:nvPr/>
            </p:nvSpPr>
            <p:spPr>
              <a:xfrm>
                <a:off x="3362615" y="4300699"/>
                <a:ext cx="250690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CD2C3D0-A868-42C9-9582-EFFD63BC6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15" y="4300699"/>
                <a:ext cx="2506904" cy="726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97E1997B-D2FB-470A-B5DF-E89B483BA9B5}"/>
              </a:ext>
            </a:extLst>
          </p:cNvPr>
          <p:cNvSpPr txBox="1"/>
          <p:nvPr/>
        </p:nvSpPr>
        <p:spPr>
          <a:xfrm>
            <a:off x="3451514" y="4984645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Integral form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54EA3FF-6435-4A4E-A102-6F36309C4E18}"/>
              </a:ext>
            </a:extLst>
          </p:cNvPr>
          <p:cNvSpPr txBox="1"/>
          <p:nvPr/>
        </p:nvSpPr>
        <p:spPr>
          <a:xfrm>
            <a:off x="4871736" y="4985623"/>
            <a:ext cx="145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Discrete 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46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C5E96B-67DA-46E4-9E4B-084DC8BD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EE46D5F-D92C-40FC-A7DC-E5414EE3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Dielectric ball in an electric field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A65EAF-AF9D-463D-BCA8-35641CFA289E}"/>
                  </a:ext>
                </a:extLst>
              </p:cNvPr>
              <p:cNvSpPr txBox="1"/>
              <p:nvPr/>
            </p:nvSpPr>
            <p:spPr>
              <a:xfrm>
                <a:off x="2798826" y="832915"/>
                <a:ext cx="3043525" cy="532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=6000,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𝑝𝑜𝑖𝑛𝑡𝑐h𝑎𝑟𝑔𝑒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A65EAF-AF9D-463D-BCA8-35641CFA2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826" y="832915"/>
                <a:ext cx="3043525" cy="532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5DA367-0375-4BA8-944E-0C0F3731835B}"/>
                  </a:ext>
                </a:extLst>
              </p:cNvPr>
              <p:cNvSpPr txBox="1"/>
              <p:nvPr/>
            </p:nvSpPr>
            <p:spPr>
              <a:xfrm>
                <a:off x="0" y="2081289"/>
                <a:ext cx="1278194" cy="621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𝑜𝑏𝑗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5DA367-0375-4BA8-944E-0C0F37318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1289"/>
                <a:ext cx="1278194" cy="621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4AFE16D-8CB6-4A95-8235-6FE98E5717B5}"/>
                  </a:ext>
                </a:extLst>
              </p:cNvPr>
              <p:cNvSpPr txBox="1"/>
              <p:nvPr/>
            </p:nvSpPr>
            <p:spPr>
              <a:xfrm>
                <a:off x="7043" y="3981420"/>
                <a:ext cx="1271151" cy="621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𝑜𝑏𝑗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4AFE16D-8CB6-4A95-8235-6FE98E571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" y="3981420"/>
                <a:ext cx="1271151" cy="621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554A94AC-2559-46ED-97F5-C80C286FA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194" y="1508291"/>
            <a:ext cx="2650592" cy="1987944"/>
          </a:xfrm>
          <a:prstGeom prst="rect">
            <a:avLst/>
          </a:prstGeom>
        </p:spPr>
      </p:pic>
      <p:pic>
        <p:nvPicPr>
          <p:cNvPr id="11" name="图片 10" descr="图表, 直方图&#10;&#10;描述已自动生成">
            <a:extLst>
              <a:ext uri="{FF2B5EF4-FFF2-40B4-BE49-F238E27FC236}">
                <a16:creationId xmlns:a16="http://schemas.microsoft.com/office/drawing/2014/main" id="{1E8D0664-558D-4E2F-8A1E-B0038EE76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686" y="1495778"/>
            <a:ext cx="2650593" cy="1987944"/>
          </a:xfrm>
          <a:prstGeom prst="rect">
            <a:avLst/>
          </a:prstGeom>
        </p:spPr>
      </p:pic>
      <p:pic>
        <p:nvPicPr>
          <p:cNvPr id="13" name="图片 12" descr="图表, 气泡图&#10;&#10;描述已自动生成">
            <a:extLst>
              <a:ext uri="{FF2B5EF4-FFF2-40B4-BE49-F238E27FC236}">
                <a16:creationId xmlns:a16="http://schemas.microsoft.com/office/drawing/2014/main" id="{215676E4-CB8E-4C3C-86A8-187C05C33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8194" y="3727777"/>
            <a:ext cx="2648754" cy="1986566"/>
          </a:xfrm>
          <a:prstGeom prst="rect">
            <a:avLst/>
          </a:prstGeom>
        </p:spPr>
      </p:pic>
      <p:pic>
        <p:nvPicPr>
          <p:cNvPr id="15" name="图片 14" descr="图表, 直方图&#10;&#10;描述已自动生成">
            <a:extLst>
              <a:ext uri="{FF2B5EF4-FFF2-40B4-BE49-F238E27FC236}">
                <a16:creationId xmlns:a16="http://schemas.microsoft.com/office/drawing/2014/main" id="{62717B12-A6EA-4D34-8142-21301B7DA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7686" y="3639286"/>
            <a:ext cx="2650593" cy="1987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BE94EB-61BE-4A70-8536-AAD16D07EAC5}"/>
                  </a:ext>
                </a:extLst>
              </p:cNvPr>
              <p:cNvSpPr txBox="1"/>
              <p:nvPr/>
            </p:nvSpPr>
            <p:spPr>
              <a:xfrm>
                <a:off x="7185620" y="832915"/>
                <a:ext cx="1283172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BE94EB-61BE-4A70-8536-AAD16D07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20" y="832915"/>
                <a:ext cx="1283172" cy="7265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92E0444-4F14-46B2-B505-38C159BA9BB0}"/>
                  </a:ext>
                </a:extLst>
              </p:cNvPr>
              <p:cNvSpPr txBox="1"/>
              <p:nvPr/>
            </p:nvSpPr>
            <p:spPr>
              <a:xfrm>
                <a:off x="6996130" y="3981420"/>
                <a:ext cx="201747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=[3.612,0,0]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92E0444-4F14-46B2-B505-38C159BA9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130" y="3981420"/>
                <a:ext cx="2017475" cy="298415"/>
              </a:xfrm>
              <a:prstGeom prst="rect">
                <a:avLst/>
              </a:prstGeom>
              <a:blipFill>
                <a:blip r:embed="rId10"/>
                <a:stretch>
                  <a:fillRect l="-2417" r="-3927" b="-30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54BD5F7-6967-412E-9407-BB3F2B4E21F1}"/>
                  </a:ext>
                </a:extLst>
              </p:cNvPr>
              <p:cNvSpPr txBox="1"/>
              <p:nvPr/>
            </p:nvSpPr>
            <p:spPr>
              <a:xfrm>
                <a:off x="6943177" y="4633258"/>
                <a:ext cx="215571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𝑡h𝑒𝑜𝑟𝑦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=[4.19,0,0]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54BD5F7-6967-412E-9407-BB3F2B4E2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177" y="4633258"/>
                <a:ext cx="2155718" cy="298928"/>
              </a:xfrm>
              <a:prstGeom prst="rect">
                <a:avLst/>
              </a:prstGeom>
              <a:blipFill>
                <a:blip r:embed="rId11"/>
                <a:stretch>
                  <a:fillRect l="-2260" r="-3390" b="-30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66F339-FC32-4424-9F50-E08B100FF0D6}"/>
                  </a:ext>
                </a:extLst>
              </p:cNvPr>
              <p:cNvSpPr txBox="1"/>
              <p:nvPr/>
            </p:nvSpPr>
            <p:spPr>
              <a:xfrm>
                <a:off x="6925735" y="2001751"/>
                <a:ext cx="20623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=[−3.50,0,0]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66F339-FC32-4424-9F50-E08B100F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35" y="2001751"/>
                <a:ext cx="2062359" cy="298415"/>
              </a:xfrm>
              <a:prstGeom prst="rect">
                <a:avLst/>
              </a:prstGeom>
              <a:blipFill>
                <a:blip r:embed="rId12"/>
                <a:stretch>
                  <a:fillRect l="-2367" r="-4142" b="-30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DC7142-8482-4F19-87BE-9D73638DFF30}"/>
                  </a:ext>
                </a:extLst>
              </p:cNvPr>
              <p:cNvSpPr txBox="1"/>
              <p:nvPr/>
            </p:nvSpPr>
            <p:spPr>
              <a:xfrm>
                <a:off x="6856614" y="2742456"/>
                <a:ext cx="232884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𝑡h𝑒𝑜𝑟𝑦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=[−3.14,0,0]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DC7142-8482-4F19-87BE-9D73638DF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614" y="2742456"/>
                <a:ext cx="2328843" cy="298928"/>
              </a:xfrm>
              <a:prstGeom prst="rect">
                <a:avLst/>
              </a:prstGeom>
              <a:blipFill>
                <a:blip r:embed="rId13"/>
                <a:stretch>
                  <a:fillRect l="-2094" t="-2041" r="-340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04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7B98BB-CE0D-47EB-B6AF-64F9791C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FD6E3E2-5D17-45F7-AF95-5404027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Dielectric ball in field of point charge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CA622B-B979-44BB-9B8B-74CFB7CDB0B2}"/>
              </a:ext>
            </a:extLst>
          </p:cNvPr>
          <p:cNvSpPr txBox="1"/>
          <p:nvPr/>
        </p:nvSpPr>
        <p:spPr>
          <a:xfrm>
            <a:off x="3530939" y="1509338"/>
            <a:ext cx="211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Theoretical solution: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7449C2-E3B6-416D-810F-31792191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46" y="1356373"/>
            <a:ext cx="2674322" cy="34216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50CD30-451D-471A-98D2-DE947F5E1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946" y="1878670"/>
            <a:ext cx="3533775" cy="7143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9333C01-9ED7-46A5-A106-2637159DA531}"/>
              </a:ext>
            </a:extLst>
          </p:cNvPr>
          <p:cNvSpPr txBox="1"/>
          <p:nvPr/>
        </p:nvSpPr>
        <p:spPr>
          <a:xfrm>
            <a:off x="3530939" y="958935"/>
            <a:ext cx="5383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7FF"/>
                </a:solidFill>
              </a:rPr>
              <a:t>Thomas Jones, </a:t>
            </a:r>
            <a:r>
              <a:rPr lang="en-US" altLang="zh-CN" i="1" dirty="0">
                <a:solidFill>
                  <a:srgbClr val="0007FF"/>
                </a:solidFill>
              </a:rPr>
              <a:t>Electromechanics of Particles</a:t>
            </a:r>
            <a:r>
              <a:rPr lang="en-US" altLang="zh-CN" dirty="0">
                <a:solidFill>
                  <a:srgbClr val="0007FF"/>
                </a:solidFill>
              </a:rPr>
              <a:t>, 1995.</a:t>
            </a:r>
            <a:endParaRPr lang="zh-CN" altLang="en-US" dirty="0">
              <a:solidFill>
                <a:srgbClr val="0007FF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B4C2912-AB2B-4B09-A0AF-9ABC697E3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46" y="3062236"/>
            <a:ext cx="3247346" cy="64431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46700ED-B197-4AE8-A79B-24C0CA6F259B}"/>
              </a:ext>
            </a:extLst>
          </p:cNvPr>
          <p:cNvSpPr txBox="1"/>
          <p:nvPr/>
        </p:nvSpPr>
        <p:spPr>
          <a:xfrm>
            <a:off x="3530939" y="269290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Coefficient An: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22793B-58C9-4FF6-9A32-8A3FDDB5E7EE}"/>
              </a:ext>
            </a:extLst>
          </p:cNvPr>
          <p:cNvSpPr txBox="1"/>
          <p:nvPr/>
        </p:nvSpPr>
        <p:spPr>
          <a:xfrm>
            <a:off x="3530939" y="3806410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Legendre polynomial </a:t>
            </a:r>
            <a:r>
              <a:rPr lang="en-US" altLang="zh-CN" dirty="0" err="1"/>
              <a:t>Pn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5D8DA60-54C5-42B1-AEE9-88FD92B89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446" y="4268587"/>
            <a:ext cx="37242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4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C5E96B-67DA-46E4-9E4B-084DC8BD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EE46D5F-D92C-40FC-A7DC-E5414EE3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Dielectric ball in field of point charge</a:t>
            </a:r>
            <a:endParaRPr lang="zh-CN" altLang="en-US" dirty="0"/>
          </a:p>
        </p:txBody>
      </p:sp>
      <p:pic>
        <p:nvPicPr>
          <p:cNvPr id="6" name="图片 5" descr="图表, 气泡图&#10;&#10;描述已自动生成">
            <a:extLst>
              <a:ext uri="{FF2B5EF4-FFF2-40B4-BE49-F238E27FC236}">
                <a16:creationId xmlns:a16="http://schemas.microsoft.com/office/drawing/2014/main" id="{7F5AD21D-98AF-4B5E-B531-0B6A8AE89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85" y="1495110"/>
            <a:ext cx="3068434" cy="2301325"/>
          </a:xfrm>
          <a:prstGeom prst="rect">
            <a:avLst/>
          </a:prstGeom>
        </p:spPr>
      </p:pic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01A9F396-FA25-47C7-9744-DE47E3ED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221" y="1495110"/>
            <a:ext cx="3068434" cy="2301325"/>
          </a:xfrm>
          <a:prstGeom prst="rect">
            <a:avLst/>
          </a:prstGeom>
        </p:spPr>
      </p:pic>
      <p:pic>
        <p:nvPicPr>
          <p:cNvPr id="10" name="图片 9" descr="图片包含 图表&#10;&#10;描述已自动生成">
            <a:extLst>
              <a:ext uri="{FF2B5EF4-FFF2-40B4-BE49-F238E27FC236}">
                <a16:creationId xmlns:a16="http://schemas.microsoft.com/office/drawing/2014/main" id="{67A7B0EE-9BEE-4256-8525-53D9659CA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185" y="3833296"/>
            <a:ext cx="3068434" cy="2301325"/>
          </a:xfrm>
          <a:prstGeom prst="rect">
            <a:avLst/>
          </a:prstGeom>
        </p:spPr>
      </p:pic>
      <p:pic>
        <p:nvPicPr>
          <p:cNvPr id="12" name="图片 11" descr="图表&#10;&#10;描述已自动生成">
            <a:extLst>
              <a:ext uri="{FF2B5EF4-FFF2-40B4-BE49-F238E27FC236}">
                <a16:creationId xmlns:a16="http://schemas.microsoft.com/office/drawing/2014/main" id="{02AD6169-1D65-4E69-BDC1-2D5AA8FAE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221" y="3833296"/>
            <a:ext cx="3068434" cy="2301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52ADC96-B59F-418E-81EE-5FBA8520E4AF}"/>
                  </a:ext>
                </a:extLst>
              </p:cNvPr>
              <p:cNvSpPr txBox="1"/>
              <p:nvPr/>
            </p:nvSpPr>
            <p:spPr>
              <a:xfrm>
                <a:off x="2798826" y="832915"/>
                <a:ext cx="3043525" cy="532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=6000,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𝑝𝑜𝑖𝑛𝑡𝑐h𝑎𝑟𝑔𝑒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52ADC96-B59F-418E-81EE-5FBA8520E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826" y="832915"/>
                <a:ext cx="3043525" cy="532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FE2A7D-C37D-400C-8E50-3D5B3922F879}"/>
                  </a:ext>
                </a:extLst>
              </p:cNvPr>
              <p:cNvSpPr txBox="1"/>
              <p:nvPr/>
            </p:nvSpPr>
            <p:spPr>
              <a:xfrm>
                <a:off x="134336" y="2081289"/>
                <a:ext cx="1479176" cy="621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𝑜𝑏𝑗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FE2A7D-C37D-400C-8E50-3D5B3922F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36" y="2081289"/>
                <a:ext cx="1479176" cy="621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F5FE72E-8F39-44EE-8FB2-F5C29F7F39A5}"/>
                  </a:ext>
                </a:extLst>
              </p:cNvPr>
              <p:cNvSpPr txBox="1"/>
              <p:nvPr/>
            </p:nvSpPr>
            <p:spPr>
              <a:xfrm>
                <a:off x="7043" y="3981420"/>
                <a:ext cx="1479176" cy="621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𝑜𝑏𝑗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F5FE72E-8F39-44EE-8FB2-F5C29F7F3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" y="3981420"/>
                <a:ext cx="1479176" cy="621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906977" y="202112"/>
            <a:ext cx="81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44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DF27C9-659F-4438-A00B-5050FFF4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009AAE0-10B3-4BC4-90FF-BB312751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endParaRPr lang="zh-CN" altLang="en-US" dirty="0"/>
          </a:p>
        </p:txBody>
      </p:sp>
      <p:pic>
        <p:nvPicPr>
          <p:cNvPr id="6" name="图片 5" descr="图表, 雷达图, 散点图&#10;&#10;描述已自动生成">
            <a:extLst>
              <a:ext uri="{FF2B5EF4-FFF2-40B4-BE49-F238E27FC236}">
                <a16:creationId xmlns:a16="http://schemas.microsoft.com/office/drawing/2014/main" id="{A0216094-F89F-490B-AC79-D18CAFF0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07" y="3549286"/>
            <a:ext cx="3180453" cy="2385340"/>
          </a:xfrm>
          <a:prstGeom prst="rect">
            <a:avLst/>
          </a:prstGeom>
        </p:spPr>
      </p:pic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4377FC8B-690B-45B4-B43A-28B701B6F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47" y="958935"/>
            <a:ext cx="3180453" cy="23853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0D5348-4A47-4F38-BAC6-7C9271BC2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859" y="1386574"/>
            <a:ext cx="4436109" cy="33270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D5C9C47-8A0D-4647-A088-3221C2E923A1}"/>
                  </a:ext>
                </a:extLst>
              </p:cNvPr>
              <p:cNvSpPr txBox="1"/>
              <p:nvPr/>
            </p:nvSpPr>
            <p:spPr>
              <a:xfrm>
                <a:off x="5942525" y="4842757"/>
                <a:ext cx="13267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=8000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D5C9C47-8A0D-4647-A088-3221C2E9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525" y="4842757"/>
                <a:ext cx="13267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691032" y="28400"/>
            <a:ext cx="115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 here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797503" y="213066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07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572A63-1756-4EA7-AF9E-7C2D5882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0ADA6C1-37DC-4114-99B0-C11EA4B2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Dielectric ball in field of point charge</a:t>
            </a:r>
            <a:endParaRPr lang="zh-CN" altLang="en-US" dirty="0"/>
          </a:p>
        </p:txBody>
      </p:sp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4F6D46C7-93BC-4CD5-BDE0-784804666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81" y="800502"/>
            <a:ext cx="5917088" cy="44378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88F3C8-05EC-43C3-BA02-C4A611DDA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192" y="5536757"/>
            <a:ext cx="3987091" cy="601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B4445FC-B575-4AB1-8CA6-1F852599C0D6}"/>
                  </a:ext>
                </a:extLst>
              </p:cNvPr>
              <p:cNvSpPr txBox="1"/>
              <p:nvPr/>
            </p:nvSpPr>
            <p:spPr>
              <a:xfrm>
                <a:off x="6404180" y="5536757"/>
                <a:ext cx="1405256" cy="602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B4445FC-B575-4AB1-8CA6-1F852599C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5536757"/>
                <a:ext cx="1405256" cy="6028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EC641F27-8D73-4944-8C1C-525C5E7E7A59}"/>
              </a:ext>
            </a:extLst>
          </p:cNvPr>
          <p:cNvSpPr txBox="1"/>
          <p:nvPr/>
        </p:nvSpPr>
        <p:spPr>
          <a:xfrm>
            <a:off x="523536" y="5238318"/>
            <a:ext cx="272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Barros &amp; </a:t>
            </a:r>
            <a:r>
              <a:rPr lang="en-US" altLang="zh-CN" dirty="0" err="1"/>
              <a:t>Luijten</a:t>
            </a:r>
            <a:r>
              <a:rPr lang="en-US" altLang="zh-CN" dirty="0"/>
              <a:t>, PRL, 2014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97503" y="213066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3328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529C3531-CE55-E949-90ED-C1CBA9ED049B}" vid="{5A3A8027-997B-C649-8324-D56CFE4DAE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4005</TotalTime>
  <Words>864</Words>
  <Application>Microsoft Office PowerPoint</Application>
  <PresentationFormat>On-screen Show (4:3)</PresentationFormat>
  <Paragraphs>257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等线</vt:lpstr>
      <vt:lpstr>Arial</vt:lpstr>
      <vt:lpstr>Calibri</vt:lpstr>
      <vt:lpstr>Cambria Math</vt:lpstr>
      <vt:lpstr>Symbol</vt:lpstr>
      <vt:lpstr>Times New Roman</vt:lpstr>
      <vt:lpstr>Default Theme</vt:lpstr>
      <vt:lpstr>Induced Surface Charge</vt:lpstr>
      <vt:lpstr>Equations</vt:lpstr>
      <vt:lpstr>Equations</vt:lpstr>
      <vt:lpstr>Dielectric ball in an external field</vt:lpstr>
      <vt:lpstr>Dielectric ball in an electric field</vt:lpstr>
      <vt:lpstr>Dielectric ball in field of point charge</vt:lpstr>
      <vt:lpstr>Dielectric ball in field of point charge</vt:lpstr>
      <vt:lpstr>Bug</vt:lpstr>
      <vt:lpstr>Dielectric ball in field of point charge</vt:lpstr>
      <vt:lpstr>Dielectric ball in field of point charge</vt:lpstr>
      <vt:lpstr>Nearly Uniform Patches</vt:lpstr>
      <vt:lpstr>Normal Vector</vt:lpstr>
      <vt:lpstr>Results</vt:lpstr>
      <vt:lpstr>Unstructured triangular mesh</vt:lpstr>
      <vt:lpstr>Validation</vt:lpstr>
      <vt:lpstr>Validation</vt:lpstr>
      <vt:lpstr>Ongoing work</vt:lpstr>
      <vt:lpstr>Ellipsoid dynamics</vt:lpstr>
      <vt:lpstr>Ellipsoid dynamics</vt:lpstr>
      <vt:lpstr>Collision</vt:lpstr>
      <vt:lpstr>Collision</vt:lpstr>
      <vt:lpstr>Contact point</vt:lpstr>
      <vt:lpstr>Contact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Ni</dc:creator>
  <cp:lastModifiedBy>Matthew Gorman</cp:lastModifiedBy>
  <cp:revision>280</cp:revision>
  <dcterms:created xsi:type="dcterms:W3CDTF">2020-02-18T22:30:01Z</dcterms:created>
  <dcterms:modified xsi:type="dcterms:W3CDTF">2021-02-21T22:41:32Z</dcterms:modified>
</cp:coreProperties>
</file>