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70" r:id="rId4"/>
    <p:sldId id="271" r:id="rId5"/>
    <p:sldId id="259" r:id="rId6"/>
    <p:sldId id="260" r:id="rId7"/>
    <p:sldId id="261" r:id="rId8"/>
    <p:sldId id="269" r:id="rId9"/>
    <p:sldId id="262" r:id="rId10"/>
    <p:sldId id="263" r:id="rId11"/>
    <p:sldId id="272"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609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A3AB58B-DBBF-4367-939D-42C337735663}"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251678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2539515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6448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63222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07162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017113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775737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38684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761818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52434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3AB58B-DBBF-4367-939D-42C337735663}"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43011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3AB58B-DBBF-4367-939D-42C337735663}"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227242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3AB58B-DBBF-4367-939D-42C337735663}"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8116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AB58B-DBBF-4367-939D-42C337735663}" type="datetimeFigureOut">
              <a:rPr lang="en-US" smtClean="0"/>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235913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3AB58B-DBBF-4367-939D-42C337735663}"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180831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3AB58B-DBBF-4367-939D-42C337735663}"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73372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3AB58B-DBBF-4367-939D-42C337735663}" type="datetimeFigureOut">
              <a:rPr lang="en-US" smtClean="0"/>
              <a:t>5/9/2021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ED5FFE7-834F-4F14-9407-56A6E3765B70}" type="slidenum">
              <a:rPr lang="en-US" smtClean="0"/>
              <a:t>‹#›</a:t>
            </a:fld>
            <a:endParaRPr lang="en-US"/>
          </a:p>
        </p:txBody>
      </p:sp>
    </p:spTree>
    <p:extLst>
      <p:ext uri="{BB962C8B-B14F-4D97-AF65-F5344CB8AC3E}">
        <p14:creationId xmlns:p14="http://schemas.microsoft.com/office/powerpoint/2010/main" val="32118619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outdoor, ground&#10;&#10;Description automatically generated">
            <a:extLst>
              <a:ext uri="{FF2B5EF4-FFF2-40B4-BE49-F238E27FC236}">
                <a16:creationId xmlns:a16="http://schemas.microsoft.com/office/drawing/2014/main" id="{152DEFF0-C4A3-46B7-935E-F1B4D9AAA40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0047" r="417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DDAACF24-AD7F-4D7E-9036-93C480647D8F}"/>
              </a:ext>
            </a:extLst>
          </p:cNvPr>
          <p:cNvSpPr>
            <a:spLocks noGrp="1"/>
          </p:cNvSpPr>
          <p:nvPr>
            <p:ph type="ctrTitle"/>
          </p:nvPr>
        </p:nvSpPr>
        <p:spPr>
          <a:xfrm>
            <a:off x="4387349" y="1200152"/>
            <a:ext cx="6897171" cy="4457696"/>
          </a:xfrm>
        </p:spPr>
        <p:txBody>
          <a:bodyPr anchor="ctr">
            <a:normAutofit/>
          </a:bodyPr>
          <a:lstStyle/>
          <a:p>
            <a:pPr algn="l"/>
            <a:r>
              <a:rPr lang="en-US" sz="8000" b="1" dirty="0">
                <a:solidFill>
                  <a:srgbClr val="FFFFFF"/>
                </a:solidFill>
              </a:rPr>
              <a:t>Pittsburgh Healthy Ride Analysis</a:t>
            </a:r>
          </a:p>
        </p:txBody>
      </p:sp>
    </p:spTree>
    <p:extLst>
      <p:ext uri="{BB962C8B-B14F-4D97-AF65-F5344CB8AC3E}">
        <p14:creationId xmlns:p14="http://schemas.microsoft.com/office/powerpoint/2010/main" val="9149940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The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7505701" y="4799010"/>
            <a:ext cx="4108938" cy="17541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spcBef>
                <a:spcPct val="20000"/>
              </a:spcBef>
              <a:spcAft>
                <a:spcPts val="600"/>
              </a:spcAft>
              <a:buClr>
                <a:schemeClr val="tx1"/>
              </a:buClr>
              <a:buSzPct val="80000"/>
            </a:pPr>
            <a:r>
              <a:rPr lang="en-US" sz="1400" dirty="0">
                <a:solidFill>
                  <a:schemeClr val="bg2">
                    <a:lumMod val="75000"/>
                  </a:schemeClr>
                </a:solidFill>
              </a:rPr>
              <a:t>Screenshot of sentiment analysis in rapid miner:</a:t>
            </a:r>
          </a:p>
          <a:p>
            <a:pPr>
              <a:spcBef>
                <a:spcPct val="20000"/>
              </a:spcBef>
              <a:spcAft>
                <a:spcPts val="600"/>
              </a:spcAft>
              <a:buClr>
                <a:schemeClr val="tx1"/>
              </a:buClr>
              <a:buSzPct val="80000"/>
            </a:pPr>
            <a:r>
              <a:rPr lang="en-US" sz="1400" dirty="0">
                <a:solidFill>
                  <a:schemeClr val="bg2">
                    <a:lumMod val="75000"/>
                  </a:schemeClr>
                </a:solidFill>
              </a:rPr>
              <a:t>Shows how sentences are separated into individual strings and assigned numeric values.  Strings are then tokenized</a:t>
            </a:r>
          </a:p>
        </p:txBody>
      </p:sp>
      <p:pic>
        <p:nvPicPr>
          <p:cNvPr id="6" name="Picture 5">
            <a:extLst>
              <a:ext uri="{FF2B5EF4-FFF2-40B4-BE49-F238E27FC236}">
                <a16:creationId xmlns:a16="http://schemas.microsoft.com/office/drawing/2014/main" id="{F227A146-B927-4F44-8456-963557D08FB8}"/>
              </a:ext>
            </a:extLst>
          </p:cNvPr>
          <p:cNvPicPr>
            <a:picLocks noChangeAspect="1"/>
          </p:cNvPicPr>
          <p:nvPr/>
        </p:nvPicPr>
        <p:blipFill>
          <a:blip r:embed="rId2"/>
          <a:stretch>
            <a:fillRect/>
          </a:stretch>
        </p:blipFill>
        <p:spPr>
          <a:xfrm>
            <a:off x="1115089" y="304800"/>
            <a:ext cx="9958647" cy="3886134"/>
          </a:xfrm>
          <a:prstGeom prst="rect">
            <a:avLst/>
          </a:prstGeom>
        </p:spPr>
      </p:pic>
    </p:spTree>
    <p:extLst>
      <p:ext uri="{BB962C8B-B14F-4D97-AF65-F5344CB8AC3E}">
        <p14:creationId xmlns:p14="http://schemas.microsoft.com/office/powerpoint/2010/main" val="324724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The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7505701" y="4799010"/>
            <a:ext cx="4108938" cy="17541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spcBef>
                <a:spcPct val="20000"/>
              </a:spcBef>
              <a:spcAft>
                <a:spcPts val="600"/>
              </a:spcAft>
              <a:buClr>
                <a:schemeClr val="tx1"/>
              </a:buClr>
              <a:buSzPct val="80000"/>
            </a:pPr>
            <a:r>
              <a:rPr lang="en-US" sz="1400" dirty="0">
                <a:solidFill>
                  <a:schemeClr val="bg2">
                    <a:lumMod val="75000"/>
                  </a:schemeClr>
                </a:solidFill>
              </a:rPr>
              <a:t>Sentiment Analysis Donut Graph:</a:t>
            </a:r>
          </a:p>
          <a:p>
            <a:pPr>
              <a:spcBef>
                <a:spcPct val="20000"/>
              </a:spcBef>
              <a:spcAft>
                <a:spcPts val="600"/>
              </a:spcAft>
              <a:buClr>
                <a:schemeClr val="tx1"/>
              </a:buClr>
              <a:buSzPct val="80000"/>
            </a:pPr>
            <a:r>
              <a:rPr lang="en-US" sz="1400" dirty="0">
                <a:solidFill>
                  <a:schemeClr val="bg2">
                    <a:lumMod val="75000"/>
                  </a:schemeClr>
                </a:solidFill>
              </a:rPr>
              <a:t>2.56% Customers Have Neutral Sentiment</a:t>
            </a:r>
          </a:p>
          <a:p>
            <a:pPr>
              <a:spcBef>
                <a:spcPct val="20000"/>
              </a:spcBef>
              <a:spcAft>
                <a:spcPts val="600"/>
              </a:spcAft>
              <a:buClr>
                <a:schemeClr val="tx1"/>
              </a:buClr>
              <a:buSzPct val="80000"/>
            </a:pPr>
            <a:r>
              <a:rPr lang="en-US" sz="1400" dirty="0">
                <a:solidFill>
                  <a:schemeClr val="bg2">
                    <a:lumMod val="75000"/>
                  </a:schemeClr>
                </a:solidFill>
              </a:rPr>
              <a:t>25.64% Customers have Positive Sentiment</a:t>
            </a:r>
          </a:p>
          <a:p>
            <a:pPr>
              <a:spcBef>
                <a:spcPct val="20000"/>
              </a:spcBef>
              <a:spcAft>
                <a:spcPts val="600"/>
              </a:spcAft>
              <a:buClr>
                <a:schemeClr val="tx1"/>
              </a:buClr>
              <a:buSzPct val="80000"/>
            </a:pPr>
            <a:r>
              <a:rPr lang="en-US" sz="1400" dirty="0">
                <a:solidFill>
                  <a:schemeClr val="bg2">
                    <a:lumMod val="75000"/>
                  </a:schemeClr>
                </a:solidFill>
              </a:rPr>
              <a:t>71.79% Customers have Negative Sentiment</a:t>
            </a:r>
          </a:p>
        </p:txBody>
      </p:sp>
      <p:pic>
        <p:nvPicPr>
          <p:cNvPr id="5" name="Picture 4">
            <a:extLst>
              <a:ext uri="{FF2B5EF4-FFF2-40B4-BE49-F238E27FC236}">
                <a16:creationId xmlns:a16="http://schemas.microsoft.com/office/drawing/2014/main" id="{52D8974D-6035-4020-B9CB-81F93366D9FE}"/>
              </a:ext>
            </a:extLst>
          </p:cNvPr>
          <p:cNvPicPr>
            <a:picLocks noChangeAspect="1"/>
          </p:cNvPicPr>
          <p:nvPr/>
        </p:nvPicPr>
        <p:blipFill>
          <a:blip r:embed="rId2"/>
          <a:stretch>
            <a:fillRect/>
          </a:stretch>
        </p:blipFill>
        <p:spPr>
          <a:xfrm>
            <a:off x="3311403" y="304800"/>
            <a:ext cx="5569193" cy="3930753"/>
          </a:xfrm>
          <a:prstGeom prst="rect">
            <a:avLst/>
          </a:prstGeom>
        </p:spPr>
      </p:pic>
    </p:spTree>
    <p:extLst>
      <p:ext uri="{BB962C8B-B14F-4D97-AF65-F5344CB8AC3E}">
        <p14:creationId xmlns:p14="http://schemas.microsoft.com/office/powerpoint/2010/main" val="195620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Conclusion</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FB9081F-9663-4BCD-BBE4-A7EEA2AEB315}"/>
              </a:ext>
            </a:extLst>
          </p:cNvPr>
          <p:cNvSpPr txBox="1"/>
          <p:nvPr/>
        </p:nvSpPr>
        <p:spPr>
          <a:xfrm>
            <a:off x="3578469" y="580292"/>
            <a:ext cx="4923693" cy="2492990"/>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bg1"/>
                </a:solidFill>
              </a:rPr>
              <a:t>Healthy Ride is a healthier option for all who partake</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Likely increases tourist revenue to the city since patrons can perform more self-guided tours</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Great alternative public transportation and walking especially since the onset of Covid-19</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Project would likely see improved customer reviews by fixing technical issues and provide more training to phone staff since most customer sentiments pertained to technical issues of application and dealing with customer service agents</a:t>
            </a:r>
          </a:p>
        </p:txBody>
      </p:sp>
    </p:spTree>
    <p:extLst>
      <p:ext uri="{BB962C8B-B14F-4D97-AF65-F5344CB8AC3E}">
        <p14:creationId xmlns:p14="http://schemas.microsoft.com/office/powerpoint/2010/main" val="275739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E5283C-0DE2-4FFE-8492-40727CC24A4C}"/>
              </a:ext>
            </a:extLst>
          </p:cNvPr>
          <p:cNvSpPr txBox="1"/>
          <p:nvPr/>
        </p:nvSpPr>
        <p:spPr>
          <a:xfrm>
            <a:off x="3267686" y="668215"/>
            <a:ext cx="5653454" cy="646331"/>
          </a:xfrm>
          <a:prstGeom prst="rect">
            <a:avLst/>
          </a:prstGeom>
          <a:noFill/>
        </p:spPr>
        <p:txBody>
          <a:bodyPr wrap="square" rtlCol="0">
            <a:spAutoFit/>
          </a:bodyPr>
          <a:lstStyle/>
          <a:p>
            <a:pPr algn="ctr"/>
            <a:r>
              <a:rPr lang="en-US" sz="3600" b="1" dirty="0"/>
              <a:t>Questions?</a:t>
            </a:r>
            <a:endParaRPr lang="en-US" b="1" dirty="0"/>
          </a:p>
        </p:txBody>
      </p:sp>
    </p:spTree>
    <p:extLst>
      <p:ext uri="{BB962C8B-B14F-4D97-AF65-F5344CB8AC3E}">
        <p14:creationId xmlns:p14="http://schemas.microsoft.com/office/powerpoint/2010/main" val="132431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Brief History</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684212" y="685800"/>
            <a:ext cx="9763294" cy="361526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The Healthy Ride program is operated by Pittsburgh Bike Share</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The program is a 501©3 non-profit</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Service began December 2012; </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Raised capital of about $1.6M in 2013</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Rideshare system piloted in 2015 reaching up to 50 stations across the Pittsburgh area</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Their mission is to provide “joyful, sustainable, and affordable mobility service to residence and visitors</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Cost is based on User Type: Customers (pay as you go) pay $2 /30 min; Subscribers pay either $12 per mo./unlimited 30 min ride or $20 </a:t>
            </a:r>
            <a:r>
              <a:rPr lang="en-US">
                <a:solidFill>
                  <a:schemeClr val="bg2">
                    <a:lumMod val="75000"/>
                  </a:schemeClr>
                </a:solidFill>
              </a:rPr>
              <a:t>per mo./</a:t>
            </a:r>
            <a:r>
              <a:rPr lang="en-US" dirty="0">
                <a:solidFill>
                  <a:schemeClr val="bg2">
                    <a:lumMod val="75000"/>
                  </a:schemeClr>
                </a:solidFill>
              </a:rPr>
              <a:t>unlimited 60 min ride</a:t>
            </a:r>
          </a:p>
        </p:txBody>
      </p:sp>
    </p:spTree>
    <p:extLst>
      <p:ext uri="{BB962C8B-B14F-4D97-AF65-F5344CB8AC3E}">
        <p14:creationId xmlns:p14="http://schemas.microsoft.com/office/powerpoint/2010/main" val="80270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fontScale="90000"/>
          </a:bodyPr>
          <a:lstStyle/>
          <a:p>
            <a:r>
              <a:rPr lang="en-US" b="1" dirty="0">
                <a:solidFill>
                  <a:srgbClr val="FFFFFF"/>
                </a:solidFill>
              </a:rPr>
              <a:t>Cleansing Data</a:t>
            </a:r>
            <a:br>
              <a:rPr lang="en-US" b="1" dirty="0">
                <a:solidFill>
                  <a:srgbClr val="FFFFFF"/>
                </a:solidFill>
              </a:rPr>
            </a:br>
            <a:r>
              <a:rPr lang="en-US" b="1" dirty="0">
                <a:solidFill>
                  <a:srgbClr val="FFFFFF"/>
                </a:solidFill>
              </a:rPr>
              <a:t>(Python)</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816B1E-6AC7-4313-B46D-649977FCFD0C}"/>
              </a:ext>
            </a:extLst>
          </p:cNvPr>
          <p:cNvPicPr>
            <a:picLocks noChangeAspect="1"/>
          </p:cNvPicPr>
          <p:nvPr/>
        </p:nvPicPr>
        <p:blipFill>
          <a:blip r:embed="rId2"/>
          <a:stretch>
            <a:fillRect/>
          </a:stretch>
        </p:blipFill>
        <p:spPr>
          <a:xfrm>
            <a:off x="2986521" y="157307"/>
            <a:ext cx="6215784" cy="4257386"/>
          </a:xfrm>
          <a:prstGeom prst="rect">
            <a:avLst/>
          </a:prstGeom>
        </p:spPr>
      </p:pic>
      <p:sp>
        <p:nvSpPr>
          <p:cNvPr id="7" name="TextBox 6">
            <a:extLst>
              <a:ext uri="{FF2B5EF4-FFF2-40B4-BE49-F238E27FC236}">
                <a16:creationId xmlns:a16="http://schemas.microsoft.com/office/drawing/2014/main" id="{44F2269F-C3B1-4A95-B145-12866FB1030F}"/>
              </a:ext>
            </a:extLst>
          </p:cNvPr>
          <p:cNvSpPr txBox="1"/>
          <p:nvPr/>
        </p:nvSpPr>
        <p:spPr>
          <a:xfrm>
            <a:off x="6924502" y="4799010"/>
            <a:ext cx="4351510" cy="646331"/>
          </a:xfrm>
          <a:prstGeom prst="rect">
            <a:avLst/>
          </a:prstGeom>
          <a:noFill/>
        </p:spPr>
        <p:txBody>
          <a:bodyPr wrap="square" rtlCol="0">
            <a:spAutoFit/>
          </a:bodyPr>
          <a:lstStyle/>
          <a:p>
            <a:r>
              <a:rPr lang="en-US" dirty="0"/>
              <a:t>Python script to read csv dataset and begin cleaning process of data</a:t>
            </a:r>
          </a:p>
        </p:txBody>
      </p:sp>
    </p:spTree>
    <p:extLst>
      <p:ext uri="{BB962C8B-B14F-4D97-AF65-F5344CB8AC3E}">
        <p14:creationId xmlns:p14="http://schemas.microsoft.com/office/powerpoint/2010/main" val="34763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fontScale="90000"/>
          </a:bodyPr>
          <a:lstStyle/>
          <a:p>
            <a:r>
              <a:rPr lang="en-US" b="1" dirty="0">
                <a:solidFill>
                  <a:srgbClr val="FFFFFF"/>
                </a:solidFill>
              </a:rPr>
              <a:t>Data Manipulation</a:t>
            </a:r>
            <a:br>
              <a:rPr lang="en-US" b="1" dirty="0">
                <a:solidFill>
                  <a:srgbClr val="FFFFFF"/>
                </a:solidFill>
              </a:rPr>
            </a:br>
            <a:r>
              <a:rPr lang="en-US" b="1" dirty="0">
                <a:solidFill>
                  <a:srgbClr val="FFFFFF"/>
                </a:solidFill>
              </a:rPr>
              <a:t>(Dax &amp; Power Query)</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F2269F-C3B1-4A95-B145-12866FB1030F}"/>
              </a:ext>
            </a:extLst>
          </p:cNvPr>
          <p:cNvSpPr txBox="1"/>
          <p:nvPr/>
        </p:nvSpPr>
        <p:spPr>
          <a:xfrm>
            <a:off x="6924502" y="4799010"/>
            <a:ext cx="4351510" cy="1600438"/>
          </a:xfrm>
          <a:prstGeom prst="rect">
            <a:avLst/>
          </a:prstGeom>
          <a:noFill/>
        </p:spPr>
        <p:txBody>
          <a:bodyPr wrap="square" rtlCol="0">
            <a:spAutoFit/>
          </a:bodyPr>
          <a:lstStyle/>
          <a:p>
            <a:r>
              <a:rPr lang="en-US" sz="1400" dirty="0"/>
              <a:t>Used Power Query and DAX for parsing cleansed data set columns:</a:t>
            </a:r>
          </a:p>
          <a:p>
            <a:r>
              <a:rPr lang="en-US" sz="1400" dirty="0"/>
              <a:t>Left is original csv dataset with columns B and C as date/time. </a:t>
            </a:r>
          </a:p>
          <a:p>
            <a:r>
              <a:rPr lang="en-US" sz="1400" dirty="0"/>
              <a:t>Right is cleansed data set with columns B and C parsed into individual date and time columns and  data type for easier aggregation</a:t>
            </a:r>
          </a:p>
        </p:txBody>
      </p:sp>
      <p:pic>
        <p:nvPicPr>
          <p:cNvPr id="4" name="Picture 3">
            <a:extLst>
              <a:ext uri="{FF2B5EF4-FFF2-40B4-BE49-F238E27FC236}">
                <a16:creationId xmlns:a16="http://schemas.microsoft.com/office/drawing/2014/main" id="{76A79F09-AC9D-4062-9B8D-1787AB76C6BA}"/>
              </a:ext>
            </a:extLst>
          </p:cNvPr>
          <p:cNvPicPr>
            <a:picLocks noChangeAspect="1"/>
          </p:cNvPicPr>
          <p:nvPr/>
        </p:nvPicPr>
        <p:blipFill>
          <a:blip r:embed="rId2"/>
          <a:stretch>
            <a:fillRect/>
          </a:stretch>
        </p:blipFill>
        <p:spPr>
          <a:xfrm>
            <a:off x="949854" y="1104741"/>
            <a:ext cx="10289117" cy="2360337"/>
          </a:xfrm>
          <a:prstGeom prst="rect">
            <a:avLst/>
          </a:prstGeom>
        </p:spPr>
      </p:pic>
    </p:spTree>
    <p:extLst>
      <p:ext uri="{BB962C8B-B14F-4D97-AF65-F5344CB8AC3E}">
        <p14:creationId xmlns:p14="http://schemas.microsoft.com/office/powerpoint/2010/main" val="341351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The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8548241" y="4953000"/>
            <a:ext cx="3481754" cy="17018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p>
            <a:pPr>
              <a:spcBef>
                <a:spcPct val="20000"/>
              </a:spcBef>
              <a:spcAft>
                <a:spcPts val="600"/>
              </a:spcAft>
              <a:buClr>
                <a:schemeClr val="tx1"/>
              </a:buClr>
              <a:buSzPct val="80000"/>
            </a:pPr>
            <a:r>
              <a:rPr lang="en-US" sz="1400" dirty="0">
                <a:solidFill>
                  <a:schemeClr val="bg2">
                    <a:lumMod val="75000"/>
                  </a:schemeClr>
                </a:solidFill>
              </a:rPr>
              <a:t>Power BI Visualization:</a:t>
            </a:r>
          </a:p>
          <a:p>
            <a:pPr>
              <a:spcBef>
                <a:spcPct val="20000"/>
              </a:spcBef>
              <a:spcAft>
                <a:spcPts val="600"/>
              </a:spcAft>
              <a:buClr>
                <a:schemeClr val="tx1"/>
              </a:buClr>
              <a:buSzPct val="80000"/>
            </a:pPr>
            <a:r>
              <a:rPr lang="en-US" sz="1400" dirty="0">
                <a:solidFill>
                  <a:schemeClr val="bg2">
                    <a:lumMod val="75000"/>
                  </a:schemeClr>
                </a:solidFill>
              </a:rPr>
              <a:t>Median Trip Duration in minutes</a:t>
            </a:r>
          </a:p>
          <a:p>
            <a:pPr>
              <a:spcBef>
                <a:spcPct val="20000"/>
              </a:spcBef>
              <a:spcAft>
                <a:spcPts val="600"/>
              </a:spcAft>
              <a:buClr>
                <a:schemeClr val="tx1"/>
              </a:buClr>
              <a:buSzPct val="80000"/>
            </a:pPr>
            <a:r>
              <a:rPr lang="en-US" sz="1400" dirty="0">
                <a:solidFill>
                  <a:schemeClr val="bg2">
                    <a:lumMod val="75000"/>
                  </a:schemeClr>
                </a:solidFill>
              </a:rPr>
              <a:t>Avg Trip Duration in minutes</a:t>
            </a:r>
          </a:p>
          <a:p>
            <a:pPr>
              <a:spcBef>
                <a:spcPct val="20000"/>
              </a:spcBef>
              <a:spcAft>
                <a:spcPts val="600"/>
              </a:spcAft>
              <a:buClr>
                <a:schemeClr val="tx1"/>
              </a:buClr>
              <a:buSzPct val="80000"/>
            </a:pPr>
            <a:r>
              <a:rPr lang="en-US" sz="1400" dirty="0">
                <a:solidFill>
                  <a:schemeClr val="bg2">
                    <a:lumMod val="75000"/>
                  </a:schemeClr>
                </a:solidFill>
              </a:rPr>
              <a:t>Trip Frequency by Month</a:t>
            </a:r>
          </a:p>
          <a:p>
            <a:pPr>
              <a:spcBef>
                <a:spcPct val="20000"/>
              </a:spcBef>
              <a:spcAft>
                <a:spcPts val="600"/>
              </a:spcAft>
              <a:buClr>
                <a:schemeClr val="tx1"/>
              </a:buClr>
              <a:buSzPct val="80000"/>
            </a:pPr>
            <a:r>
              <a:rPr lang="en-US" sz="1400" dirty="0">
                <a:solidFill>
                  <a:schemeClr val="bg2">
                    <a:lumMod val="75000"/>
                  </a:schemeClr>
                </a:solidFill>
              </a:rPr>
              <a:t>Top Bicycles by Users</a:t>
            </a:r>
          </a:p>
          <a:p>
            <a:pPr>
              <a:spcBef>
                <a:spcPct val="20000"/>
              </a:spcBef>
              <a:spcAft>
                <a:spcPts val="600"/>
              </a:spcAft>
              <a:buClr>
                <a:schemeClr val="tx1"/>
              </a:buClr>
              <a:buSzPct val="80000"/>
            </a:pPr>
            <a:r>
              <a:rPr lang="en-US" sz="1400" dirty="0">
                <a:solidFill>
                  <a:schemeClr val="bg2">
                    <a:lumMod val="75000"/>
                  </a:schemeClr>
                </a:solidFill>
              </a:rPr>
              <a:t>Most Popular Destination by Trip</a:t>
            </a:r>
          </a:p>
        </p:txBody>
      </p:sp>
      <p:pic>
        <p:nvPicPr>
          <p:cNvPr id="5" name="Picture 4">
            <a:extLst>
              <a:ext uri="{FF2B5EF4-FFF2-40B4-BE49-F238E27FC236}">
                <a16:creationId xmlns:a16="http://schemas.microsoft.com/office/drawing/2014/main" id="{43D0E687-B4D6-4687-8791-C5500817F174}"/>
              </a:ext>
            </a:extLst>
          </p:cNvPr>
          <p:cNvPicPr>
            <a:picLocks noChangeAspect="1"/>
          </p:cNvPicPr>
          <p:nvPr/>
        </p:nvPicPr>
        <p:blipFill>
          <a:blip r:embed="rId2"/>
          <a:stretch>
            <a:fillRect/>
          </a:stretch>
        </p:blipFill>
        <p:spPr>
          <a:xfrm>
            <a:off x="2375208" y="165285"/>
            <a:ext cx="7438409" cy="4241430"/>
          </a:xfrm>
          <a:prstGeom prst="rect">
            <a:avLst/>
          </a:prstGeom>
        </p:spPr>
      </p:pic>
    </p:spTree>
    <p:extLst>
      <p:ext uri="{BB962C8B-B14F-4D97-AF65-F5344CB8AC3E}">
        <p14:creationId xmlns:p14="http://schemas.microsoft.com/office/powerpoint/2010/main" val="226847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The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8548241" y="4953000"/>
            <a:ext cx="3481754" cy="17018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p>
            <a:pPr>
              <a:spcBef>
                <a:spcPct val="20000"/>
              </a:spcBef>
              <a:spcAft>
                <a:spcPts val="600"/>
              </a:spcAft>
              <a:buClr>
                <a:schemeClr val="tx1"/>
              </a:buClr>
              <a:buSzPct val="80000"/>
            </a:pPr>
            <a:r>
              <a:rPr lang="en-US" sz="1400" dirty="0">
                <a:solidFill>
                  <a:schemeClr val="bg2">
                    <a:lumMod val="75000"/>
                  </a:schemeClr>
                </a:solidFill>
              </a:rPr>
              <a:t>Power BI Visualization:</a:t>
            </a:r>
          </a:p>
          <a:p>
            <a:pPr>
              <a:spcBef>
                <a:spcPct val="20000"/>
              </a:spcBef>
              <a:spcAft>
                <a:spcPts val="600"/>
              </a:spcAft>
              <a:buClr>
                <a:schemeClr val="tx1"/>
              </a:buClr>
              <a:buSzPct val="80000"/>
            </a:pPr>
            <a:r>
              <a:rPr lang="en-US" sz="1400" dirty="0">
                <a:solidFill>
                  <a:schemeClr val="bg2">
                    <a:lumMod val="75000"/>
                  </a:schemeClr>
                </a:solidFill>
              </a:rPr>
              <a:t>Median Trip Duration in minutes</a:t>
            </a:r>
          </a:p>
          <a:p>
            <a:pPr>
              <a:spcBef>
                <a:spcPct val="20000"/>
              </a:spcBef>
              <a:spcAft>
                <a:spcPts val="600"/>
              </a:spcAft>
              <a:buClr>
                <a:schemeClr val="tx1"/>
              </a:buClr>
              <a:buSzPct val="80000"/>
            </a:pPr>
            <a:r>
              <a:rPr lang="en-US" sz="1400" dirty="0">
                <a:solidFill>
                  <a:schemeClr val="bg2">
                    <a:lumMod val="75000"/>
                  </a:schemeClr>
                </a:solidFill>
              </a:rPr>
              <a:t>Avg Trip Duration in minutes</a:t>
            </a:r>
          </a:p>
          <a:p>
            <a:pPr>
              <a:spcBef>
                <a:spcPct val="20000"/>
              </a:spcBef>
              <a:spcAft>
                <a:spcPts val="600"/>
              </a:spcAft>
              <a:buClr>
                <a:schemeClr val="tx1"/>
              </a:buClr>
              <a:buSzPct val="80000"/>
            </a:pPr>
            <a:r>
              <a:rPr lang="en-US" sz="1400" dirty="0">
                <a:solidFill>
                  <a:schemeClr val="bg2">
                    <a:lumMod val="75000"/>
                  </a:schemeClr>
                </a:solidFill>
              </a:rPr>
              <a:t>Trip Frequency by Month</a:t>
            </a:r>
          </a:p>
          <a:p>
            <a:pPr>
              <a:spcBef>
                <a:spcPct val="20000"/>
              </a:spcBef>
              <a:spcAft>
                <a:spcPts val="600"/>
              </a:spcAft>
              <a:buClr>
                <a:schemeClr val="tx1"/>
              </a:buClr>
              <a:buSzPct val="80000"/>
            </a:pPr>
            <a:r>
              <a:rPr lang="en-US" sz="1400" dirty="0">
                <a:solidFill>
                  <a:schemeClr val="bg2">
                    <a:lumMod val="75000"/>
                  </a:schemeClr>
                </a:solidFill>
              </a:rPr>
              <a:t>Top Bicycles by Users</a:t>
            </a:r>
          </a:p>
          <a:p>
            <a:pPr>
              <a:spcBef>
                <a:spcPct val="20000"/>
              </a:spcBef>
              <a:spcAft>
                <a:spcPts val="600"/>
              </a:spcAft>
              <a:buClr>
                <a:schemeClr val="tx1"/>
              </a:buClr>
              <a:buSzPct val="80000"/>
            </a:pPr>
            <a:r>
              <a:rPr lang="en-US" sz="1400" dirty="0">
                <a:solidFill>
                  <a:schemeClr val="bg2">
                    <a:lumMod val="75000"/>
                  </a:schemeClr>
                </a:solidFill>
              </a:rPr>
              <a:t>Most Popular Destination by Trip</a:t>
            </a:r>
          </a:p>
        </p:txBody>
      </p:sp>
      <p:pic>
        <p:nvPicPr>
          <p:cNvPr id="6" name="Picture 5">
            <a:extLst>
              <a:ext uri="{FF2B5EF4-FFF2-40B4-BE49-F238E27FC236}">
                <a16:creationId xmlns:a16="http://schemas.microsoft.com/office/drawing/2014/main" id="{D85D2AB1-36CB-49BA-A85E-A6CA79D035F6}"/>
              </a:ext>
            </a:extLst>
          </p:cNvPr>
          <p:cNvPicPr>
            <a:picLocks noChangeAspect="1"/>
          </p:cNvPicPr>
          <p:nvPr/>
        </p:nvPicPr>
        <p:blipFill>
          <a:blip r:embed="rId2"/>
          <a:stretch>
            <a:fillRect/>
          </a:stretch>
        </p:blipFill>
        <p:spPr>
          <a:xfrm>
            <a:off x="2300869" y="142363"/>
            <a:ext cx="7524167" cy="4287274"/>
          </a:xfrm>
          <a:prstGeom prst="rect">
            <a:avLst/>
          </a:prstGeom>
        </p:spPr>
      </p:pic>
    </p:spTree>
    <p:extLst>
      <p:ext uri="{BB962C8B-B14F-4D97-AF65-F5344CB8AC3E}">
        <p14:creationId xmlns:p14="http://schemas.microsoft.com/office/powerpoint/2010/main" val="370843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The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8548241" y="4953000"/>
            <a:ext cx="3481754" cy="17018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p>
            <a:pPr>
              <a:spcBef>
                <a:spcPct val="20000"/>
              </a:spcBef>
              <a:spcAft>
                <a:spcPts val="600"/>
              </a:spcAft>
              <a:buClr>
                <a:schemeClr val="tx1"/>
              </a:buClr>
              <a:buSzPct val="80000"/>
            </a:pPr>
            <a:r>
              <a:rPr lang="en-US" sz="1400" dirty="0">
                <a:solidFill>
                  <a:schemeClr val="bg2">
                    <a:lumMod val="75000"/>
                  </a:schemeClr>
                </a:solidFill>
              </a:rPr>
              <a:t>Power BI Visualization:</a:t>
            </a:r>
          </a:p>
          <a:p>
            <a:pPr>
              <a:spcBef>
                <a:spcPct val="20000"/>
              </a:spcBef>
              <a:spcAft>
                <a:spcPts val="600"/>
              </a:spcAft>
              <a:buClr>
                <a:schemeClr val="tx1"/>
              </a:buClr>
              <a:buSzPct val="80000"/>
            </a:pPr>
            <a:r>
              <a:rPr lang="en-US" sz="1400" dirty="0">
                <a:solidFill>
                  <a:schemeClr val="bg2">
                    <a:lumMod val="75000"/>
                  </a:schemeClr>
                </a:solidFill>
              </a:rPr>
              <a:t>Median Trip Duration in minutes</a:t>
            </a:r>
          </a:p>
          <a:p>
            <a:pPr>
              <a:spcBef>
                <a:spcPct val="20000"/>
              </a:spcBef>
              <a:spcAft>
                <a:spcPts val="600"/>
              </a:spcAft>
              <a:buClr>
                <a:schemeClr val="tx1"/>
              </a:buClr>
              <a:buSzPct val="80000"/>
            </a:pPr>
            <a:r>
              <a:rPr lang="en-US" sz="1400" dirty="0">
                <a:solidFill>
                  <a:schemeClr val="bg2">
                    <a:lumMod val="75000"/>
                  </a:schemeClr>
                </a:solidFill>
              </a:rPr>
              <a:t>Avg Trip Duration in minutes</a:t>
            </a:r>
          </a:p>
          <a:p>
            <a:pPr>
              <a:spcBef>
                <a:spcPct val="20000"/>
              </a:spcBef>
              <a:spcAft>
                <a:spcPts val="600"/>
              </a:spcAft>
              <a:buClr>
                <a:schemeClr val="tx1"/>
              </a:buClr>
              <a:buSzPct val="80000"/>
            </a:pPr>
            <a:r>
              <a:rPr lang="en-US" sz="1400" dirty="0">
                <a:solidFill>
                  <a:schemeClr val="bg2">
                    <a:lumMod val="75000"/>
                  </a:schemeClr>
                </a:solidFill>
              </a:rPr>
              <a:t>Trip Frequency by Month</a:t>
            </a:r>
          </a:p>
          <a:p>
            <a:pPr>
              <a:spcBef>
                <a:spcPct val="20000"/>
              </a:spcBef>
              <a:spcAft>
                <a:spcPts val="600"/>
              </a:spcAft>
              <a:buClr>
                <a:schemeClr val="tx1"/>
              </a:buClr>
              <a:buSzPct val="80000"/>
            </a:pPr>
            <a:r>
              <a:rPr lang="en-US" sz="1400" dirty="0">
                <a:solidFill>
                  <a:schemeClr val="bg2">
                    <a:lumMod val="75000"/>
                  </a:schemeClr>
                </a:solidFill>
              </a:rPr>
              <a:t>Top Bicycles by Users</a:t>
            </a:r>
          </a:p>
          <a:p>
            <a:pPr>
              <a:spcBef>
                <a:spcPct val="20000"/>
              </a:spcBef>
              <a:spcAft>
                <a:spcPts val="600"/>
              </a:spcAft>
              <a:buClr>
                <a:schemeClr val="tx1"/>
              </a:buClr>
              <a:buSzPct val="80000"/>
            </a:pPr>
            <a:r>
              <a:rPr lang="en-US" sz="1400" dirty="0">
                <a:solidFill>
                  <a:schemeClr val="bg2">
                    <a:lumMod val="75000"/>
                  </a:schemeClr>
                </a:solidFill>
              </a:rPr>
              <a:t>Most Popular Destination by Trip</a:t>
            </a:r>
          </a:p>
        </p:txBody>
      </p:sp>
      <p:pic>
        <p:nvPicPr>
          <p:cNvPr id="5" name="Picture 4">
            <a:extLst>
              <a:ext uri="{FF2B5EF4-FFF2-40B4-BE49-F238E27FC236}">
                <a16:creationId xmlns:a16="http://schemas.microsoft.com/office/drawing/2014/main" id="{76599649-CA08-4669-9C63-D5390E27F8D2}"/>
              </a:ext>
            </a:extLst>
          </p:cNvPr>
          <p:cNvPicPr>
            <a:picLocks noChangeAspect="1"/>
          </p:cNvPicPr>
          <p:nvPr/>
        </p:nvPicPr>
        <p:blipFill>
          <a:blip r:embed="rId2"/>
          <a:stretch>
            <a:fillRect/>
          </a:stretch>
        </p:blipFill>
        <p:spPr>
          <a:xfrm>
            <a:off x="2365396" y="147182"/>
            <a:ext cx="7458033" cy="4277635"/>
          </a:xfrm>
          <a:prstGeom prst="rect">
            <a:avLst/>
          </a:prstGeom>
        </p:spPr>
      </p:pic>
    </p:spTree>
    <p:extLst>
      <p:ext uri="{BB962C8B-B14F-4D97-AF65-F5344CB8AC3E}">
        <p14:creationId xmlns:p14="http://schemas.microsoft.com/office/powerpoint/2010/main" val="86233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E7B3-F371-4373-B1AE-55BF297B8175}"/>
              </a:ext>
            </a:extLst>
          </p:cNvPr>
          <p:cNvSpPr>
            <a:spLocks noGrp="1"/>
          </p:cNvSpPr>
          <p:nvPr>
            <p:ph type="title"/>
          </p:nvPr>
        </p:nvSpPr>
        <p:spPr>
          <a:xfrm>
            <a:off x="1756874" y="1304516"/>
            <a:ext cx="8534400" cy="1507067"/>
          </a:xfrm>
        </p:spPr>
        <p:txBody>
          <a:bodyPr/>
          <a:lstStyle/>
          <a:p>
            <a:pPr algn="ctr"/>
            <a:r>
              <a:rPr lang="en-US" dirty="0"/>
              <a:t>So why is this important?</a:t>
            </a:r>
          </a:p>
        </p:txBody>
      </p:sp>
    </p:spTree>
    <p:extLst>
      <p:ext uri="{BB962C8B-B14F-4D97-AF65-F5344CB8AC3E}">
        <p14:creationId xmlns:p14="http://schemas.microsoft.com/office/powerpoint/2010/main" val="28535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Sentiment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7807569" y="4799010"/>
            <a:ext cx="3807069" cy="17541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77500" lnSpcReduction="20000"/>
          </a:bodyPr>
          <a:lstStyle/>
          <a:p>
            <a:pPr>
              <a:spcBef>
                <a:spcPct val="20000"/>
              </a:spcBef>
              <a:spcAft>
                <a:spcPts val="600"/>
              </a:spcAft>
              <a:buClr>
                <a:schemeClr val="tx1"/>
              </a:buClr>
              <a:buSzPct val="80000"/>
            </a:pPr>
            <a:endParaRPr lang="en-US" sz="1400" dirty="0">
              <a:solidFill>
                <a:schemeClr val="bg2">
                  <a:lumMod val="75000"/>
                </a:schemeClr>
              </a:solidFill>
            </a:endParaRPr>
          </a:p>
          <a:p>
            <a:pPr>
              <a:spcBef>
                <a:spcPct val="20000"/>
              </a:spcBef>
              <a:spcAft>
                <a:spcPts val="600"/>
              </a:spcAft>
              <a:buClr>
                <a:schemeClr val="tx1"/>
              </a:buClr>
              <a:buSzPct val="80000"/>
            </a:pPr>
            <a:r>
              <a:rPr lang="en-US" sz="1400" dirty="0">
                <a:solidFill>
                  <a:schemeClr val="bg2">
                    <a:lumMod val="75000"/>
                  </a:schemeClr>
                </a:solidFill>
              </a:rPr>
              <a:t>Sentiment Analysis:</a:t>
            </a:r>
          </a:p>
          <a:p>
            <a:pPr>
              <a:spcBef>
                <a:spcPct val="20000"/>
              </a:spcBef>
              <a:spcAft>
                <a:spcPts val="600"/>
              </a:spcAft>
              <a:buClr>
                <a:schemeClr val="tx1"/>
              </a:buClr>
              <a:buSzPct val="80000"/>
            </a:pPr>
            <a:r>
              <a:rPr lang="en-US" sz="1400" dirty="0">
                <a:solidFill>
                  <a:schemeClr val="bg2">
                    <a:lumMod val="75000"/>
                  </a:schemeClr>
                </a:solidFill>
              </a:rPr>
              <a:t>Customer Reviews</a:t>
            </a:r>
          </a:p>
          <a:p>
            <a:pPr>
              <a:spcBef>
                <a:spcPct val="20000"/>
              </a:spcBef>
              <a:spcAft>
                <a:spcPts val="600"/>
              </a:spcAft>
              <a:buClr>
                <a:schemeClr val="tx1"/>
              </a:buClr>
              <a:buSzPct val="80000"/>
            </a:pPr>
            <a:r>
              <a:rPr lang="en-US" sz="1400" dirty="0">
                <a:solidFill>
                  <a:schemeClr val="bg2">
                    <a:lumMod val="75000"/>
                  </a:schemeClr>
                </a:solidFill>
              </a:rPr>
              <a:t>Classification</a:t>
            </a:r>
          </a:p>
          <a:p>
            <a:pPr>
              <a:spcBef>
                <a:spcPct val="20000"/>
              </a:spcBef>
              <a:spcAft>
                <a:spcPts val="600"/>
              </a:spcAft>
              <a:buClr>
                <a:schemeClr val="tx1"/>
              </a:buClr>
              <a:buSzPct val="80000"/>
            </a:pPr>
            <a:r>
              <a:rPr lang="en-US" sz="1400" dirty="0">
                <a:solidFill>
                  <a:schemeClr val="bg2">
                    <a:lumMod val="75000"/>
                  </a:schemeClr>
                </a:solidFill>
              </a:rPr>
              <a:t>Numeric Value assigned to classification</a:t>
            </a:r>
          </a:p>
          <a:p>
            <a:pPr>
              <a:spcBef>
                <a:spcPct val="20000"/>
              </a:spcBef>
              <a:spcAft>
                <a:spcPts val="600"/>
              </a:spcAft>
              <a:buClr>
                <a:schemeClr val="tx1"/>
              </a:buClr>
              <a:buSzPct val="80000"/>
            </a:pPr>
            <a:r>
              <a:rPr lang="en-US" sz="1400" dirty="0">
                <a:solidFill>
                  <a:schemeClr val="bg2">
                    <a:lumMod val="75000"/>
                  </a:schemeClr>
                </a:solidFill>
              </a:rPr>
              <a:t>Confidence of sentiment analysis model to review string </a:t>
            </a:r>
          </a:p>
          <a:p>
            <a:pPr>
              <a:spcBef>
                <a:spcPct val="20000"/>
              </a:spcBef>
              <a:spcAft>
                <a:spcPts val="600"/>
              </a:spcAft>
              <a:buClr>
                <a:schemeClr val="tx1"/>
              </a:buClr>
              <a:buSzPct val="80000"/>
            </a:pPr>
            <a:endParaRPr lang="en-US" sz="1400" dirty="0">
              <a:solidFill>
                <a:schemeClr val="bg2">
                  <a:lumMod val="75000"/>
                </a:schemeClr>
              </a:solidFill>
            </a:endParaRPr>
          </a:p>
        </p:txBody>
      </p:sp>
      <p:pic>
        <p:nvPicPr>
          <p:cNvPr id="8" name="Picture 7">
            <a:extLst>
              <a:ext uri="{FF2B5EF4-FFF2-40B4-BE49-F238E27FC236}">
                <a16:creationId xmlns:a16="http://schemas.microsoft.com/office/drawing/2014/main" id="{D4966E02-133F-4611-827E-AB202B206A9A}"/>
              </a:ext>
            </a:extLst>
          </p:cNvPr>
          <p:cNvPicPr>
            <a:picLocks noChangeAspect="1"/>
          </p:cNvPicPr>
          <p:nvPr/>
        </p:nvPicPr>
        <p:blipFill>
          <a:blip r:embed="rId2">
            <a:alphaModFix amt="85000"/>
          </a:blip>
          <a:stretch>
            <a:fillRect/>
          </a:stretch>
        </p:blipFill>
        <p:spPr>
          <a:xfrm>
            <a:off x="167945" y="94283"/>
            <a:ext cx="5160193" cy="23035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A356C540-F566-4E63-B974-DD1ACBABB8A7}"/>
              </a:ext>
            </a:extLst>
          </p:cNvPr>
          <p:cNvPicPr>
            <a:picLocks noChangeAspect="1"/>
          </p:cNvPicPr>
          <p:nvPr/>
        </p:nvPicPr>
        <p:blipFill>
          <a:blip r:embed="rId3"/>
          <a:stretch>
            <a:fillRect/>
          </a:stretch>
        </p:blipFill>
        <p:spPr>
          <a:xfrm>
            <a:off x="5680405" y="94121"/>
            <a:ext cx="6343650" cy="2791423"/>
          </a:xfrm>
          <a:prstGeom prst="rect">
            <a:avLst/>
          </a:prstGeom>
        </p:spPr>
      </p:pic>
    </p:spTree>
    <p:extLst>
      <p:ext uri="{BB962C8B-B14F-4D97-AF65-F5344CB8AC3E}">
        <p14:creationId xmlns:p14="http://schemas.microsoft.com/office/powerpoint/2010/main" val="12839583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332</TotalTime>
  <Words>426</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Slice</vt:lpstr>
      <vt:lpstr>Pittsburgh Healthy Ride Analysis</vt:lpstr>
      <vt:lpstr>Brief History</vt:lpstr>
      <vt:lpstr>Cleansing Data (Python)</vt:lpstr>
      <vt:lpstr>Data Manipulation (Dax &amp; Power Query)</vt:lpstr>
      <vt:lpstr>The analysis</vt:lpstr>
      <vt:lpstr>The analysis</vt:lpstr>
      <vt:lpstr>The analysis</vt:lpstr>
      <vt:lpstr>So why is this important?</vt:lpstr>
      <vt:lpstr>Sentiment analysis</vt:lpstr>
      <vt:lpstr>The analysis</vt:lpstr>
      <vt:lpstr>The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Pittsburgh Healthy Ride Analysis</dc:title>
  <dc:creator>Errol Matthews</dc:creator>
  <cp:lastModifiedBy>Errol Matthews</cp:lastModifiedBy>
  <cp:revision>28</cp:revision>
  <dcterms:created xsi:type="dcterms:W3CDTF">2021-04-30T01:19:42Z</dcterms:created>
  <dcterms:modified xsi:type="dcterms:W3CDTF">2021-05-10T05:11:12Z</dcterms:modified>
</cp:coreProperties>
</file>