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Hai\Downloads\employee_data.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pivotSource>
    <c:name>[employee_data.csv]Sheet2!PivotTable2</c:name>
    <c:fmtId val="2"/>
  </c:pivotSource>
  <c:chart>
    <c:title>
      <c:tx>
        <c:rich>
          <a:bodyPr/>
          <a:lstStyle/>
          <a:p>
            <a:pPr>
              <a:defRPr/>
            </a:pPr>
            <a:r>
              <a:rPr lang="en-US"/>
              <a:t>Employee Performance Level</a:t>
            </a:r>
          </a:p>
        </c:rich>
      </c:tx>
      <c:layout/>
    </c:title>
    <c:pivotFmts>
      <c:pivotFmt>
        <c:idx val="0"/>
      </c:pivotFmt>
      <c:pivotFmt>
        <c:idx val="1"/>
      </c:pivotFmt>
      <c:pivotFmt>
        <c:idx val="2"/>
        <c:marker>
          <c:symbol val="none"/>
        </c:marker>
      </c:pivotFmt>
      <c:pivotFmt>
        <c:idx val="3"/>
        <c:marker>
          <c:symbol val="none"/>
        </c:marker>
      </c:pivotFmt>
    </c:pivotFmts>
    <c:view3D>
      <c:perspective val="30"/>
    </c:view3D>
    <c:plotArea>
      <c:layout/>
      <c:pie3DChart>
        <c:varyColors val="1"/>
        <c:ser>
          <c:idx val="0"/>
          <c:order val="0"/>
          <c:tx>
            <c:strRef>
              <c:f>Sheet2!$B$3:$B$4</c:f>
              <c:strCache>
                <c:ptCount val="1"/>
                <c:pt idx="0">
                  <c:v>MED</c:v>
                </c:pt>
              </c:strCache>
            </c:strRef>
          </c:tx>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135</c:v>
                </c:pt>
                <c:pt idx="1">
                  <c:v>130</c:v>
                </c:pt>
                <c:pt idx="2">
                  <c:v>140</c:v>
                </c:pt>
                <c:pt idx="3">
                  <c:v>148</c:v>
                </c:pt>
                <c:pt idx="4">
                  <c:v>139</c:v>
                </c:pt>
                <c:pt idx="5">
                  <c:v>131</c:v>
                </c:pt>
                <c:pt idx="6">
                  <c:v>142</c:v>
                </c:pt>
                <c:pt idx="7">
                  <c:v>151</c:v>
                </c:pt>
                <c:pt idx="8">
                  <c:v>137</c:v>
                </c:pt>
                <c:pt idx="9">
                  <c:v>143</c:v>
                </c:pt>
              </c:numCache>
            </c:numRef>
          </c:val>
        </c:ser>
        <c:ser>
          <c:idx val="1"/>
          <c:order val="1"/>
          <c:tx>
            <c:strRef>
              <c:f>Sheet2!$C$3:$C$4</c:f>
              <c:strCache>
                <c:ptCount val="1"/>
                <c:pt idx="0">
                  <c:v>VERY HIGH</c:v>
                </c:pt>
              </c:strCache>
            </c:strRef>
          </c:tx>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pie3DChart>
    </c:plotArea>
    <c:legend>
      <c:legendPos val="r"/>
      <c:layout/>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27" name="Shape 1027"/>
        <p:cNvGrpSpPr/>
        <p:nvPr/>
      </p:nvGrpSpPr>
      <p:grpSpPr>
        <a:xfrm>
          <a:off x="0" y="0"/>
          <a:ext cx="0" cy="0"/>
          <a:chOff x="0" y="0"/>
          <a:chExt cx="0" cy="0"/>
        </a:xfrm>
      </p:grpSpPr>
      <p:sp>
        <p:nvSpPr>
          <p:cNvPr id="1028" name="Google Shape;1028;n"/>
          <p:cNvSpPr txBox="1"/>
          <p:nvPr>
            <p:ph idx="2" type="hdr"/>
          </p:nvPr>
        </p:nvSpPr>
        <p:spPr>
          <a:xfrm>
            <a:off x="0" y="0"/>
            <a:ext cx="5283300" cy="3444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29" name="Google Shape;1029;n"/>
          <p:cNvSpPr txBox="1"/>
          <p:nvPr>
            <p:ph idx="10" type="dt"/>
          </p:nvPr>
        </p:nvSpPr>
        <p:spPr>
          <a:xfrm>
            <a:off x="6905625" y="0"/>
            <a:ext cx="5283300" cy="3444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30" name="Google Shape;1030;n"/>
          <p:cNvSpPr/>
          <p:nvPr>
            <p:ph idx="3"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1" name="Google Shape;1031;n"/>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1032" name="Google Shape;1032;n"/>
          <p:cNvSpPr txBox="1"/>
          <p:nvPr>
            <p:ph idx="11" type="ftr"/>
          </p:nvPr>
        </p:nvSpPr>
        <p:spPr>
          <a:xfrm>
            <a:off x="0" y="6513513"/>
            <a:ext cx="5283300" cy="3444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33" name="Google Shape;1033;n"/>
          <p:cNvSpPr txBox="1"/>
          <p:nvPr>
            <p:ph idx="12" type="sldNum"/>
          </p:nvPr>
        </p:nvSpPr>
        <p:spPr>
          <a:xfrm>
            <a:off x="6905625" y="6513513"/>
            <a:ext cx="5283300" cy="3444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8" name="Shape 1078"/>
        <p:cNvGrpSpPr/>
        <p:nvPr/>
      </p:nvGrpSpPr>
      <p:grpSpPr>
        <a:xfrm>
          <a:off x="0" y="0"/>
          <a:ext cx="0" cy="0"/>
          <a:chOff x="0" y="0"/>
          <a:chExt cx="0" cy="0"/>
        </a:xfrm>
      </p:grpSpPr>
      <p:sp>
        <p:nvSpPr>
          <p:cNvPr id="1079" name="Google Shape;1079;p1: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0" name="Google Shape;1080;p1: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1" name="Google Shape;1081;p1:notes"/>
          <p:cNvSpPr txBox="1"/>
          <p:nvPr>
            <p:ph idx="12" type="sldNum"/>
          </p:nvPr>
        </p:nvSpPr>
        <p:spPr>
          <a:xfrm>
            <a:off x="6905625" y="6513513"/>
            <a:ext cx="5283300" cy="344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1" name="Shape 1211"/>
        <p:cNvGrpSpPr/>
        <p:nvPr/>
      </p:nvGrpSpPr>
      <p:grpSpPr>
        <a:xfrm>
          <a:off x="0" y="0"/>
          <a:ext cx="0" cy="0"/>
          <a:chOff x="0" y="0"/>
          <a:chExt cx="0" cy="0"/>
        </a:xfrm>
      </p:grpSpPr>
      <p:sp>
        <p:nvSpPr>
          <p:cNvPr id="1212" name="Google Shape;1212;p10: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3" name="Google Shape;1213;p10: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1" name="Shape 1221"/>
        <p:cNvGrpSpPr/>
        <p:nvPr/>
      </p:nvGrpSpPr>
      <p:grpSpPr>
        <a:xfrm>
          <a:off x="0" y="0"/>
          <a:ext cx="0" cy="0"/>
          <a:chOff x="0" y="0"/>
          <a:chExt cx="0" cy="0"/>
        </a:xfrm>
      </p:grpSpPr>
      <p:sp>
        <p:nvSpPr>
          <p:cNvPr id="1222" name="Google Shape;1222;p11: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3" name="Google Shape;1223;p11: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1" name="Shape 1231"/>
        <p:cNvGrpSpPr/>
        <p:nvPr/>
      </p:nvGrpSpPr>
      <p:grpSpPr>
        <a:xfrm>
          <a:off x="0" y="0"/>
          <a:ext cx="0" cy="0"/>
          <a:chOff x="0" y="0"/>
          <a:chExt cx="0" cy="0"/>
        </a:xfrm>
      </p:grpSpPr>
      <p:sp>
        <p:nvSpPr>
          <p:cNvPr id="1232" name="Google Shape;1232;p12: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3" name="Google Shape;1233;p12: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2" name="Shape 1092"/>
        <p:cNvGrpSpPr/>
        <p:nvPr/>
      </p:nvGrpSpPr>
      <p:grpSpPr>
        <a:xfrm>
          <a:off x="0" y="0"/>
          <a:ext cx="0" cy="0"/>
          <a:chOff x="0" y="0"/>
          <a:chExt cx="0" cy="0"/>
        </a:xfrm>
      </p:grpSpPr>
      <p:sp>
        <p:nvSpPr>
          <p:cNvPr id="1093" name="Google Shape;1093;p2: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4" name="Google Shape;1094;p2: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7" name="Shape 1117"/>
        <p:cNvGrpSpPr/>
        <p:nvPr/>
      </p:nvGrpSpPr>
      <p:grpSpPr>
        <a:xfrm>
          <a:off x="0" y="0"/>
          <a:ext cx="0" cy="0"/>
          <a:chOff x="0" y="0"/>
          <a:chExt cx="0" cy="0"/>
        </a:xfrm>
      </p:grpSpPr>
      <p:sp>
        <p:nvSpPr>
          <p:cNvPr id="1118" name="Google Shape;1118;p3: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9" name="Google Shape;1119;p3: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3" name="Shape 1143"/>
        <p:cNvGrpSpPr/>
        <p:nvPr/>
      </p:nvGrpSpPr>
      <p:grpSpPr>
        <a:xfrm>
          <a:off x="0" y="0"/>
          <a:ext cx="0" cy="0"/>
          <a:chOff x="0" y="0"/>
          <a:chExt cx="0" cy="0"/>
        </a:xfrm>
      </p:grpSpPr>
      <p:sp>
        <p:nvSpPr>
          <p:cNvPr id="1144" name="Google Shape;1144;p4: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5" name="Google Shape;1145;p4: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6" name="Shape 1156"/>
        <p:cNvGrpSpPr/>
        <p:nvPr/>
      </p:nvGrpSpPr>
      <p:grpSpPr>
        <a:xfrm>
          <a:off x="0" y="0"/>
          <a:ext cx="0" cy="0"/>
          <a:chOff x="0" y="0"/>
          <a:chExt cx="0" cy="0"/>
        </a:xfrm>
      </p:grpSpPr>
      <p:sp>
        <p:nvSpPr>
          <p:cNvPr id="1157" name="Google Shape;1157;p5: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8" name="Google Shape;1158;p5: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9" name="Shape 1169"/>
        <p:cNvGrpSpPr/>
        <p:nvPr/>
      </p:nvGrpSpPr>
      <p:grpSpPr>
        <a:xfrm>
          <a:off x="0" y="0"/>
          <a:ext cx="0" cy="0"/>
          <a:chOff x="0" y="0"/>
          <a:chExt cx="0" cy="0"/>
        </a:xfrm>
      </p:grpSpPr>
      <p:sp>
        <p:nvSpPr>
          <p:cNvPr id="1170" name="Google Shape;1170;p6: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1" name="Google Shape;1171;p6: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0" name="Shape 1180"/>
        <p:cNvGrpSpPr/>
        <p:nvPr/>
      </p:nvGrpSpPr>
      <p:grpSpPr>
        <a:xfrm>
          <a:off x="0" y="0"/>
          <a:ext cx="0" cy="0"/>
          <a:chOff x="0" y="0"/>
          <a:chExt cx="0" cy="0"/>
        </a:xfrm>
      </p:grpSpPr>
      <p:sp>
        <p:nvSpPr>
          <p:cNvPr id="1181" name="Google Shape;1181;p7: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2" name="Google Shape;1182;p7: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2" name="Shape 1192"/>
        <p:cNvGrpSpPr/>
        <p:nvPr/>
      </p:nvGrpSpPr>
      <p:grpSpPr>
        <a:xfrm>
          <a:off x="0" y="0"/>
          <a:ext cx="0" cy="0"/>
          <a:chOff x="0" y="0"/>
          <a:chExt cx="0" cy="0"/>
        </a:xfrm>
      </p:grpSpPr>
      <p:sp>
        <p:nvSpPr>
          <p:cNvPr id="1193" name="Google Shape;1193;p8: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4" name="Google Shape;1194;p8: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8" name="Shape 1198"/>
        <p:cNvGrpSpPr/>
        <p:nvPr/>
      </p:nvGrpSpPr>
      <p:grpSpPr>
        <a:xfrm>
          <a:off x="0" y="0"/>
          <a:ext cx="0" cy="0"/>
          <a:chOff x="0" y="0"/>
          <a:chExt cx="0" cy="0"/>
        </a:xfrm>
      </p:grpSpPr>
      <p:sp>
        <p:nvSpPr>
          <p:cNvPr id="1199" name="Google Shape;1199;p9: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0" name="Google Shape;1200;p9: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1050" name="Shape 1050"/>
        <p:cNvGrpSpPr/>
        <p:nvPr/>
      </p:nvGrpSpPr>
      <p:grpSpPr>
        <a:xfrm>
          <a:off x="0" y="0"/>
          <a:ext cx="0" cy="0"/>
          <a:chOff x="0" y="0"/>
          <a:chExt cx="0" cy="0"/>
        </a:xfrm>
      </p:grpSpPr>
      <p:sp>
        <p:nvSpPr>
          <p:cNvPr id="1051" name="Google Shape;1051;p2"/>
          <p:cNvSpPr txBox="1"/>
          <p:nvPr>
            <p:ph type="ctrTitle"/>
          </p:nvPr>
        </p:nvSpPr>
        <p:spPr>
          <a:xfrm>
            <a:off x="3195574" y="2067305"/>
            <a:ext cx="5800800" cy="518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52" name="Google Shape;1052;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53" name="Google Shape;1053;p2"/>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54" name="Google Shape;1054;p2"/>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55" name="Google Shape;1055;p2"/>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056" name="Shape 1056"/>
        <p:cNvGrpSpPr/>
        <p:nvPr/>
      </p:nvGrpSpPr>
      <p:grpSpPr>
        <a:xfrm>
          <a:off x="0" y="0"/>
          <a:ext cx="0" cy="0"/>
          <a:chOff x="0" y="0"/>
          <a:chExt cx="0" cy="0"/>
        </a:xfrm>
      </p:grpSpPr>
      <p:sp>
        <p:nvSpPr>
          <p:cNvPr id="1057" name="Google Shape;1057;p3"/>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58" name="Google Shape;1058;p3"/>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59" name="Google Shape;1059;p3"/>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60" name="Google Shape;1060;p3"/>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061" name="Shape 1061"/>
        <p:cNvGrpSpPr/>
        <p:nvPr/>
      </p:nvGrpSpPr>
      <p:grpSpPr>
        <a:xfrm>
          <a:off x="0" y="0"/>
          <a:ext cx="0" cy="0"/>
          <a:chOff x="0" y="0"/>
          <a:chExt cx="0" cy="0"/>
        </a:xfrm>
      </p:grpSpPr>
      <p:sp>
        <p:nvSpPr>
          <p:cNvPr id="1062" name="Google Shape;1062;p4"/>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63" name="Google Shape;1063;p4"/>
          <p:cNvSpPr txBox="1"/>
          <p:nvPr>
            <p:ph idx="1" type="body"/>
          </p:nvPr>
        </p:nvSpPr>
        <p:spPr>
          <a:xfrm>
            <a:off x="609600" y="1577340"/>
            <a:ext cx="10972800" cy="45264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064" name="Google Shape;1064;p4"/>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65" name="Google Shape;1065;p4"/>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66" name="Google Shape;1066;p4"/>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067" name="Shape 1067"/>
        <p:cNvGrpSpPr/>
        <p:nvPr/>
      </p:nvGrpSpPr>
      <p:grpSpPr>
        <a:xfrm>
          <a:off x="0" y="0"/>
          <a:ext cx="0" cy="0"/>
          <a:chOff x="0" y="0"/>
          <a:chExt cx="0" cy="0"/>
        </a:xfrm>
      </p:grpSpPr>
      <p:sp>
        <p:nvSpPr>
          <p:cNvPr id="1068" name="Google Shape;1068;p5"/>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69" name="Google Shape;1069;p5"/>
          <p:cNvSpPr txBox="1"/>
          <p:nvPr>
            <p:ph idx="1" type="body"/>
          </p:nvPr>
        </p:nvSpPr>
        <p:spPr>
          <a:xfrm>
            <a:off x="609600" y="1577340"/>
            <a:ext cx="5303400" cy="45264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070" name="Google Shape;1070;p5"/>
          <p:cNvSpPr txBox="1"/>
          <p:nvPr>
            <p:ph idx="2" type="body"/>
          </p:nvPr>
        </p:nvSpPr>
        <p:spPr>
          <a:xfrm>
            <a:off x="6278880" y="1577340"/>
            <a:ext cx="5303400" cy="45264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071" name="Google Shape;1071;p5"/>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72" name="Google Shape;1072;p5"/>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73" name="Google Shape;1073;p5"/>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074" name="Shape 1074"/>
        <p:cNvGrpSpPr/>
        <p:nvPr/>
      </p:nvGrpSpPr>
      <p:grpSpPr>
        <a:xfrm>
          <a:off x="0" y="0"/>
          <a:ext cx="0" cy="0"/>
          <a:chOff x="0" y="0"/>
          <a:chExt cx="0" cy="0"/>
        </a:xfrm>
      </p:grpSpPr>
      <p:sp>
        <p:nvSpPr>
          <p:cNvPr id="1075" name="Google Shape;1075;p6"/>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76" name="Google Shape;1076;p6"/>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77" name="Google Shape;1077;p6"/>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34" name="Shape 1034"/>
        <p:cNvGrpSpPr/>
        <p:nvPr/>
      </p:nvGrpSpPr>
      <p:grpSpPr>
        <a:xfrm>
          <a:off x="0" y="0"/>
          <a:ext cx="0" cy="0"/>
          <a:chOff x="0" y="0"/>
          <a:chExt cx="0" cy="0"/>
        </a:xfrm>
      </p:grpSpPr>
      <p:sp>
        <p:nvSpPr>
          <p:cNvPr id="1035" name="Google Shape;1035;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6" name="Google Shape;1036;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7" name="Google Shape;1037;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8" name="Google Shape;1038;p1"/>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9" name="Google Shape;1039;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0" name="Google Shape;1040;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1" name="Google Shape;1041;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2" name="Google Shape;1042;p1"/>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3" name="Google Shape;1043;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4" name="Google Shape;1044;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5" name="Google Shape;1045;p1"/>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46" name="Google Shape;1046;p1"/>
          <p:cNvSpPr txBox="1"/>
          <p:nvPr>
            <p:ph idx="1" type="body"/>
          </p:nvPr>
        </p:nvSpPr>
        <p:spPr>
          <a:xfrm>
            <a:off x="609600" y="1577340"/>
            <a:ext cx="10972800" cy="452640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047" name="Google Shape;1047;p1"/>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48" name="Google Shape;1048;p1"/>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49" name="Google Shape;1049;p1"/>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jp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2" name="Shape 1082"/>
        <p:cNvGrpSpPr/>
        <p:nvPr/>
      </p:nvGrpSpPr>
      <p:grpSpPr>
        <a:xfrm>
          <a:off x="0" y="0"/>
          <a:ext cx="0" cy="0"/>
          <a:chOff x="0" y="0"/>
          <a:chExt cx="0" cy="0"/>
        </a:xfrm>
      </p:grpSpPr>
      <p:grpSp>
        <p:nvGrpSpPr>
          <p:cNvPr id="1083" name="Google Shape;1083;p7"/>
          <p:cNvGrpSpPr/>
          <p:nvPr/>
        </p:nvGrpSpPr>
        <p:grpSpPr>
          <a:xfrm>
            <a:off x="881026" y="1071546"/>
            <a:ext cx="1743075" cy="1333500"/>
            <a:chOff x="742950" y="1104900"/>
            <a:chExt cx="1743075" cy="1333500"/>
          </a:xfrm>
        </p:grpSpPr>
        <p:sp>
          <p:nvSpPr>
            <p:cNvPr id="1084" name="Google Shape;1084;p7"/>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5" name="Google Shape;1085;p7"/>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86" name="Google Shape;1086;p7"/>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7" name="Google Shape;1087;p7"/>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8" name="Google Shape;1088;p7"/>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1089" name="Google Shape;1089;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090" name="Google Shape;1090;p7"/>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091" name="Google Shape;1091;p7"/>
          <p:cNvSpPr txBox="1"/>
          <p:nvPr/>
        </p:nvSpPr>
        <p:spPr>
          <a:xfrm>
            <a:off x="2554542" y="3314150"/>
            <a:ext cx="8610600" cy="192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 P.Matthammal</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 122202526 (asunm1423122202526)</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 B.com(CS)</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 Dr.MGR Janaki College of Arts &amp; Science For Women</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4" name="Shape 1214"/>
        <p:cNvGrpSpPr/>
        <p:nvPr/>
      </p:nvGrpSpPr>
      <p:grpSpPr>
        <a:xfrm>
          <a:off x="0" y="0"/>
          <a:ext cx="0" cy="0"/>
          <a:chOff x="0" y="0"/>
          <a:chExt cx="0" cy="0"/>
        </a:xfrm>
      </p:grpSpPr>
      <p:sp>
        <p:nvSpPr>
          <p:cNvPr id="1215" name="Google Shape;1215;p1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16" name="Google Shape;1216;p16"/>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217" name="Google Shape;1217;p16"/>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218" name="Google Shape;1218;p16"/>
          <p:cNvSpPr txBox="1"/>
          <p:nvPr/>
        </p:nvSpPr>
        <p:spPr>
          <a:xfrm>
            <a:off x="739775" y="291147"/>
            <a:ext cx="3303900" cy="7581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800">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219" name="Google Shape;1219;p16"/>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0" name="Google Shape;1220;p16"/>
          <p:cNvSpPr/>
          <p:nvPr/>
        </p:nvSpPr>
        <p:spPr>
          <a:xfrm>
            <a:off x="595274" y="1071546"/>
            <a:ext cx="8548800" cy="5355300"/>
          </a:xfrm>
          <a:prstGeom prst="rect">
            <a:avLst/>
          </a:prstGeom>
          <a:noFill/>
          <a:ln>
            <a:noFill/>
          </a:ln>
        </p:spPr>
        <p:txBody>
          <a:bodyPr anchorCtr="0" anchor="t" bIns="45700" lIns="91425" spcFirstLastPara="1" rIns="91425" wrap="square" tIns="45700">
            <a:noAutofit/>
          </a:bodyPr>
          <a:lstStyle/>
          <a:p>
            <a:pPr indent="-114300" lvl="0" marL="0" marR="0" rtl="0" algn="l">
              <a:spcBef>
                <a:spcPts val="0"/>
              </a:spcBef>
              <a:spcAft>
                <a:spcPts val="0"/>
              </a:spcAft>
              <a:buClr>
                <a:schemeClr val="dk1"/>
              </a:buClr>
              <a:buSzPts val="1800"/>
              <a:buFont typeface="Noto Sans Symbols"/>
              <a:buChar char="❖"/>
            </a:pPr>
            <a:r>
              <a:rPr b="1" lang="en-US" sz="1800">
                <a:solidFill>
                  <a:schemeClr val="dk1"/>
                </a:solidFill>
                <a:latin typeface="Calibri"/>
                <a:ea typeface="Calibri"/>
                <a:cs typeface="Calibri"/>
                <a:sym typeface="Calibri"/>
              </a:rPr>
              <a:t>Data Collection</a:t>
            </a:r>
            <a:r>
              <a:rPr lang="en-US" sz="1800">
                <a:solidFill>
                  <a:schemeClr val="dk1"/>
                </a:solidFill>
                <a:latin typeface="Calibri"/>
                <a:ea typeface="Calibri"/>
                <a:cs typeface="Calibri"/>
                <a:sym typeface="Calibri"/>
              </a:rPr>
              <a:t>: Gather employee performance data from various sources such as HR databases, performance reviews, and feedback systems, ensuring a comprehensive dataset.</a:t>
            </a:r>
            <a:endParaRPr/>
          </a:p>
          <a:p>
            <a:pPr indent="-114300" lvl="0" marL="0" marR="0" rtl="0" algn="l">
              <a:spcBef>
                <a:spcPts val="0"/>
              </a:spcBef>
              <a:spcAft>
                <a:spcPts val="0"/>
              </a:spcAft>
              <a:buClr>
                <a:schemeClr val="dk1"/>
              </a:buClr>
              <a:buSzPts val="1800"/>
              <a:buFont typeface="Noto Sans Symbols"/>
              <a:buChar char="❖"/>
            </a:pPr>
            <a:r>
              <a:rPr b="1" lang="en-US" sz="1800">
                <a:solidFill>
                  <a:schemeClr val="dk1"/>
                </a:solidFill>
                <a:latin typeface="Calibri"/>
                <a:ea typeface="Calibri"/>
                <a:cs typeface="Calibri"/>
                <a:sym typeface="Calibri"/>
              </a:rPr>
              <a:t>Feature Selection</a:t>
            </a:r>
            <a:r>
              <a:rPr lang="en-US" sz="1800">
                <a:solidFill>
                  <a:schemeClr val="dk1"/>
                </a:solidFill>
                <a:latin typeface="Calibri"/>
                <a:ea typeface="Calibri"/>
                <a:cs typeface="Calibri"/>
                <a:sym typeface="Calibri"/>
              </a:rPr>
              <a:t>: Identify relevant features for analysis, such as Employee ID, Name, Employee Type, Performance Level, Gender, and Employee Rating, to focus on key metrics.</a:t>
            </a:r>
            <a:endParaRPr/>
          </a:p>
          <a:p>
            <a:pPr indent="-114300" lvl="0" marL="0" marR="0" rtl="0" algn="l">
              <a:spcBef>
                <a:spcPts val="0"/>
              </a:spcBef>
              <a:spcAft>
                <a:spcPts val="0"/>
              </a:spcAft>
              <a:buClr>
                <a:schemeClr val="dk1"/>
              </a:buClr>
              <a:buSzPts val="1800"/>
              <a:buFont typeface="Noto Sans Symbols"/>
              <a:buChar char="❖"/>
            </a:pPr>
            <a:r>
              <a:rPr b="1" lang="en-US" sz="1800">
                <a:solidFill>
                  <a:schemeClr val="dk1"/>
                </a:solidFill>
                <a:latin typeface="Calibri"/>
                <a:ea typeface="Calibri"/>
                <a:cs typeface="Calibri"/>
                <a:sym typeface="Calibri"/>
              </a:rPr>
              <a:t>Data Cleaning</a:t>
            </a:r>
            <a:r>
              <a:rPr lang="en-US" sz="1800">
                <a:solidFill>
                  <a:schemeClr val="dk1"/>
                </a:solidFill>
                <a:latin typeface="Calibri"/>
                <a:ea typeface="Calibri"/>
                <a:cs typeface="Calibri"/>
                <a:sym typeface="Calibri"/>
              </a:rPr>
              <a:t>: Review the dataset for inconsistencies or errors, removing duplicates and correcting any inaccuracies to ensure data integrity.</a:t>
            </a:r>
            <a:endParaRPr/>
          </a:p>
          <a:p>
            <a:pPr indent="-114300" lvl="0" marL="0" marR="0" rtl="0" algn="l">
              <a:spcBef>
                <a:spcPts val="0"/>
              </a:spcBef>
              <a:spcAft>
                <a:spcPts val="0"/>
              </a:spcAft>
              <a:buClr>
                <a:schemeClr val="dk1"/>
              </a:buClr>
              <a:buSzPts val="1800"/>
              <a:buFont typeface="Noto Sans Symbols"/>
              <a:buChar char="❖"/>
            </a:pPr>
            <a:r>
              <a:rPr b="1" lang="en-US" sz="1800">
                <a:solidFill>
                  <a:schemeClr val="dk1"/>
                </a:solidFill>
                <a:latin typeface="Calibri"/>
                <a:ea typeface="Calibri"/>
                <a:cs typeface="Calibri"/>
                <a:sym typeface="Calibri"/>
              </a:rPr>
              <a:t>Handling Missing Values</a:t>
            </a:r>
            <a:r>
              <a:rPr lang="en-US" sz="1800">
                <a:solidFill>
                  <a:schemeClr val="dk1"/>
                </a:solidFill>
                <a:latin typeface="Calibri"/>
                <a:ea typeface="Calibri"/>
                <a:cs typeface="Calibri"/>
                <a:sym typeface="Calibri"/>
              </a:rPr>
              <a:t>: Identify missing values in the dataset and apply appropriate strategies such as imputation or removal, ensuring that the analysis remains robust.</a:t>
            </a:r>
            <a:endParaRPr/>
          </a:p>
          <a:p>
            <a:pPr indent="-114300" lvl="0" marL="0" marR="0" rtl="0" algn="l">
              <a:spcBef>
                <a:spcPts val="0"/>
              </a:spcBef>
              <a:spcAft>
                <a:spcPts val="0"/>
              </a:spcAft>
              <a:buClr>
                <a:schemeClr val="dk1"/>
              </a:buClr>
              <a:buSzPts val="1800"/>
              <a:buFont typeface="Noto Sans Symbols"/>
              <a:buChar char="❖"/>
            </a:pPr>
            <a:r>
              <a:rPr b="1" lang="en-US" sz="1800">
                <a:solidFill>
                  <a:schemeClr val="dk1"/>
                </a:solidFill>
                <a:latin typeface="Calibri"/>
                <a:ea typeface="Calibri"/>
                <a:cs typeface="Calibri"/>
                <a:sym typeface="Calibri"/>
              </a:rPr>
              <a:t>Performance Level Calculation</a:t>
            </a:r>
            <a:r>
              <a:rPr lang="en-US" sz="1800">
                <a:solidFill>
                  <a:schemeClr val="dk1"/>
                </a:solidFill>
                <a:latin typeface="Calibri"/>
                <a:ea typeface="Calibri"/>
                <a:cs typeface="Calibri"/>
                <a:sym typeface="Calibri"/>
              </a:rPr>
              <a:t>: Use formulas (e.g., IF statements) to categorize performance levels based on Employee Ratings, assigning classifications like "VERY HIGH," "HIGH," "MEDIUM," and "LOW.“</a:t>
            </a:r>
            <a:endParaRPr/>
          </a:p>
          <a:p>
            <a:pPr indent="-114300" lvl="0" marL="0" marR="0" rtl="0" algn="l">
              <a:spcBef>
                <a:spcPts val="0"/>
              </a:spcBef>
              <a:spcAft>
                <a:spcPts val="0"/>
              </a:spcAft>
              <a:buClr>
                <a:schemeClr val="dk1"/>
              </a:buClr>
              <a:buSzPts val="1800"/>
              <a:buFont typeface="Noto Sans Symbols"/>
              <a:buChar char="❖"/>
            </a:pPr>
            <a:r>
              <a:rPr b="1" lang="en-US" sz="1800">
                <a:solidFill>
                  <a:schemeClr val="dk1"/>
                </a:solidFill>
                <a:latin typeface="Calibri"/>
                <a:ea typeface="Calibri"/>
                <a:cs typeface="Calibri"/>
                <a:sym typeface="Calibri"/>
              </a:rPr>
              <a:t>Pivot Table Summary</a:t>
            </a:r>
            <a:r>
              <a:rPr lang="en-US" sz="1800">
                <a:solidFill>
                  <a:schemeClr val="dk1"/>
                </a:solidFill>
                <a:latin typeface="Calibri"/>
                <a:ea typeface="Calibri"/>
                <a:cs typeface="Calibri"/>
                <a:sym typeface="Calibri"/>
              </a:rPr>
              <a:t>: Create pivot tables to summarize the performance data, allowing for analysis across different dimensions such as department, employee type, or performance level.</a:t>
            </a:r>
            <a:endParaRPr/>
          </a:p>
          <a:p>
            <a:pPr indent="-114300" lvl="0" marL="0" marR="0" rtl="0" algn="l">
              <a:spcBef>
                <a:spcPts val="0"/>
              </a:spcBef>
              <a:spcAft>
                <a:spcPts val="0"/>
              </a:spcAft>
              <a:buClr>
                <a:schemeClr val="dk1"/>
              </a:buClr>
              <a:buSzPts val="1800"/>
              <a:buFont typeface="Noto Sans Symbols"/>
              <a:buChar char="❖"/>
            </a:pPr>
            <a:r>
              <a:rPr b="1" lang="en-US" sz="1800">
                <a:solidFill>
                  <a:schemeClr val="dk1"/>
                </a:solidFill>
                <a:latin typeface="Calibri"/>
                <a:ea typeface="Calibri"/>
                <a:cs typeface="Calibri"/>
                <a:sym typeface="Calibri"/>
              </a:rPr>
              <a:t>Graph Visualization</a:t>
            </a:r>
            <a:r>
              <a:rPr lang="en-US" sz="1800">
                <a:solidFill>
                  <a:schemeClr val="dk1"/>
                </a:solidFill>
                <a:latin typeface="Calibri"/>
                <a:ea typeface="Calibri"/>
                <a:cs typeface="Calibri"/>
                <a:sym typeface="Calibri"/>
              </a:rPr>
              <a:t>: Generate graphs and charts (e.g., bar charts, line graphs) to visually represent the summarized data, aiding in the interpretation of trends and patterns for better decision-making.</a:t>
            </a: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4" name="Shape 1224"/>
        <p:cNvGrpSpPr/>
        <p:nvPr/>
      </p:nvGrpSpPr>
      <p:grpSpPr>
        <a:xfrm>
          <a:off x="0" y="0"/>
          <a:ext cx="0" cy="0"/>
          <a:chOff x="0" y="0"/>
          <a:chExt cx="0" cy="0"/>
        </a:xfrm>
      </p:grpSpPr>
      <p:sp>
        <p:nvSpPr>
          <p:cNvPr id="1225" name="Google Shape;1225;p1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6" name="Google Shape;1226;p1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27" name="Google Shape;1227;p17"/>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228" name="Google Shape;1228;p17"/>
          <p:cNvSpPr txBox="1"/>
          <p:nvPr>
            <p:ph type="title"/>
          </p:nvPr>
        </p:nvSpPr>
        <p:spPr>
          <a:xfrm>
            <a:off x="755332" y="385444"/>
            <a:ext cx="2437200" cy="758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RESULTS</a:t>
            </a:r>
            <a:endParaRPr/>
          </a:p>
        </p:txBody>
      </p:sp>
      <p:sp>
        <p:nvSpPr>
          <p:cNvPr id="1229" name="Google Shape;1229;p17"/>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graphicFrame>
        <p:nvGraphicFramePr>
          <p:cNvPr id="1230" name="Google Shape;1230;p17"/>
          <p:cNvGraphicFramePr/>
          <p:nvPr/>
        </p:nvGraphicFramePr>
        <p:xfrm>
          <a:off x="2166910" y="1928802"/>
          <a:ext cx="6543700" cy="3233750"/>
        </p:xfrm>
        <a:graphic>
          <a:graphicData uri="http://schemas.openxmlformats.org/drawingml/2006/chart">
            <c:chart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4" name="Shape 1234"/>
        <p:cNvGrpSpPr/>
        <p:nvPr/>
      </p:nvGrpSpPr>
      <p:grpSpPr>
        <a:xfrm>
          <a:off x="0" y="0"/>
          <a:ext cx="0" cy="0"/>
          <a:chOff x="0" y="0"/>
          <a:chExt cx="0" cy="0"/>
        </a:xfrm>
      </p:grpSpPr>
      <p:sp>
        <p:nvSpPr>
          <p:cNvPr id="1235" name="Google Shape;1235;p18"/>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236" name="Google Shape;1236;p18"/>
          <p:cNvSpPr/>
          <p:nvPr/>
        </p:nvSpPr>
        <p:spPr>
          <a:xfrm>
            <a:off x="595274" y="1357298"/>
            <a:ext cx="11596800" cy="3693300"/>
          </a:xfrm>
          <a:prstGeom prst="rect">
            <a:avLst/>
          </a:prstGeom>
          <a:noFill/>
          <a:ln>
            <a:noFill/>
          </a:ln>
        </p:spPr>
        <p:txBody>
          <a:bodyPr anchorCtr="0" anchor="ctr" bIns="45700" lIns="91425" spcFirstLastPara="1" rIns="91425" wrap="square" tIns="45700">
            <a:noAutofit/>
          </a:bodyPr>
          <a:lstStyle/>
          <a:p>
            <a:pPr indent="-114300" lvl="0" marL="0" marR="0" rtl="0" algn="l">
              <a:lnSpc>
                <a:spcPct val="100000"/>
              </a:lnSpc>
              <a:spcBef>
                <a:spcPts val="0"/>
              </a:spcBef>
              <a:spcAft>
                <a:spcPts val="0"/>
              </a:spcAft>
              <a:buClr>
                <a:schemeClr val="dk1"/>
              </a:buClr>
              <a:buSzPts val="1800"/>
              <a:buFont typeface="Noto Sans Symbols"/>
              <a:buChar char="❖"/>
            </a:pPr>
            <a:r>
              <a:rPr b="1" i="0" lang="en-US" sz="1800" u="none" cap="none" strike="noStrike">
                <a:solidFill>
                  <a:schemeClr val="dk1"/>
                </a:solidFill>
                <a:latin typeface="Calibri"/>
                <a:ea typeface="Calibri"/>
                <a:cs typeface="Calibri"/>
                <a:sym typeface="Calibri"/>
              </a:rPr>
              <a:t>Enhanced Performance Insights</a:t>
            </a:r>
            <a:r>
              <a:rPr b="0" i="0" lang="en-US" sz="1800" u="none" cap="none" strike="noStrike">
                <a:solidFill>
                  <a:schemeClr val="dk1"/>
                </a:solidFill>
                <a:latin typeface="Calibri"/>
                <a:ea typeface="Calibri"/>
                <a:cs typeface="Calibri"/>
                <a:sym typeface="Calibri"/>
              </a:rPr>
              <a:t>: The project provided a clear understanding of employee performance levels across the organization, enabling identification of top performers and those needing improvement.</a:t>
            </a:r>
            <a:endParaRPr/>
          </a:p>
          <a:p>
            <a:pPr indent="0" lvl="0" marL="0" marR="0" rtl="0" algn="l">
              <a:lnSpc>
                <a:spcPct val="100000"/>
              </a:lnSpc>
              <a:spcBef>
                <a:spcPts val="0"/>
              </a:spcBef>
              <a:spcAft>
                <a:spcPts val="0"/>
              </a:spcAft>
              <a:buClr>
                <a:schemeClr val="dk1"/>
              </a:buClr>
              <a:buSzPts val="1800"/>
              <a:buFont typeface="Noto Sans Symbols"/>
              <a:buNone/>
            </a:pPr>
            <a:r>
              <a:t/>
            </a:r>
            <a:endParaRPr sz="1800">
              <a:solidFill>
                <a:schemeClr val="dk1"/>
              </a:solidFill>
              <a:latin typeface="Arial"/>
              <a:ea typeface="Arial"/>
              <a:cs typeface="Arial"/>
              <a:sym typeface="Arial"/>
            </a:endParaRPr>
          </a:p>
          <a:p>
            <a:pPr indent="-114300" lvl="0" marL="0" marR="0" rtl="0" algn="l">
              <a:spcBef>
                <a:spcPts val="0"/>
              </a:spcBef>
              <a:spcAft>
                <a:spcPts val="0"/>
              </a:spcAft>
              <a:buClr>
                <a:schemeClr val="dk1"/>
              </a:buClr>
              <a:buSzPts val="1800"/>
              <a:buFont typeface="Noto Sans Symbols"/>
              <a:buChar char="❖"/>
            </a:pPr>
            <a:r>
              <a:rPr b="1" lang="en-US" sz="1800">
                <a:solidFill>
                  <a:schemeClr val="dk1"/>
                </a:solidFill>
                <a:latin typeface="Calibri"/>
                <a:ea typeface="Calibri"/>
                <a:cs typeface="Calibri"/>
                <a:sym typeface="Calibri"/>
              </a:rPr>
              <a:t>Automated Evaluation Process</a:t>
            </a:r>
            <a:r>
              <a:rPr lang="en-US" sz="1800">
                <a:solidFill>
                  <a:schemeClr val="dk1"/>
                </a:solidFill>
                <a:latin typeface="Calibri"/>
                <a:ea typeface="Calibri"/>
                <a:cs typeface="Calibri"/>
                <a:sym typeface="Calibri"/>
              </a:rPr>
              <a:t>: By implementing automated performance metrics and categorization, the time spent on manual evaluations was significantly reduced, leading to more efficient management practices.</a:t>
            </a:r>
            <a:endParaRPr/>
          </a:p>
          <a:p>
            <a:pPr indent="0" lvl="0" marL="0" marR="0" rtl="0" algn="l">
              <a:spcBef>
                <a:spcPts val="0"/>
              </a:spcBef>
              <a:spcAft>
                <a:spcPts val="0"/>
              </a:spcAft>
              <a:buClr>
                <a:schemeClr val="dk1"/>
              </a:buClr>
              <a:buSzPts val="1800"/>
              <a:buFont typeface="Noto Sans Symbols"/>
              <a:buNone/>
            </a:pPr>
            <a:r>
              <a:t/>
            </a:r>
            <a:endParaRPr b="0" i="0" sz="1800" u="none" cap="none" strike="noStrike">
              <a:solidFill>
                <a:schemeClr val="dk1"/>
              </a:solidFill>
              <a:latin typeface="Arial"/>
              <a:ea typeface="Arial"/>
              <a:cs typeface="Arial"/>
              <a:sym typeface="Arial"/>
            </a:endParaRPr>
          </a:p>
          <a:p>
            <a:pPr indent="-114300" lvl="0" marL="0" marR="0" rtl="0" algn="l">
              <a:spcBef>
                <a:spcPts val="0"/>
              </a:spcBef>
              <a:spcAft>
                <a:spcPts val="0"/>
              </a:spcAft>
              <a:buClr>
                <a:schemeClr val="dk1"/>
              </a:buClr>
              <a:buSzPts val="1800"/>
              <a:buFont typeface="Noto Sans Symbols"/>
              <a:buChar char="❖"/>
            </a:pPr>
            <a:r>
              <a:rPr b="1" lang="en-US" sz="1800">
                <a:solidFill>
                  <a:schemeClr val="dk1"/>
                </a:solidFill>
                <a:latin typeface="Calibri"/>
                <a:ea typeface="Calibri"/>
                <a:cs typeface="Calibri"/>
                <a:sym typeface="Calibri"/>
              </a:rPr>
              <a:t>Improved Decision-Making</a:t>
            </a:r>
            <a:r>
              <a:rPr lang="en-US" sz="1800">
                <a:solidFill>
                  <a:schemeClr val="dk1"/>
                </a:solidFill>
                <a:latin typeface="Calibri"/>
                <a:ea typeface="Calibri"/>
                <a:cs typeface="Calibri"/>
                <a:sym typeface="Calibri"/>
              </a:rPr>
              <a:t>: The use of data-driven insights facilitated better decision-making regarding promotions, training programs, and employee retention strategies, aligning talent management with organizational goals.</a:t>
            </a:r>
            <a:endParaRPr/>
          </a:p>
          <a:p>
            <a:pPr indent="0" lvl="0" marL="0" marR="0" rtl="0" algn="l">
              <a:spcBef>
                <a:spcPts val="0"/>
              </a:spcBef>
              <a:spcAft>
                <a:spcPts val="0"/>
              </a:spcAft>
              <a:buClr>
                <a:schemeClr val="dk1"/>
              </a:buClr>
              <a:buSzPts val="1800"/>
              <a:buFont typeface="Noto Sans Symbols"/>
              <a:buNone/>
            </a:pPr>
            <a:r>
              <a:t/>
            </a:r>
            <a:endParaRPr b="0" i="0" sz="1800" u="none" cap="none" strike="noStrike">
              <a:solidFill>
                <a:schemeClr val="dk1"/>
              </a:solidFill>
              <a:latin typeface="Arial"/>
              <a:ea typeface="Arial"/>
              <a:cs typeface="Arial"/>
              <a:sym typeface="Arial"/>
            </a:endParaRPr>
          </a:p>
          <a:p>
            <a:pPr indent="-114300" lvl="0" marL="0" marR="0" rtl="0" algn="l">
              <a:spcBef>
                <a:spcPts val="0"/>
              </a:spcBef>
              <a:spcAft>
                <a:spcPts val="0"/>
              </a:spcAft>
              <a:buClr>
                <a:schemeClr val="dk1"/>
              </a:buClr>
              <a:buSzPts val="1800"/>
              <a:buFont typeface="Noto Sans Symbols"/>
              <a:buChar char="❖"/>
            </a:pPr>
            <a:r>
              <a:rPr b="1" lang="en-US" sz="1800">
                <a:solidFill>
                  <a:schemeClr val="dk1"/>
                </a:solidFill>
                <a:latin typeface="Calibri"/>
                <a:ea typeface="Calibri"/>
                <a:cs typeface="Calibri"/>
                <a:sym typeface="Calibri"/>
              </a:rPr>
              <a:t>Informed Workforce Planning</a:t>
            </a:r>
            <a:r>
              <a:rPr lang="en-US" sz="1800">
                <a:solidFill>
                  <a:schemeClr val="dk1"/>
                </a:solidFill>
                <a:latin typeface="Calibri"/>
                <a:ea typeface="Calibri"/>
                <a:cs typeface="Calibri"/>
                <a:sym typeface="Calibri"/>
              </a:rPr>
              <a:t>: Insights from the analysis aided in workforce planning by identifying skill gaps and training needs, contributing to overall organizational effectiveness.</a:t>
            </a:r>
            <a:endParaRPr/>
          </a:p>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95" name="Shape 1095"/>
        <p:cNvGrpSpPr/>
        <p:nvPr/>
      </p:nvGrpSpPr>
      <p:grpSpPr>
        <a:xfrm>
          <a:off x="0" y="0"/>
          <a:ext cx="0" cy="0"/>
          <a:chOff x="0" y="0"/>
          <a:chExt cx="0" cy="0"/>
        </a:xfrm>
      </p:grpSpPr>
      <p:sp>
        <p:nvSpPr>
          <p:cNvPr id="1096" name="Google Shape;1096;p8"/>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1097" name="Google Shape;1097;p8"/>
          <p:cNvGrpSpPr/>
          <p:nvPr/>
        </p:nvGrpSpPr>
        <p:grpSpPr>
          <a:xfrm>
            <a:off x="7448612" y="0"/>
            <a:ext cx="4743795" cy="6858466"/>
            <a:chOff x="7448612" y="0"/>
            <a:chExt cx="4743795" cy="6858466"/>
          </a:xfrm>
        </p:grpSpPr>
        <p:sp>
          <p:nvSpPr>
            <p:cNvPr id="1098" name="Google Shape;1098;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9" name="Google Shape;1099;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0" name="Google Shape;1100;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1" name="Google Shape;1101;p8"/>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2" name="Google Shape;1102;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3" name="Google Shape;1103;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4" name="Google Shape;1104;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5" name="Google Shape;1105;p8"/>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6" name="Google Shape;1106;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107" name="Google Shape;1107;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8" name="Google Shape;1108;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9" name="Google Shape;1109;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0" name="Google Shape;1110;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1" name="Google Shape;1111;p8"/>
          <p:cNvSpPr txBox="1"/>
          <p:nvPr>
            <p:ph type="title"/>
          </p:nvPr>
        </p:nvSpPr>
        <p:spPr>
          <a:xfrm>
            <a:off x="739775" y="829627"/>
            <a:ext cx="39096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TITLE</a:t>
            </a:r>
            <a:endParaRPr sz="4250"/>
          </a:p>
        </p:txBody>
      </p:sp>
      <p:grpSp>
        <p:nvGrpSpPr>
          <p:cNvPr id="1112" name="Google Shape;1112;p8"/>
          <p:cNvGrpSpPr/>
          <p:nvPr/>
        </p:nvGrpSpPr>
        <p:grpSpPr>
          <a:xfrm>
            <a:off x="466725" y="6410325"/>
            <a:ext cx="3705225" cy="295275"/>
            <a:chOff x="466725" y="6410325"/>
            <a:chExt cx="3705225" cy="295275"/>
          </a:xfrm>
        </p:grpSpPr>
        <p:pic>
          <p:nvPicPr>
            <p:cNvPr id="1113" name="Google Shape;1113;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1114" name="Google Shape;1114;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1115" name="Google Shape;1115;p8"/>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116" name="Google Shape;1116;p8"/>
          <p:cNvSpPr txBox="1"/>
          <p:nvPr/>
        </p:nvSpPr>
        <p:spPr>
          <a:xfrm>
            <a:off x="1217522" y="2123271"/>
            <a:ext cx="8593200" cy="1446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20" name="Shape 1120"/>
        <p:cNvGrpSpPr/>
        <p:nvPr/>
      </p:nvGrpSpPr>
      <p:grpSpPr>
        <a:xfrm>
          <a:off x="0" y="0"/>
          <a:ext cx="0" cy="0"/>
          <a:chOff x="0" y="0"/>
          <a:chExt cx="0" cy="0"/>
        </a:xfrm>
      </p:grpSpPr>
      <p:sp>
        <p:nvSpPr>
          <p:cNvPr id="1121" name="Google Shape;1121;p9"/>
          <p:cNvSpPr/>
          <p:nvPr/>
        </p:nvSpPr>
        <p:spPr>
          <a:xfrm>
            <a:off x="-76200" y="28579"/>
            <a:ext cx="124968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122" name="Google Shape;1122;p9"/>
          <p:cNvGrpSpPr/>
          <p:nvPr/>
        </p:nvGrpSpPr>
        <p:grpSpPr>
          <a:xfrm>
            <a:off x="7448612" y="0"/>
            <a:ext cx="4743795" cy="6858466"/>
            <a:chOff x="7448612" y="0"/>
            <a:chExt cx="4743795" cy="6858466"/>
          </a:xfrm>
        </p:grpSpPr>
        <p:sp>
          <p:nvSpPr>
            <p:cNvPr id="1123" name="Google Shape;1123;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4" name="Google Shape;1124;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5" name="Google Shape;1125;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6" name="Google Shape;1126;p9"/>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7" name="Google Shape;1127;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8" name="Google Shape;1128;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9" name="Google Shape;1129;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0" name="Google Shape;1130;p9"/>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1" name="Google Shape;1131;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132" name="Google Shape;1132;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3" name="Google Shape;1133;p9"/>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134" name="Google Shape;1134;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5" name="Google Shape;1135;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36" name="Google Shape;1136;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37" name="Google Shape;1137;p9"/>
          <p:cNvGrpSpPr/>
          <p:nvPr/>
        </p:nvGrpSpPr>
        <p:grpSpPr>
          <a:xfrm>
            <a:off x="47625" y="3819523"/>
            <a:ext cx="4124325" cy="3009897"/>
            <a:chOff x="47625" y="3819523"/>
            <a:chExt cx="4124325" cy="3009897"/>
          </a:xfrm>
        </p:grpSpPr>
        <p:pic>
          <p:nvPicPr>
            <p:cNvPr id="1138" name="Google Shape;1138;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39" name="Google Shape;1139;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40" name="Google Shape;1140;p9"/>
          <p:cNvSpPr txBox="1"/>
          <p:nvPr>
            <p:ph type="title"/>
          </p:nvPr>
        </p:nvSpPr>
        <p:spPr>
          <a:xfrm>
            <a:off x="739775" y="445388"/>
            <a:ext cx="2357100" cy="758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1141" name="Google Shape;1141;p9"/>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142" name="Google Shape;1142;p9"/>
          <p:cNvSpPr txBox="1"/>
          <p:nvPr/>
        </p:nvSpPr>
        <p:spPr>
          <a:xfrm>
            <a:off x="2509807" y="1041533"/>
            <a:ext cx="5029200" cy="4401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Problem Statement</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Project Overview</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End Users</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Our Solution and Proposition</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Modelling Approach</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Conclusion</a:t>
            </a:r>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6" name="Shape 1146"/>
        <p:cNvGrpSpPr/>
        <p:nvPr/>
      </p:nvGrpSpPr>
      <p:grpSpPr>
        <a:xfrm>
          <a:off x="0" y="0"/>
          <a:ext cx="0" cy="0"/>
          <a:chOff x="0" y="0"/>
          <a:chExt cx="0" cy="0"/>
        </a:xfrm>
      </p:grpSpPr>
      <p:grpSp>
        <p:nvGrpSpPr>
          <p:cNvPr id="1147" name="Google Shape;1147;p10"/>
          <p:cNvGrpSpPr/>
          <p:nvPr/>
        </p:nvGrpSpPr>
        <p:grpSpPr>
          <a:xfrm>
            <a:off x="7991475" y="2933700"/>
            <a:ext cx="2762251" cy="3257550"/>
            <a:chOff x="7991475" y="2933700"/>
            <a:chExt cx="2762251" cy="3257550"/>
          </a:xfrm>
        </p:grpSpPr>
        <p:sp>
          <p:nvSpPr>
            <p:cNvPr id="1148" name="Google Shape;1148;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9" name="Google Shape;1149;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50" name="Google Shape;1150;p10"/>
            <p:cNvPicPr preferRelativeResize="0"/>
            <p:nvPr/>
          </p:nvPicPr>
          <p:blipFill rotWithShape="1">
            <a:blip r:embed="rId3">
              <a:alphaModFix/>
            </a:blip>
            <a:srcRect b="0" l="0" r="0" t="0"/>
            <a:stretch/>
          </p:blipFill>
          <p:spPr>
            <a:xfrm>
              <a:off x="7991475" y="2933700"/>
              <a:ext cx="2762251" cy="3257550"/>
            </a:xfrm>
            <a:prstGeom prst="rect">
              <a:avLst/>
            </a:prstGeom>
            <a:noFill/>
            <a:ln>
              <a:noFill/>
            </a:ln>
          </p:spPr>
        </p:pic>
      </p:grpSp>
      <p:sp>
        <p:nvSpPr>
          <p:cNvPr id="1151" name="Google Shape;1151;p10"/>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2" name="Google Shape;1152;p10"/>
          <p:cNvSpPr txBox="1"/>
          <p:nvPr>
            <p:ph type="title"/>
          </p:nvPr>
        </p:nvSpPr>
        <p:spPr>
          <a:xfrm>
            <a:off x="834072" y="575055"/>
            <a:ext cx="56370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1153" name="Google Shape;1153;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154" name="Google Shape;1154;p10"/>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155" name="Google Shape;1155;p10"/>
          <p:cNvSpPr/>
          <p:nvPr/>
        </p:nvSpPr>
        <p:spPr>
          <a:xfrm>
            <a:off x="1023902" y="2071678"/>
            <a:ext cx="6096000" cy="1754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The project aims to automate employee performance analysis by evaluating key metrics like productivity and efficiency. This will provide consistent, data-driven insights, identify top and low performers, and support decision-making in promotions, training, and retention, improving overall organizational efficiency.</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9" name="Shape 1159"/>
        <p:cNvGrpSpPr/>
        <p:nvPr/>
      </p:nvGrpSpPr>
      <p:grpSpPr>
        <a:xfrm>
          <a:off x="0" y="0"/>
          <a:ext cx="0" cy="0"/>
          <a:chOff x="0" y="0"/>
          <a:chExt cx="0" cy="0"/>
        </a:xfrm>
      </p:grpSpPr>
      <p:grpSp>
        <p:nvGrpSpPr>
          <p:cNvPr id="1160" name="Google Shape;1160;p11"/>
          <p:cNvGrpSpPr/>
          <p:nvPr/>
        </p:nvGrpSpPr>
        <p:grpSpPr>
          <a:xfrm>
            <a:off x="8658225" y="2647950"/>
            <a:ext cx="3533775" cy="3810000"/>
            <a:chOff x="8658225" y="2647950"/>
            <a:chExt cx="3533775" cy="3810000"/>
          </a:xfrm>
        </p:grpSpPr>
        <p:sp>
          <p:nvSpPr>
            <p:cNvPr id="1161" name="Google Shape;1161;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2" name="Google Shape;1162;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63" name="Google Shape;1163;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164" name="Google Shape;1164;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5" name="Google Shape;1165;p11"/>
          <p:cNvSpPr txBox="1"/>
          <p:nvPr>
            <p:ph type="title"/>
          </p:nvPr>
        </p:nvSpPr>
        <p:spPr>
          <a:xfrm>
            <a:off x="739775" y="829627"/>
            <a:ext cx="52635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166" name="Google Shape;1166;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167" name="Google Shape;1167;p11"/>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168" name="Google Shape;1168;p11"/>
          <p:cNvSpPr txBox="1"/>
          <p:nvPr/>
        </p:nvSpPr>
        <p:spPr>
          <a:xfrm>
            <a:off x="990600" y="2133600"/>
            <a:ext cx="7924800" cy="2308200"/>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This project aims to create a data-driven system that automates employee performance analysis, evaluating key metrics like productivity and efficiency. It provides consistent, objective insights, identifies top and low performers, and offers actionable reports to support decisions on promotions, training, and development</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2" name="Shape 1172"/>
        <p:cNvGrpSpPr/>
        <p:nvPr/>
      </p:nvGrpSpPr>
      <p:grpSpPr>
        <a:xfrm>
          <a:off x="0" y="0"/>
          <a:ext cx="0" cy="0"/>
          <a:chOff x="0" y="0"/>
          <a:chExt cx="0" cy="0"/>
        </a:xfrm>
      </p:grpSpPr>
      <p:sp>
        <p:nvSpPr>
          <p:cNvPr id="1173" name="Google Shape;1173;p1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4" name="Google Shape;1174;p1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5" name="Google Shape;1175;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6" name="Google Shape;1176;p12"/>
          <p:cNvSpPr txBox="1"/>
          <p:nvPr>
            <p:ph type="title"/>
          </p:nvPr>
        </p:nvSpPr>
        <p:spPr>
          <a:xfrm>
            <a:off x="699452" y="891793"/>
            <a:ext cx="5014500" cy="518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WHO ARE THE END USERS?</a:t>
            </a:r>
            <a:endParaRPr sz="3200"/>
          </a:p>
        </p:txBody>
      </p:sp>
      <p:pic>
        <p:nvPicPr>
          <p:cNvPr id="1177" name="Google Shape;1177;p12"/>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178" name="Google Shape;1178;p12"/>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179" name="Google Shape;1179;p12"/>
          <p:cNvSpPr/>
          <p:nvPr/>
        </p:nvSpPr>
        <p:spPr>
          <a:xfrm>
            <a:off x="1809720" y="2000240"/>
            <a:ext cx="2655300" cy="1754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Managers and Supervisors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HR Developments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Employees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Executives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Employers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Manager</a:t>
            </a: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3" name="Shape 1183"/>
        <p:cNvGrpSpPr/>
        <p:nvPr/>
      </p:nvGrpSpPr>
      <p:grpSpPr>
        <a:xfrm>
          <a:off x="0" y="0"/>
          <a:ext cx="0" cy="0"/>
          <a:chOff x="0" y="0"/>
          <a:chExt cx="0" cy="0"/>
        </a:xfrm>
      </p:grpSpPr>
      <p:pic>
        <p:nvPicPr>
          <p:cNvPr id="1184" name="Google Shape;1184;p13"/>
          <p:cNvPicPr preferRelativeResize="0"/>
          <p:nvPr/>
        </p:nvPicPr>
        <p:blipFill rotWithShape="1">
          <a:blip r:embed="rId3">
            <a:alphaModFix/>
          </a:blip>
          <a:srcRect b="0" l="0" r="0" t="0"/>
          <a:stretch/>
        </p:blipFill>
        <p:spPr>
          <a:xfrm>
            <a:off x="0" y="1476375"/>
            <a:ext cx="2695574" cy="3248025"/>
          </a:xfrm>
          <a:prstGeom prst="rect">
            <a:avLst/>
          </a:prstGeom>
          <a:noFill/>
          <a:ln>
            <a:noFill/>
          </a:ln>
        </p:spPr>
      </p:pic>
      <p:sp>
        <p:nvSpPr>
          <p:cNvPr id="1185" name="Google Shape;1185;p1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6" name="Google Shape;1186;p13"/>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7" name="Google Shape;1187;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8" name="Google Shape;1188;p13"/>
          <p:cNvSpPr txBox="1"/>
          <p:nvPr>
            <p:ph type="title"/>
          </p:nvPr>
        </p:nvSpPr>
        <p:spPr>
          <a:xfrm>
            <a:off x="558165" y="857885"/>
            <a:ext cx="9763200" cy="575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t>OUR SOLUTION AND ITS VALUE PROPOSITION</a:t>
            </a:r>
            <a:endParaRPr/>
          </a:p>
        </p:txBody>
      </p:sp>
      <p:pic>
        <p:nvPicPr>
          <p:cNvPr id="1189" name="Google Shape;1189;p13"/>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190" name="Google Shape;1190;p13"/>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191" name="Google Shape;1191;p13"/>
          <p:cNvSpPr/>
          <p:nvPr/>
        </p:nvSpPr>
        <p:spPr>
          <a:xfrm>
            <a:off x="3048000" y="2000240"/>
            <a:ext cx="6405600" cy="147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Conditional Fromating – Missing</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Filter – Remove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Formula – Performance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Pivot – Summary</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Graph - Data Visualization</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5" name="Shape 1195"/>
        <p:cNvGrpSpPr/>
        <p:nvPr/>
      </p:nvGrpSpPr>
      <p:grpSpPr>
        <a:xfrm>
          <a:off x="0" y="0"/>
          <a:ext cx="0" cy="0"/>
          <a:chOff x="0" y="0"/>
          <a:chExt cx="0" cy="0"/>
        </a:xfrm>
      </p:grpSpPr>
      <p:sp>
        <p:nvSpPr>
          <p:cNvPr id="1196" name="Google Shape;1196;p14"/>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Dataset Description</a:t>
            </a:r>
            <a:endParaRPr/>
          </a:p>
        </p:txBody>
      </p:sp>
      <p:sp>
        <p:nvSpPr>
          <p:cNvPr id="1197" name="Google Shape;1197;p14"/>
          <p:cNvSpPr/>
          <p:nvPr/>
        </p:nvSpPr>
        <p:spPr>
          <a:xfrm>
            <a:off x="1095340" y="1643050"/>
            <a:ext cx="8048700" cy="2308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Employee = Naan Mudhalvan Portal in Edunet Dash Board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26 - Features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9 - Features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Employee ID - Numerical value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Name - Text Employee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Type Performance Level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Gender - Male Level</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Employee Rating - Numerical</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1" name="Shape 1201"/>
        <p:cNvGrpSpPr/>
        <p:nvPr/>
      </p:nvGrpSpPr>
      <p:grpSpPr>
        <a:xfrm>
          <a:off x="0" y="0"/>
          <a:ext cx="0" cy="0"/>
          <a:chOff x="0" y="0"/>
          <a:chExt cx="0" cy="0"/>
        </a:xfrm>
      </p:grpSpPr>
      <p:sp>
        <p:nvSpPr>
          <p:cNvPr id="1202" name="Google Shape;1202;p15"/>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203" name="Google Shape;1203;p1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4" name="Google Shape;1204;p1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5" name="Google Shape;1205;p1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06" name="Google Shape;1206;p15"/>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207" name="Google Shape;1207;p15"/>
          <p:cNvSpPr txBox="1"/>
          <p:nvPr>
            <p:ph type="title"/>
          </p:nvPr>
        </p:nvSpPr>
        <p:spPr>
          <a:xfrm>
            <a:off x="739775" y="654938"/>
            <a:ext cx="84804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THE "WOW" IN OUR SOLUTION</a:t>
            </a:r>
            <a:endParaRPr sz="4250"/>
          </a:p>
        </p:txBody>
      </p:sp>
      <p:sp>
        <p:nvSpPr>
          <p:cNvPr id="1208" name="Google Shape;1208;p15"/>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209" name="Google Shape;1209;p15"/>
          <p:cNvSpPr txBox="1"/>
          <p:nvPr/>
        </p:nvSpPr>
        <p:spPr>
          <a:xfrm>
            <a:off x="2743200" y="2354703"/>
            <a:ext cx="8534100" cy="954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800"/>
              <a:buFont typeface="Arial"/>
              <a:buNone/>
            </a:pPr>
            <a:r>
              <a:t/>
            </a:r>
            <a:endParaRPr b="0" i="0" sz="28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
        <p:nvSpPr>
          <p:cNvPr id="1210" name="Google Shape;1210;p15"/>
          <p:cNvSpPr/>
          <p:nvPr/>
        </p:nvSpPr>
        <p:spPr>
          <a:xfrm>
            <a:off x="1452530" y="2000241"/>
            <a:ext cx="7691400" cy="156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Performance Level =IF(AND(Z8&gt;=5,Z8&gt;=4,Z8&gt;=3),"VERY HIGH","MED")</a:t>
            </a:r>
            <a:endParaRPr sz="32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