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39"/>
  </p:notesMasterIdLst>
  <p:handoutMasterIdLst>
    <p:handoutMasterId r:id="rId40"/>
  </p:handoutMasterIdLst>
  <p:sldIdLst>
    <p:sldId id="863" r:id="rId2"/>
    <p:sldId id="893" r:id="rId3"/>
    <p:sldId id="864" r:id="rId4"/>
    <p:sldId id="875" r:id="rId5"/>
    <p:sldId id="865" r:id="rId6"/>
    <p:sldId id="866" r:id="rId7"/>
    <p:sldId id="867" r:id="rId8"/>
    <p:sldId id="868" r:id="rId9"/>
    <p:sldId id="869" r:id="rId10"/>
    <p:sldId id="870" r:id="rId11"/>
    <p:sldId id="894" r:id="rId12"/>
    <p:sldId id="871" r:id="rId13"/>
    <p:sldId id="888" r:id="rId14"/>
    <p:sldId id="872" r:id="rId15"/>
    <p:sldId id="895" r:id="rId16"/>
    <p:sldId id="874" r:id="rId17"/>
    <p:sldId id="907" r:id="rId18"/>
    <p:sldId id="89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15" r:id="rId27"/>
    <p:sldId id="916" r:id="rId28"/>
    <p:sldId id="917" r:id="rId29"/>
    <p:sldId id="918" r:id="rId30"/>
    <p:sldId id="919" r:id="rId31"/>
    <p:sldId id="920" r:id="rId32"/>
    <p:sldId id="921" r:id="rId33"/>
    <p:sldId id="922" r:id="rId34"/>
    <p:sldId id="923" r:id="rId35"/>
    <p:sldId id="924" r:id="rId36"/>
    <p:sldId id="925" r:id="rId37"/>
    <p:sldId id="926" r:id="rId3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7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pitchFamily="37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pitchFamily="37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pitchFamily="37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pitchFamily="3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0000FF"/>
    <a:srgbClr val="008080"/>
    <a:srgbClr val="004080"/>
    <a:srgbClr val="00FF00"/>
    <a:srgbClr val="0068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0" autoAdjust="0"/>
    <p:restoredTop sz="95210" autoAdjust="0"/>
  </p:normalViewPr>
  <p:slideViewPr>
    <p:cSldViewPr snapToGrid="0">
      <p:cViewPr varScale="1">
        <p:scale>
          <a:sx n="102" d="100"/>
          <a:sy n="102" d="100"/>
        </p:scale>
        <p:origin x="-1384" y="-96"/>
      </p:cViewPr>
      <p:guideLst>
        <p:guide orient="horz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92"/>
    </p:cViewPr>
  </p:sorterViewPr>
  <p:notesViewPr>
    <p:cSldViewPr snapToGrid="0">
      <p:cViewPr varScale="1">
        <p:scale>
          <a:sx n="57" d="100"/>
          <a:sy n="57" d="100"/>
        </p:scale>
        <p:origin x="-1788" y="-90"/>
      </p:cViewPr>
      <p:guideLst>
        <p:guide orient="horz" pos="292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B5E67C-3C36-454E-AEAC-D3F8630D3DE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74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37" charset="0"/>
              </a:defRPr>
            </a:lvl1pPr>
          </a:lstStyle>
          <a:p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37" charset="0"/>
              </a:defRPr>
            </a:lvl1pPr>
          </a:lstStyle>
          <a:p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37" charset="0"/>
              </a:defRPr>
            </a:lvl1pPr>
          </a:lstStyle>
          <a:p>
            <a:endParaRPr lang="en-US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37" charset="0"/>
              </a:defRPr>
            </a:lvl1pPr>
          </a:lstStyle>
          <a:p>
            <a:fld id="{4747497A-CFC0-B945-BCF0-9FF0025C6E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968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7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7" charset="0"/>
        <a:ea typeface="ＭＳ Ｐゴシック" pitchFamily="3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7" charset="0"/>
        <a:ea typeface="ＭＳ Ｐゴシック" pitchFamily="3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7" charset="0"/>
        <a:ea typeface="ＭＳ Ｐゴシック" pitchFamily="3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7" charset="0"/>
        <a:ea typeface="ＭＳ Ｐゴシック" pitchFamily="3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F7B1B-D488-BF4F-A2CB-48BFA552AC6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97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698500"/>
            <a:ext cx="4646612" cy="3484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F7B1B-D488-BF4F-A2CB-48BFA552AC6C}" type="slidenum">
              <a:rPr lang="en-US"/>
              <a:pPr/>
              <a:t>4</a:t>
            </a:fld>
            <a:endParaRPr lang="en-US"/>
          </a:p>
        </p:txBody>
      </p:sp>
      <p:sp>
        <p:nvSpPr>
          <p:cNvPr id="1597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698500"/>
            <a:ext cx="4646612" cy="3484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F7B1B-D488-BF4F-A2CB-48BFA552AC6C}" type="slidenum">
              <a:rPr lang="en-US"/>
              <a:pPr/>
              <a:t>17</a:t>
            </a:fld>
            <a:endParaRPr lang="en-US"/>
          </a:p>
        </p:txBody>
      </p:sp>
      <p:sp>
        <p:nvSpPr>
          <p:cNvPr id="1597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698500"/>
            <a:ext cx="4646612" cy="3484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17525"/>
            <a:ext cx="3216275" cy="291147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3962400"/>
            <a:ext cx="3941763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37" charset="2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56132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November 12, 2011</a:t>
            </a:r>
            <a:endParaRPr lang="en-US" dirty="0"/>
          </a:p>
        </p:txBody>
      </p:sp>
      <p:sp>
        <p:nvSpPr>
          <p:cNvPr id="145613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45613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4E86A9-8CF5-BB44-A367-3A4CDECE90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1458212-EC5B-C247-9312-050E49145E6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7975"/>
            <a:ext cx="1943100" cy="5753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7975"/>
            <a:ext cx="5676900" cy="5753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198C56-89F6-254A-A3A5-D2F658577AD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9F6153-B3D1-BC4A-A51A-E67B514BEEF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DDF66B-1F6F-2E49-A563-748ED5C759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1775"/>
            <a:ext cx="3810000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1775"/>
            <a:ext cx="3810000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36ACBB-737C-DD4E-A89B-D3C5E34E4F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F2E299-82AA-9748-A41B-A8D15104F6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EC6E7E-D123-8045-8D30-E6EB848118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FF1799-A088-CB41-AF86-1C7AA18A1A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C9C0AC-2074-0C41-AE9A-30E1C4EF55E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5788C9-4850-494B-BA20-0749B744B34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6551" y="0"/>
            <a:ext cx="7372350" cy="106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551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7213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37" charset="0"/>
              </a:defRPr>
            </a:lvl1pPr>
          </a:lstStyle>
          <a:p>
            <a:endParaRPr lang="en-US" dirty="0"/>
          </a:p>
        </p:txBody>
      </p:sp>
      <p:sp>
        <p:nvSpPr>
          <p:cNvPr id="14551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7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37" charset="0"/>
              </a:defRPr>
            </a:lvl1pPr>
          </a:lstStyle>
          <a:p>
            <a:fld id="{6BD9F7E3-F572-194A-947F-A4A1D6981E6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5511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01775"/>
            <a:ext cx="77724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55128" name="Picture 24" descr="O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29600" y="0"/>
            <a:ext cx="914400" cy="9112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 userDrawn="1"/>
        </p:nvSpPr>
        <p:spPr>
          <a:xfrm>
            <a:off x="234683" y="6419667"/>
            <a:ext cx="181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September 22, 2012</a:t>
            </a:r>
            <a:endParaRPr lang="en-US" dirty="0"/>
          </a:p>
        </p:txBody>
      </p:sp>
      <p:pic>
        <p:nvPicPr>
          <p:cNvPr id="5" name="Picture 4" descr="2011 NE-6A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8598" cy="9156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 xmlns:p14="http://schemas.microsoft.com/office/powerpoint/2010/main"/>
  <p:hf hdr="0" ft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7" charset="0"/>
          <a:ea typeface="ヒラギノ角ゴ Pro W3" pitchFamily="37" charset="-128"/>
          <a:cs typeface="ヒラギノ角ゴ Pro W3" pitchFamily="37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7" charset="0"/>
          <a:ea typeface="ヒラギノ角ゴ Pro W3" pitchFamily="37" charset="-128"/>
          <a:cs typeface="ヒラギノ角ゴ Pro W3" pitchFamily="37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7" charset="0"/>
          <a:ea typeface="ヒラギノ角ゴ Pro W3" pitchFamily="37" charset="-128"/>
          <a:cs typeface="ヒラギノ角ゴ Pro W3" pitchFamily="37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7" charset="0"/>
          <a:ea typeface="ヒラギノ角ゴ Pro W3" pitchFamily="37" charset="-128"/>
          <a:cs typeface="ヒラギノ角ゴ Pro W3" pitchFamily="3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7" charset="0"/>
          <a:ea typeface="ヒラギノ角ゴ Pro W3" pitchFamily="37" charset="-128"/>
          <a:cs typeface="ヒラギノ角ゴ Pro W3" pitchFamily="3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7" charset="0"/>
          <a:ea typeface="ヒラギノ角ゴ Pro W3" pitchFamily="37" charset="-128"/>
          <a:cs typeface="ヒラギノ角ゴ Pro W3" pitchFamily="3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7" charset="0"/>
          <a:ea typeface="ヒラギノ角ゴ Pro W3" pitchFamily="37" charset="-128"/>
          <a:cs typeface="ヒラギノ角ゴ Pro W3" pitchFamily="3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7" charset="0"/>
          <a:ea typeface="ヒラギノ角ゴ Pro W3" pitchFamily="37" charset="-128"/>
          <a:cs typeface="ヒラギノ角ゴ Pro W3" pitchFamily="37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5000"/>
        <a:buFont typeface="Wingdings" pitchFamily="37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60000"/>
        <a:buFont typeface="Wingdings" pitchFamily="37" charset="2"/>
        <a:buChar char="u"/>
        <a:defRPr sz="2400">
          <a:solidFill>
            <a:srgbClr val="004080"/>
          </a:solidFill>
          <a:latin typeface="+mn-lt"/>
          <a:ea typeface="+mj-ea"/>
          <a:cs typeface="+mj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37" charset="2"/>
        <a:buChar char="t"/>
        <a:defRPr sz="2000">
          <a:solidFill>
            <a:srgbClr val="0000FF"/>
          </a:solidFill>
          <a:latin typeface="+mn-lt"/>
          <a:ea typeface="+mj-ea"/>
          <a:cs typeface="+mj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08080"/>
          </a:solidFill>
          <a:latin typeface="+mn-lt"/>
          <a:ea typeface="+mj-ea"/>
          <a:cs typeface="+mj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100000"/>
        <a:buChar char="–"/>
        <a:defRPr sz="2000">
          <a:solidFill>
            <a:srgbClr val="ED9B28"/>
          </a:solidFill>
          <a:latin typeface="+mn-lt"/>
          <a:ea typeface="+mj-ea"/>
          <a:cs typeface="+mj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–"/>
        <a:defRPr sz="2000">
          <a:solidFill>
            <a:srgbClr val="ED9B28"/>
          </a:solidFill>
          <a:latin typeface="+mn-lt"/>
          <a:ea typeface="+mj-ea"/>
          <a:cs typeface="+mj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–"/>
        <a:defRPr sz="2000">
          <a:solidFill>
            <a:srgbClr val="ED9B28"/>
          </a:solidFill>
          <a:latin typeface="+mn-lt"/>
          <a:ea typeface="+mj-ea"/>
          <a:cs typeface="+mj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–"/>
        <a:defRPr sz="2000">
          <a:solidFill>
            <a:srgbClr val="ED9B28"/>
          </a:solidFill>
          <a:latin typeface="+mn-lt"/>
          <a:ea typeface="+mj-ea"/>
          <a:cs typeface="+mj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–"/>
        <a:defRPr sz="2000">
          <a:solidFill>
            <a:srgbClr val="ED9B28"/>
          </a:solidFill>
          <a:latin typeface="+mn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CBDA-C50B-BB4D-85E4-8733B717444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931" y="3120045"/>
            <a:ext cx="8870069" cy="1143000"/>
          </a:xfrm>
        </p:spPr>
        <p:txBody>
          <a:bodyPr/>
          <a:lstStyle/>
          <a:p>
            <a:pPr algn="ctr"/>
            <a:r>
              <a:rPr lang="en-US" sz="7200" dirty="0" smtClean="0"/>
              <a:t>On-Line Conclave Registration</a:t>
            </a:r>
            <a:br>
              <a:rPr lang="en-US" sz="72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Northeast Region</a:t>
            </a:r>
            <a:br>
              <a:rPr lang="en-US" sz="5400" dirty="0" smtClean="0"/>
            </a:br>
            <a:r>
              <a:rPr lang="en-US" sz="5400" dirty="0" smtClean="0"/>
              <a:t>Gathering </a:t>
            </a:r>
            <a:r>
              <a:rPr lang="en-US" sz="5400" dirty="0" smtClean="0"/>
              <a:t>of Leaders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SectionMaster</a:t>
            </a:r>
            <a:r>
              <a:rPr lang="en-US" dirty="0" smtClean="0"/>
              <a:t> &amp; Training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SectionMaster</a:t>
            </a:r>
            <a:r>
              <a:rPr lang="en-US" dirty="0" smtClean="0"/>
              <a:t> can be optionally configured to include training session sign-up as part of the registration process.</a:t>
            </a:r>
          </a:p>
          <a:p>
            <a:r>
              <a:rPr lang="en-US" dirty="0" smtClean="0"/>
              <a:t>This is similar to the NOAC registration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Registration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76" y="1413166"/>
            <a:ext cx="8380676" cy="4559300"/>
          </a:xfrm>
        </p:spPr>
        <p:txBody>
          <a:bodyPr/>
          <a:lstStyle/>
          <a:p>
            <a:r>
              <a:rPr lang="en-US" dirty="0" smtClean="0"/>
              <a:t>Both simple flat registration fees and multi-level registration fees are supported.</a:t>
            </a:r>
          </a:p>
          <a:p>
            <a:r>
              <a:rPr lang="en-US" dirty="0" smtClean="0"/>
              <a:t>Customizable multi-level registration fees can be used to encourage specific behavior.</a:t>
            </a:r>
          </a:p>
          <a:p>
            <a:pPr lvl="1"/>
            <a:r>
              <a:rPr lang="en-US" dirty="0" smtClean="0"/>
              <a:t>Early payment</a:t>
            </a:r>
          </a:p>
          <a:p>
            <a:pPr lvl="1"/>
            <a:r>
              <a:rPr lang="en-US" dirty="0" smtClean="0"/>
              <a:t>Youth participation</a:t>
            </a:r>
          </a:p>
          <a:p>
            <a:pPr lvl="1"/>
            <a:r>
              <a:rPr lang="en-US" dirty="0" smtClean="0"/>
              <a:t>New member participation</a:t>
            </a:r>
          </a:p>
          <a:p>
            <a:pPr lvl="1"/>
            <a:r>
              <a:rPr lang="en-US" dirty="0" smtClean="0"/>
              <a:t>See handout for examples.</a:t>
            </a:r>
            <a:endParaRPr lang="en-US" dirty="0"/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499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SectionMaster</a:t>
            </a:r>
            <a:r>
              <a:rPr lang="en-US" dirty="0" smtClean="0"/>
              <a:t> 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On-line functions for designated section and/or conclave leaders to access current registration and TP order data</a:t>
            </a:r>
          </a:p>
          <a:p>
            <a:r>
              <a:rPr lang="en-US" dirty="0" smtClean="0"/>
              <a:t>At the push of a button, these data will be emailed to customizable distribution lists (e.g. leaders of each lodge)</a:t>
            </a:r>
          </a:p>
          <a:p>
            <a:r>
              <a:rPr lang="en-US" dirty="0" smtClean="0"/>
              <a:t>Hook to automatically display current registration statistics on the section web 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46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SectionMaster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component for use during the conclave itself.</a:t>
            </a:r>
          </a:p>
          <a:p>
            <a:r>
              <a:rPr lang="en-US" dirty="0" smtClean="0"/>
              <a:t>Accesses all of the data from on-line registration.</a:t>
            </a:r>
          </a:p>
          <a:p>
            <a:r>
              <a:rPr lang="en-US" dirty="0" smtClean="0"/>
              <a:t>Functions to support: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n-site check-in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omplete registration of walk-ins</a:t>
            </a:r>
          </a:p>
          <a:p>
            <a:pPr lvl="1"/>
            <a:r>
              <a:rPr lang="en-US" dirty="0" smtClean="0"/>
              <a:t>Training schedules</a:t>
            </a:r>
          </a:p>
          <a:p>
            <a:pPr lvl="1"/>
            <a:r>
              <a:rPr lang="en-US" dirty="0" smtClean="0"/>
              <a:t>Patch auction tracking</a:t>
            </a:r>
          </a:p>
          <a:p>
            <a:pPr lvl="1"/>
            <a:r>
              <a:rPr lang="en-US" dirty="0" smtClean="0"/>
              <a:t>Trading post order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59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SectionMaster</a:t>
            </a:r>
            <a:r>
              <a:rPr lang="en-US" dirty="0" smtClean="0"/>
              <a:t> Funds Collected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Funds collected from on-line credit card payments are mailed by check to wherever the section wants.</a:t>
            </a:r>
          </a:p>
          <a:p>
            <a:pPr lvl="1"/>
            <a:r>
              <a:rPr lang="en-US" dirty="0" smtClean="0"/>
              <a:t>Section staff adviser is required to provide written approval of check destination.</a:t>
            </a:r>
          </a:p>
          <a:p>
            <a:pPr lvl="1"/>
            <a:r>
              <a:rPr lang="en-US" dirty="0" smtClean="0"/>
              <a:t>Checks usually sent monthly, but other schedules can also be arranged.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103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SectionMaster</a:t>
            </a:r>
            <a:r>
              <a:rPr lang="en-US" dirty="0" smtClean="0"/>
              <a:t> Fees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33358"/>
              </p:ext>
            </p:extLst>
          </p:nvPr>
        </p:nvGraphicFramePr>
        <p:xfrm>
          <a:off x="196630" y="1058428"/>
          <a:ext cx="8855542" cy="52796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4382"/>
                <a:gridCol w="1160800"/>
                <a:gridCol w="4500360"/>
              </a:tblGrid>
              <a:tr h="70529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705294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/>
                        <a:t>Per-event setup fee (varies by contract)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$150-300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/>
                        <a:t>once per annum/event</a:t>
                      </a:r>
                      <a:endParaRPr lang="en-US" dirty="0"/>
                    </a:p>
                  </a:txBody>
                  <a:tcPr/>
                </a:tc>
              </a:tr>
              <a:tr h="613628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/>
                        <a:t>Credit card transaction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/>
                        <a:t>per authorized credit transaction</a:t>
                      </a:r>
                      <a:endParaRPr lang="en-US" dirty="0"/>
                    </a:p>
                  </a:txBody>
                  <a:tcPr/>
                </a:tc>
              </a:tr>
              <a:tr h="1139595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/>
                        <a:t>Credit card discount charge (Visa, MasterCard, &amp; Discover)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/>
                        <a:t>variable charge on all credit transactions</a:t>
                      </a:r>
                      <a:endParaRPr lang="en-US" dirty="0"/>
                    </a:p>
                  </a:txBody>
                  <a:tcPr/>
                </a:tc>
              </a:tr>
              <a:tr h="705294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/>
                        <a:t>Credit card discount charge (American Express)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/>
                        <a:t>variable charge on all credit transactions</a:t>
                      </a:r>
                      <a:endParaRPr lang="en-US" dirty="0"/>
                    </a:p>
                  </a:txBody>
                  <a:tcPr/>
                </a:tc>
              </a:tr>
              <a:tr h="705294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/>
                        <a:t>Incremental surcharge 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/>
                        <a:t>maximum registrations before surcharges</a:t>
                      </a:r>
                      <a:endParaRPr lang="en-US" dirty="0"/>
                    </a:p>
                  </a:txBody>
                  <a:tcPr/>
                </a:tc>
              </a:tr>
              <a:tr h="705294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/>
                        <a:t>Incremental surcharge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smtClean="0"/>
                        <a:t>per registration after threshold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706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SectionMaster</a:t>
            </a:r>
            <a:r>
              <a:rPr lang="en-US" dirty="0" smtClean="0"/>
              <a:t> Fees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2012 for NE-6A, the total cost worked out to $2.50 per conclave participant.</a:t>
            </a:r>
          </a:p>
          <a:p>
            <a:pPr lvl="1"/>
            <a:r>
              <a:rPr lang="en-US" dirty="0" smtClean="0"/>
              <a:t>This figure depends on number of participants, TP pre-orders, etc.</a:t>
            </a:r>
          </a:p>
          <a:p>
            <a:pPr lvl="1"/>
            <a:r>
              <a:rPr lang="en-US" dirty="0" smtClean="0"/>
              <a:t>Your mileage may vary.</a:t>
            </a:r>
          </a:p>
          <a:p>
            <a:r>
              <a:rPr lang="en-US" dirty="0" smtClean="0"/>
              <a:t>Could choose not to allow credit card payments</a:t>
            </a:r>
          </a:p>
          <a:p>
            <a:pPr lvl="1"/>
            <a:r>
              <a:rPr lang="en-US" dirty="0" smtClean="0"/>
              <a:t>Significant cost reduction</a:t>
            </a:r>
          </a:p>
          <a:p>
            <a:pPr lvl="1"/>
            <a:r>
              <a:rPr lang="en-US" dirty="0" smtClean="0"/>
              <a:t>All participants would register on-line but pay in person at the conclave.</a:t>
            </a:r>
          </a:p>
          <a:p>
            <a:pPr lvl="1"/>
            <a:r>
              <a:rPr lang="en-US" dirty="0" smtClean="0"/>
              <a:t>Lack of pre-payment could be a financial risk.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70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CBDA-C50B-BB4D-85E4-8733B717444E}" type="slidenum">
              <a:rPr lang="en-US"/>
              <a:pPr/>
              <a:t>17</a:t>
            </a:fld>
            <a:endParaRPr lang="en-US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10" y="2684221"/>
            <a:ext cx="8091905" cy="1143000"/>
          </a:xfrm>
        </p:spPr>
        <p:txBody>
          <a:bodyPr/>
          <a:lstStyle/>
          <a:p>
            <a:pPr algn="ctr"/>
            <a:r>
              <a:rPr lang="en-US" sz="9600" dirty="0" err="1" smtClean="0"/>
              <a:t>SectionMaster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Screen 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702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Screen Shot 2012-09-20 at 5.4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97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Screen Shot 2012-09-20 at 5.45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714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Registration vs. On-Line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</a:t>
            </a:r>
            <a:endParaRPr lang="en-US" dirty="0"/>
          </a:p>
          <a:p>
            <a:pPr lvl="1"/>
            <a:r>
              <a:rPr lang="en-US" dirty="0" smtClean="0"/>
              <a:t>Has been used for years. It’s free.</a:t>
            </a:r>
          </a:p>
          <a:p>
            <a:pPr lvl="1"/>
            <a:r>
              <a:rPr lang="en-US" dirty="0" smtClean="0"/>
              <a:t>Slow. Many steps involved. Each step is an opportunity for problems.</a:t>
            </a:r>
            <a:endParaRPr lang="en-US" dirty="0"/>
          </a:p>
          <a:p>
            <a:pPr lvl="1"/>
            <a:r>
              <a:rPr lang="en-US" dirty="0" smtClean="0"/>
              <a:t>Data access is limited to whomever has the papers.</a:t>
            </a:r>
          </a:p>
          <a:p>
            <a:r>
              <a:rPr lang="en-US" dirty="0" smtClean="0"/>
              <a:t>On-Line</a:t>
            </a:r>
          </a:p>
          <a:p>
            <a:pPr lvl="1"/>
            <a:r>
              <a:rPr lang="en-US" dirty="0" smtClean="0"/>
              <a:t>Fast. Eliminates “middle-man” steps. Data can be rapidly accessed by those who need it.</a:t>
            </a:r>
          </a:p>
          <a:p>
            <a:pPr lvl="1"/>
            <a:r>
              <a:rPr lang="en-US" dirty="0" smtClean="0"/>
              <a:t>Direct email communication with each participant.</a:t>
            </a:r>
          </a:p>
          <a:p>
            <a:pPr lvl="1"/>
            <a:r>
              <a:rPr lang="en-US" dirty="0" smtClean="0"/>
              <a:t>There is a financial cost.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35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 descr="Screen Shot 2012-09-20 at 5.4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444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 descr="Screen Shot 2012-09-20 at 5.45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1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 descr="Screen Shot 2012-09-20 at 5.46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409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 descr="Screen Shot 2012-09-20 at 5.46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022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 descr="Screen Shot 2012-09-20 at 5.4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367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 descr="Screen Shot 2012-09-20 at 5.4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01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" name="Picture 1" descr="Screen Shot 2012-09-20 at 5.48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36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" name="Picture 1" descr="Screen Shot 2012-09-20 at 5.5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27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809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" name="Picture 1" descr="Screen Shot 2012-09-20 at 5.5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77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 descr="Screen Shot 2012-09-20 at 5.51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4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Researched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NE-6A Researched:</a:t>
            </a:r>
          </a:p>
          <a:p>
            <a:pPr lvl="1"/>
            <a:r>
              <a:rPr lang="en-US" dirty="0" err="1" smtClean="0"/>
              <a:t>SectionMaster</a:t>
            </a:r>
            <a:endParaRPr lang="en-US" dirty="0" smtClean="0"/>
          </a:p>
          <a:p>
            <a:pPr lvl="1"/>
            <a:r>
              <a:rPr lang="en-US" dirty="0" err="1" smtClean="0"/>
              <a:t>DoubleKnot</a:t>
            </a:r>
            <a:endParaRPr lang="en-US" dirty="0" smtClean="0"/>
          </a:p>
          <a:p>
            <a:pPr lvl="1"/>
            <a:r>
              <a:rPr lang="en-US" dirty="0" smtClean="0"/>
              <a:t>Google</a:t>
            </a:r>
          </a:p>
          <a:p>
            <a:r>
              <a:rPr lang="en-US" dirty="0" smtClean="0"/>
              <a:t>NE-6A Selected </a:t>
            </a:r>
            <a:r>
              <a:rPr lang="en-US" dirty="0" err="1" smtClean="0"/>
              <a:t>SectionMaster</a:t>
            </a:r>
            <a:endParaRPr lang="en-US" dirty="0" smtClean="0"/>
          </a:p>
          <a:p>
            <a:r>
              <a:rPr lang="en-US" dirty="0" smtClean="0"/>
              <a:t>This presentation covers </a:t>
            </a:r>
            <a:r>
              <a:rPr lang="en-US" dirty="0" err="1" smtClean="0"/>
              <a:t>SectionMaster</a:t>
            </a:r>
            <a:r>
              <a:rPr lang="en-US" dirty="0" smtClean="0"/>
              <a:t> only.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23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" name="Picture 1" descr="Screen Shot 2012-09-20 at 5.52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925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" name="Picture 1" descr="Screen Shot 2012-09-20 at 5.5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9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" name="Picture 1" descr="Screen Shot 2012-09-20 at 5.5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54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 descr="Screen Shot 2012-09-20 at 5.5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275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Picture 2" descr="Screen Shot 2012-09-20 at 5.5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19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" name="Picture 1" descr="Screen Shot 2012-09-20 at 5.5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412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" name="Picture 1" descr="Screen Shot 2012-09-20 at 5.53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3585"/>
      </p:ext>
    </p:extLst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" name="Picture 1" descr="Screen Shot 2012-09-20 at 5.5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58585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CBDA-C50B-BB4D-85E4-8733B717444E}" type="slidenum">
              <a:rPr lang="en-US"/>
              <a:pPr/>
              <a:t>4</a:t>
            </a:fld>
            <a:endParaRPr lang="en-US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10" y="2684221"/>
            <a:ext cx="8091905" cy="1143000"/>
          </a:xfrm>
        </p:spPr>
        <p:txBody>
          <a:bodyPr/>
          <a:lstStyle/>
          <a:p>
            <a:pPr algn="ctr"/>
            <a:r>
              <a:rPr lang="en-US" sz="9600" dirty="0" err="1" smtClean="0"/>
              <a:t>SectionMaster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09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SectionMaster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One-stop event registration and merchandise portal</a:t>
            </a:r>
          </a:p>
          <a:p>
            <a:r>
              <a:rPr lang="en-US" dirty="0" smtClean="0"/>
              <a:t>Built specifically for OA sections</a:t>
            </a:r>
          </a:p>
          <a:p>
            <a:r>
              <a:rPr lang="en-US" dirty="0" smtClean="0"/>
              <a:t>Not an official OA or BSA product</a:t>
            </a:r>
          </a:p>
          <a:p>
            <a:r>
              <a:rPr lang="en-US" dirty="0" smtClean="0"/>
              <a:t>Created by </a:t>
            </a:r>
            <a:r>
              <a:rPr lang="en-US" dirty="0" err="1" smtClean="0"/>
              <a:t>Arrowmen</a:t>
            </a:r>
            <a:r>
              <a:rPr lang="en-US" dirty="0" smtClean="0"/>
              <a:t> for </a:t>
            </a:r>
            <a:r>
              <a:rPr lang="en-US" dirty="0" err="1" smtClean="0"/>
              <a:t>Arrowmen</a:t>
            </a:r>
            <a:endParaRPr lang="en-US" dirty="0" smtClean="0"/>
          </a:p>
          <a:p>
            <a:r>
              <a:rPr lang="en-US" dirty="0" smtClean="0"/>
              <a:t>Used by several sections – mainly in Western Region</a:t>
            </a:r>
          </a:p>
          <a:p>
            <a:r>
              <a:rPr lang="en-US" dirty="0" smtClean="0"/>
              <a:t>No affiliation with </a:t>
            </a:r>
            <a:r>
              <a:rPr lang="en-US" dirty="0" err="1" smtClean="0"/>
              <a:t>TroopMaster</a:t>
            </a:r>
            <a:r>
              <a:rPr lang="en-US" dirty="0" smtClean="0"/>
              <a:t> or with Order of the Arrow </a:t>
            </a:r>
            <a:r>
              <a:rPr lang="en-US" dirty="0" err="1" smtClean="0"/>
              <a:t>LodgeMaster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65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SectionMaster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SectionMaster</a:t>
            </a:r>
            <a:r>
              <a:rPr lang="en-US" dirty="0" smtClean="0"/>
              <a:t> is the Cadillac.</a:t>
            </a:r>
          </a:p>
          <a:p>
            <a:r>
              <a:rPr lang="en-US" dirty="0" smtClean="0"/>
              <a:t>Definitely the most fully featured option.</a:t>
            </a:r>
          </a:p>
          <a:p>
            <a:r>
              <a:rPr lang="en-US" dirty="0" smtClean="0"/>
              <a:t>Costs are significant.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118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SectionMaster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On-line registration on an individual basis.</a:t>
            </a:r>
          </a:p>
          <a:p>
            <a:r>
              <a:rPr lang="en-US" dirty="0" smtClean="0"/>
              <a:t>Collects all necessary information from the registrant.</a:t>
            </a:r>
          </a:p>
          <a:p>
            <a:r>
              <a:rPr lang="en-US" dirty="0" smtClean="0"/>
              <a:t>Completely handles trading post pre-orders</a:t>
            </a:r>
          </a:p>
          <a:p>
            <a:pPr lvl="1"/>
            <a:r>
              <a:rPr lang="en-US" dirty="0" smtClean="0"/>
              <a:t>Item photos</a:t>
            </a:r>
          </a:p>
          <a:p>
            <a:pPr lvl="1"/>
            <a:r>
              <a:rPr lang="en-US" dirty="0" smtClean="0"/>
              <a:t>Prices</a:t>
            </a:r>
          </a:p>
          <a:p>
            <a:pPr lvl="1"/>
            <a:r>
              <a:rPr lang="en-US" dirty="0" smtClean="0"/>
              <a:t>Quantities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474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SectionMaster</a:t>
            </a:r>
            <a:r>
              <a:rPr lang="en-US" dirty="0" smtClean="0"/>
              <a:t> Payment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payment options:</a:t>
            </a:r>
          </a:p>
          <a:p>
            <a:pPr lvl="1"/>
            <a:r>
              <a:rPr lang="en-US" dirty="0" smtClean="0"/>
              <a:t>Credit card</a:t>
            </a:r>
          </a:p>
          <a:p>
            <a:pPr lvl="1"/>
            <a:r>
              <a:rPr lang="en-US" dirty="0" smtClean="0"/>
              <a:t>Register now and pay in person at conclave</a:t>
            </a:r>
          </a:p>
          <a:p>
            <a:r>
              <a:rPr lang="en-US" dirty="0" smtClean="0"/>
              <a:t>System can be configured to allow either or both options for a particular conclave.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092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SectionMaster</a:t>
            </a:r>
            <a:r>
              <a:rPr lang="en-US" dirty="0" smtClean="0"/>
              <a:t> Paper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CoC</a:t>
            </a:r>
            <a:r>
              <a:rPr lang="en-US" dirty="0" smtClean="0"/>
              <a:t> can choose to require on-line registration or to provide both on-line and paper registration options.</a:t>
            </a:r>
          </a:p>
          <a:p>
            <a:r>
              <a:rPr lang="en-US" dirty="0" smtClean="0"/>
              <a:t>If paper registration is allowed, the section will need to develop a paper registration form that asks for all of the same information as the on-line process.</a:t>
            </a:r>
          </a:p>
          <a:p>
            <a:r>
              <a:rPr lang="en-US" dirty="0" smtClean="0"/>
              <a:t>Someone would need to manually enter paper registration data into </a:t>
            </a:r>
            <a:r>
              <a:rPr lang="en-US" dirty="0" err="1" smtClean="0"/>
              <a:t>SectionMaster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6153-B3D1-BC4A-A51A-E67B514BEE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55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-01 master template">
  <a:themeElements>
    <a:clrScheme name="">
      <a:dk1>
        <a:srgbClr val="000000"/>
      </a:dk1>
      <a:lt1>
        <a:srgbClr val="E6E6E6"/>
      </a:lt1>
      <a:dk2>
        <a:srgbClr val="000080"/>
      </a:dk2>
      <a:lt2>
        <a:srgbClr val="CBCBCB"/>
      </a:lt2>
      <a:accent1>
        <a:srgbClr val="B2B2B2"/>
      </a:accent1>
      <a:accent2>
        <a:srgbClr val="004080"/>
      </a:accent2>
      <a:accent3>
        <a:srgbClr val="F0F0F0"/>
      </a:accent3>
      <a:accent4>
        <a:srgbClr val="000000"/>
      </a:accent4>
      <a:accent5>
        <a:srgbClr val="D5D5D5"/>
      </a:accent5>
      <a:accent6>
        <a:srgbClr val="003973"/>
      </a:accent6>
      <a:hlink>
        <a:srgbClr val="0000FF"/>
      </a:hlink>
      <a:folHlink>
        <a:srgbClr val="800040"/>
      </a:folHlink>
    </a:clrScheme>
    <a:fontScheme name="MA-01 master template">
      <a:majorFont>
        <a:latin typeface="Helvetica"/>
        <a:ea typeface="ヒラギノ角ゴ Pro W3"/>
        <a:cs typeface="ヒラギノ角ゴ Pro W3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7" charset="0"/>
          </a:defRPr>
        </a:defPPr>
      </a:lstStyle>
    </a:lnDef>
  </a:objectDefaults>
  <a:extraClrSchemeLst>
    <a:extraClrScheme>
      <a:clrScheme name="MA-01 master template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-01 master template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-01 master templat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-01 master template 4">
        <a:dk1>
          <a:srgbClr val="003366"/>
        </a:dk1>
        <a:lt1>
          <a:srgbClr val="DDDDDD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800080"/>
        </a:accent2>
        <a:accent3>
          <a:srgbClr val="EBEBEB"/>
        </a:accent3>
        <a:accent4>
          <a:srgbClr val="002A56"/>
        </a:accent4>
        <a:accent5>
          <a:srgbClr val="FFCAAA"/>
        </a:accent5>
        <a:accent6>
          <a:srgbClr val="730073"/>
        </a:accent6>
        <a:hlink>
          <a:srgbClr val="CC3300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Templates:MA-01 master template.pot</Template>
  <TotalTime>4660</TotalTime>
  <Words>734</Words>
  <Application>Microsoft Macintosh PowerPoint</Application>
  <PresentationFormat>On-screen Show (4:3)</PresentationFormat>
  <Paragraphs>143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MA-01 master template</vt:lpstr>
      <vt:lpstr>On-Line Conclave Registration   Northeast Region Gathering of Leaders</vt:lpstr>
      <vt:lpstr>Paper Registration vs. On-Line</vt:lpstr>
      <vt:lpstr>Options Researched</vt:lpstr>
      <vt:lpstr>SectionMaster</vt:lpstr>
      <vt:lpstr>SectionMaster</vt:lpstr>
      <vt:lpstr>SectionMaster</vt:lpstr>
      <vt:lpstr>SectionMaster</vt:lpstr>
      <vt:lpstr>SectionMaster Payment Options</vt:lpstr>
      <vt:lpstr>SectionMaster Paper Registration</vt:lpstr>
      <vt:lpstr>SectionMaster &amp; Training Sessions</vt:lpstr>
      <vt:lpstr>Multi-Level Registration Fee</vt:lpstr>
      <vt:lpstr>SectionMaster Data Access</vt:lpstr>
      <vt:lpstr>SectionMaster Desktop</vt:lpstr>
      <vt:lpstr>SectionMaster Funds Collected</vt:lpstr>
      <vt:lpstr>SectionMaster Fees</vt:lpstr>
      <vt:lpstr>SectionMaster Fees</vt:lpstr>
      <vt:lpstr>SectionMaster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2004 Test Drive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STScI Status Report</dc:title>
  <dc:creator>Office 2004 Test Drive User</dc:creator>
  <cp:lastModifiedBy>Tony Roman</cp:lastModifiedBy>
  <cp:revision>246</cp:revision>
  <cp:lastPrinted>2007-11-06T03:40:42Z</cp:lastPrinted>
  <dcterms:created xsi:type="dcterms:W3CDTF">2010-09-28T14:34:37Z</dcterms:created>
  <dcterms:modified xsi:type="dcterms:W3CDTF">2012-10-17T19:47:40Z</dcterms:modified>
</cp:coreProperties>
</file>