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ias.coli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" TargetMode="External"/><Relationship Id="rId2" Type="http://schemas.openxmlformats.org/officeDocument/2006/relationships/hyperlink" Target="http://www.cplusplus.com/referen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C++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matthias.colin@gmail.com</a:t>
            </a:r>
            <a:endParaRPr lang="fr-FR" dirty="0"/>
          </a:p>
          <a:p>
            <a:r>
              <a:rPr lang="fr-FR" dirty="0" err="1"/>
              <a:t>july</a:t>
            </a:r>
            <a:r>
              <a:rPr lang="fr-FR" dirty="0"/>
              <a:t>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0B818-8BD3-4F42-AA96-B8D886B8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F322C-6999-40E7-B70E-18D9E2C4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r>
              <a:rPr lang="fr-FR" dirty="0"/>
              <a:t>Numériques</a:t>
            </a:r>
          </a:p>
          <a:p>
            <a:pPr marL="0" indent="0">
              <a:buNone/>
            </a:pPr>
            <a:r>
              <a:rPr lang="fr-FR" dirty="0"/>
              <a:t>	Ex :   </a:t>
            </a:r>
            <a:r>
              <a:rPr lang="fr-FR" dirty="0" err="1"/>
              <a:t>int</a:t>
            </a:r>
            <a:r>
              <a:rPr lang="fr-FR" dirty="0"/>
              <a:t> prix;</a:t>
            </a:r>
          </a:p>
          <a:p>
            <a:pPr marL="0" indent="0">
              <a:buNone/>
            </a:pPr>
            <a:r>
              <a:rPr lang="fr-FR" dirty="0"/>
              <a:t>		prix = 19;</a:t>
            </a:r>
          </a:p>
          <a:p>
            <a:pPr marL="0" indent="0">
              <a:buNone/>
            </a:pPr>
            <a:r>
              <a:rPr lang="fr-FR" dirty="0"/>
              <a:t>	Machine : 00010011</a:t>
            </a:r>
          </a:p>
          <a:p>
            <a:pPr marL="0" indent="0">
              <a:buNone/>
            </a:pPr>
            <a:r>
              <a:rPr lang="fr-FR" dirty="0"/>
              <a:t>	8 bits : 2^8=256</a:t>
            </a:r>
          </a:p>
          <a:p>
            <a:pPr marL="0" indent="0">
              <a:buNone/>
            </a:pPr>
            <a:r>
              <a:rPr lang="fr-FR" dirty="0"/>
              <a:t>	=&gt; 0 à 255 ou -128 à 127</a:t>
            </a:r>
          </a:p>
          <a:p>
            <a:pPr marL="0" indent="0">
              <a:buNone/>
            </a:pPr>
            <a:r>
              <a:rPr lang="fr-FR" dirty="0"/>
              <a:t>	32 bits : 2^32 "=" 4G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6F60346-24AA-46D6-884D-D87C0C4DE399}"/>
              </a:ext>
            </a:extLst>
          </p:cNvPr>
          <p:cNvCxnSpPr/>
          <p:nvPr/>
        </p:nvCxnSpPr>
        <p:spPr>
          <a:xfrm>
            <a:off x="971600" y="5949280"/>
            <a:ext cx="7272808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ACCD11F-3406-4DC8-9200-E03051D13D5E}"/>
              </a:ext>
            </a:extLst>
          </p:cNvPr>
          <p:cNvCxnSpPr/>
          <p:nvPr/>
        </p:nvCxnSpPr>
        <p:spPr>
          <a:xfrm>
            <a:off x="1547664" y="573325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84E009D-E71A-45B4-AAD1-B4A6373DF0BE}"/>
              </a:ext>
            </a:extLst>
          </p:cNvPr>
          <p:cNvCxnSpPr/>
          <p:nvPr/>
        </p:nvCxnSpPr>
        <p:spPr>
          <a:xfrm>
            <a:off x="7236296" y="573325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E8FEB56-1AB2-45A4-943F-9D301AAD48DB}"/>
              </a:ext>
            </a:extLst>
          </p:cNvPr>
          <p:cNvSpPr txBox="1"/>
          <p:nvPr/>
        </p:nvSpPr>
        <p:spPr>
          <a:xfrm>
            <a:off x="3923928" y="5589240"/>
            <a:ext cx="64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8953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3178F-34DC-4AB6-9752-31B3A34F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Integers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4AC5CA-D315-4CBF-95BC-D41DBF91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short : 16</a:t>
            </a:r>
          </a:p>
          <a:p>
            <a:r>
              <a:rPr lang="fr-FR" dirty="0" err="1"/>
              <a:t>int</a:t>
            </a:r>
            <a:r>
              <a:rPr lang="fr-FR" dirty="0"/>
              <a:t> : 32</a:t>
            </a:r>
          </a:p>
          <a:p>
            <a:r>
              <a:rPr lang="fr-FR" dirty="0"/>
              <a:t>long : 32</a:t>
            </a:r>
          </a:p>
          <a:p>
            <a:r>
              <a:rPr lang="fr-FR" dirty="0"/>
              <a:t>long </a:t>
            </a:r>
            <a:r>
              <a:rPr lang="fr-FR" dirty="0" err="1"/>
              <a:t>long</a:t>
            </a:r>
            <a:r>
              <a:rPr lang="fr-FR" dirty="0"/>
              <a:t> : 64</a:t>
            </a:r>
          </a:p>
          <a:p>
            <a:r>
              <a:rPr lang="fr-FR" dirty="0" err="1"/>
              <a:t>signed</a:t>
            </a:r>
            <a:r>
              <a:rPr lang="fr-FR" dirty="0"/>
              <a:t> (default) /</a:t>
            </a:r>
            <a:r>
              <a:rPr lang="fr-FR" dirty="0" err="1"/>
              <a:t>unsigned</a:t>
            </a:r>
            <a:endParaRPr lang="fr-FR" dirty="0"/>
          </a:p>
          <a:p>
            <a:r>
              <a:rPr lang="fr-FR" dirty="0"/>
              <a:t>int8, int16, int32, int64 </a:t>
            </a:r>
          </a:p>
        </p:txBody>
      </p:sp>
    </p:spTree>
    <p:extLst>
      <p:ext uri="{BB962C8B-B14F-4D97-AF65-F5344CB8AC3E}">
        <p14:creationId xmlns:p14="http://schemas.microsoft.com/office/powerpoint/2010/main" val="290362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DAD9C-62FA-46BC-AC96-1E9DF132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Floats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117C9-B279-41CE-8554-1BCFD9CC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double prix = 9.99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     S        E (8/11)           M (23/52)</a:t>
            </a:r>
          </a:p>
          <a:p>
            <a:r>
              <a:rPr lang="fr-FR" dirty="0"/>
              <a:t>double (64 bits)</a:t>
            </a:r>
          </a:p>
          <a:p>
            <a:r>
              <a:rPr lang="fr-FR" dirty="0" err="1"/>
              <a:t>float</a:t>
            </a:r>
            <a:r>
              <a:rPr lang="fr-FR" dirty="0"/>
              <a:t> (32 bits)</a:t>
            </a:r>
          </a:p>
          <a:p>
            <a:r>
              <a:rPr lang="fr-FR" dirty="0"/>
              <a:t>Cas spéciaux : +/- </a:t>
            </a:r>
            <a:r>
              <a:rPr lang="fr-FR" dirty="0" err="1"/>
              <a:t>inf</a:t>
            </a:r>
            <a:r>
              <a:rPr lang="fr-FR" dirty="0"/>
              <a:t>, nan</a:t>
            </a:r>
          </a:p>
          <a:p>
            <a:r>
              <a:rPr lang="fr-FR" dirty="0"/>
              <a:t>IEEE 754</a:t>
            </a:r>
          </a:p>
          <a:p>
            <a:r>
              <a:rPr lang="fr-FR" dirty="0"/>
              <a:t>0,1 (10) = 0,00011 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C2A8D-DDA3-40EF-816B-F0081D925FA4}"/>
              </a:ext>
            </a:extLst>
          </p:cNvPr>
          <p:cNvSpPr/>
          <p:nvPr/>
        </p:nvSpPr>
        <p:spPr>
          <a:xfrm>
            <a:off x="899592" y="2132856"/>
            <a:ext cx="72008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77D4FFD-BB1E-4D55-BC2C-8E0A737A1AED}"/>
              </a:ext>
            </a:extLst>
          </p:cNvPr>
          <p:cNvCxnSpPr/>
          <p:nvPr/>
        </p:nvCxnSpPr>
        <p:spPr>
          <a:xfrm>
            <a:off x="1331640" y="2420888"/>
            <a:ext cx="0" cy="7920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DAD86E4-1BE4-452A-AC2E-AADAF9C0AC1B}"/>
              </a:ext>
            </a:extLst>
          </p:cNvPr>
          <p:cNvCxnSpPr/>
          <p:nvPr/>
        </p:nvCxnSpPr>
        <p:spPr>
          <a:xfrm>
            <a:off x="3707904" y="2420888"/>
            <a:ext cx="0" cy="792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358D2BB2-8CF4-425C-8E35-9CF868C0D2F9}"/>
              </a:ext>
            </a:extLst>
          </p:cNvPr>
          <p:cNvSpPr/>
          <p:nvPr/>
        </p:nvSpPr>
        <p:spPr>
          <a:xfrm>
            <a:off x="7884379" y="1916832"/>
            <a:ext cx="576053" cy="14401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7FCEE08-8BDF-4067-BEA3-4B42701407DA}"/>
              </a:ext>
            </a:extLst>
          </p:cNvPr>
          <p:cNvCxnSpPr>
            <a:cxnSpLocks/>
          </p:cNvCxnSpPr>
          <p:nvPr/>
        </p:nvCxnSpPr>
        <p:spPr>
          <a:xfrm>
            <a:off x="2924694" y="5661248"/>
            <a:ext cx="7200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5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3178F-34DC-4AB6-9752-31B3A34F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Operators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4AC5CA-D315-4CBF-95BC-D41DBF913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+, -, *, /, %</a:t>
            </a:r>
          </a:p>
          <a:p>
            <a:r>
              <a:rPr lang="fr-FR" dirty="0"/>
              <a:t>=, [ ]</a:t>
            </a:r>
          </a:p>
          <a:p>
            <a:r>
              <a:rPr lang="fr-FR" dirty="0"/>
              <a:t>++, --</a:t>
            </a:r>
          </a:p>
          <a:p>
            <a:r>
              <a:rPr lang="fr-FR" dirty="0"/>
              <a:t>+=, -=, *=, /=, %=</a:t>
            </a:r>
          </a:p>
          <a:p>
            <a:r>
              <a:rPr lang="fr-FR" dirty="0"/>
              <a:t>&lt;&lt;, &gt;&gt;</a:t>
            </a:r>
          </a:p>
          <a:p>
            <a:r>
              <a:rPr lang="fr-FR" dirty="0"/>
              <a:t>||, &amp;&amp;, !		(resp. or, and, not)</a:t>
            </a:r>
          </a:p>
          <a:p>
            <a:r>
              <a:rPr lang="fr-FR" dirty="0"/>
              <a:t>&lt;, &lt;=, &gt;, &gt;=, ==, !=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|, &amp;, ^, ~ : </a:t>
            </a:r>
            <a:r>
              <a:rPr lang="fr-FR" dirty="0" err="1"/>
              <a:t>operator</a:t>
            </a:r>
            <a:r>
              <a:rPr lang="fr-FR" dirty="0"/>
              <a:t> </a:t>
            </a:r>
            <a:r>
              <a:rPr lang="fr-FR" dirty="0" err="1"/>
              <a:t>bitwise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134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720DE-4CA8-4B06-A996-366781F7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Control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8D124-267F-4AC1-9A00-94896B85B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Conditional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if (test)</a:t>
            </a:r>
          </a:p>
          <a:p>
            <a:pPr marL="0" indent="0">
              <a:buNone/>
            </a:pPr>
            <a:r>
              <a:rPr lang="fr-FR" dirty="0"/>
              <a:t>	switch case</a:t>
            </a:r>
          </a:p>
          <a:p>
            <a:r>
              <a:rPr lang="fr-FR" dirty="0" err="1"/>
              <a:t>Loops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while</a:t>
            </a:r>
            <a:r>
              <a:rPr lang="fr-FR" dirty="0"/>
              <a:t> (test)</a:t>
            </a:r>
          </a:p>
          <a:p>
            <a:pPr marL="0" indent="0">
              <a:buNone/>
            </a:pPr>
            <a:r>
              <a:rPr lang="fr-FR" dirty="0"/>
              <a:t>	for ( init ; test; </a:t>
            </a:r>
            <a:r>
              <a:rPr lang="fr-FR" dirty="0" err="1"/>
              <a:t>incr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	for ( </a:t>
            </a:r>
            <a:r>
              <a:rPr lang="fr-FR" dirty="0" err="1"/>
              <a:t>element</a:t>
            </a:r>
            <a:r>
              <a:rPr lang="fr-FR" dirty="0"/>
              <a:t> : container )    </a:t>
            </a:r>
            <a:r>
              <a:rPr lang="fr-FR" dirty="0">
                <a:solidFill>
                  <a:srgbClr val="00B050"/>
                </a:solidFill>
              </a:rPr>
              <a:t>«</a:t>
            </a:r>
            <a:r>
              <a:rPr lang="fr-FR" dirty="0"/>
              <a:t> </a:t>
            </a:r>
            <a:r>
              <a:rPr lang="fr-FR" dirty="0" err="1">
                <a:solidFill>
                  <a:srgbClr val="00B050"/>
                </a:solidFill>
              </a:rPr>
              <a:t>foreach</a:t>
            </a:r>
            <a:r>
              <a:rPr lang="fr-FR" dirty="0">
                <a:solidFill>
                  <a:srgbClr val="00B050"/>
                </a:solidFill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3447104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48A66-1D0C-4C48-8AC8-2B47D1F8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731C1D-D440-4C8B-93C3-2C0A93BF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	b	reste</a:t>
            </a:r>
          </a:p>
          <a:p>
            <a:pPr marL="0" indent="0">
              <a:buNone/>
            </a:pPr>
            <a:r>
              <a:rPr lang="fr-FR" dirty="0"/>
              <a:t>15	12	3</a:t>
            </a:r>
          </a:p>
          <a:p>
            <a:pPr marL="0" indent="0">
              <a:buNone/>
            </a:pPr>
            <a:r>
              <a:rPr lang="fr-FR" dirty="0"/>
              <a:t>12	3	0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</a:rPr>
              <a:t>3</a:t>
            </a:r>
            <a:r>
              <a:rPr lang="fr-FR" dirty="0"/>
              <a:t>	0	</a:t>
            </a:r>
          </a:p>
        </p:txBody>
      </p:sp>
    </p:spTree>
    <p:extLst>
      <p:ext uri="{BB962C8B-B14F-4D97-AF65-F5344CB8AC3E}">
        <p14:creationId xmlns:p14="http://schemas.microsoft.com/office/powerpoint/2010/main" val="258098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6F9E8-1145-4A07-941F-F6469975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8DD369-D860-495F-99F9-A7AA36643C24}"/>
              </a:ext>
            </a:extLst>
          </p:cNvPr>
          <p:cNvSpPr txBox="1"/>
          <p:nvPr/>
        </p:nvSpPr>
        <p:spPr>
          <a:xfrm>
            <a:off x="1403648" y="2924944"/>
            <a:ext cx="532859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4,5	4,6	7,8	63,1	45,7	45,1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97E52CE-EB42-443B-95D4-D6B7A6ED9DA1}"/>
              </a:ext>
            </a:extLst>
          </p:cNvPr>
          <p:cNvSpPr txBox="1"/>
          <p:nvPr/>
        </p:nvSpPr>
        <p:spPr>
          <a:xfrm>
            <a:off x="1475656" y="242088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	1	2	3	4	5</a:t>
            </a:r>
          </a:p>
        </p:txBody>
      </p:sp>
    </p:spTree>
    <p:extLst>
      <p:ext uri="{BB962C8B-B14F-4D97-AF65-F5344CB8AC3E}">
        <p14:creationId xmlns:p14="http://schemas.microsoft.com/office/powerpoint/2010/main" val="413869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AE128-BC3D-4680-A557-52AB5F16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Cost</a:t>
            </a:r>
            <a:r>
              <a:rPr lang="fr-FR" dirty="0"/>
              <a:t> of an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183BAB-7258-4F0D-B18B-3F6D2146C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n = </a:t>
            </a:r>
            <a:r>
              <a:rPr lang="fr-FR" dirty="0" err="1"/>
              <a:t>number</a:t>
            </a:r>
            <a:r>
              <a:rPr lang="fr-FR" dirty="0"/>
              <a:t> of data</a:t>
            </a:r>
          </a:p>
          <a:p>
            <a:r>
              <a:rPr lang="fr-FR" dirty="0" err="1"/>
              <a:t>Cost</a:t>
            </a:r>
            <a:r>
              <a:rPr lang="fr-FR" dirty="0"/>
              <a:t> 1 :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operations</a:t>
            </a:r>
            <a:r>
              <a:rPr lang="fr-FR" dirty="0"/>
              <a:t> (time)</a:t>
            </a:r>
          </a:p>
          <a:p>
            <a:r>
              <a:rPr lang="fr-FR" dirty="0" err="1"/>
              <a:t>Cost</a:t>
            </a:r>
            <a:r>
              <a:rPr lang="fr-FR" dirty="0"/>
              <a:t> 2 : memory</a:t>
            </a:r>
          </a:p>
          <a:p>
            <a:r>
              <a:rPr lang="fr-FR" dirty="0"/>
              <a:t>Exemple :</a:t>
            </a:r>
          </a:p>
          <a:p>
            <a:pPr lvl="1"/>
            <a:r>
              <a:rPr lang="fr-FR" dirty="0"/>
              <a:t>Recherche : n, log(n)</a:t>
            </a:r>
          </a:p>
          <a:p>
            <a:pPr lvl="1"/>
            <a:r>
              <a:rPr lang="fr-FR" dirty="0"/>
              <a:t>Tri : n</a:t>
            </a:r>
            <a:r>
              <a:rPr lang="fr-FR" baseline="30000" dirty="0"/>
              <a:t>2</a:t>
            </a:r>
            <a:r>
              <a:rPr lang="fr-FR" dirty="0"/>
              <a:t>, </a:t>
            </a:r>
            <a:r>
              <a:rPr lang="fr-FR" dirty="0" err="1"/>
              <a:t>nlog</a:t>
            </a:r>
            <a:r>
              <a:rPr lang="fr-FR" dirty="0"/>
              <a:t>(n)</a:t>
            </a:r>
            <a:endParaRPr lang="fr-FR" baseline="30000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log (1G) = log(2^30) = 30</a:t>
            </a:r>
          </a:p>
        </p:txBody>
      </p:sp>
    </p:spTree>
    <p:extLst>
      <p:ext uri="{BB962C8B-B14F-4D97-AF65-F5344CB8AC3E}">
        <p14:creationId xmlns:p14="http://schemas.microsoft.com/office/powerpoint/2010/main" val="422867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6F9E8-1145-4A07-941F-F6469975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 </a:t>
            </a:r>
            <a:r>
              <a:rPr lang="fr-FR" dirty="0" err="1"/>
              <a:t>Dicho</a:t>
            </a:r>
            <a:r>
              <a:rPr lang="fr-FR" dirty="0"/>
              <a:t> Tableau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8DD369-D860-495F-99F9-A7AA36643C24}"/>
              </a:ext>
            </a:extLst>
          </p:cNvPr>
          <p:cNvSpPr txBox="1"/>
          <p:nvPr/>
        </p:nvSpPr>
        <p:spPr>
          <a:xfrm>
            <a:off x="1403648" y="2924944"/>
            <a:ext cx="532859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4,5	4,6	7,8	</a:t>
            </a:r>
            <a:r>
              <a:rPr lang="fr-FR" dirty="0">
                <a:solidFill>
                  <a:srgbClr val="00B050"/>
                </a:solidFill>
              </a:rPr>
              <a:t> 45,1 </a:t>
            </a:r>
            <a:r>
              <a:rPr lang="fr-FR" dirty="0"/>
              <a:t>	 45,7 	 63,1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97E52CE-EB42-443B-95D4-D6B7A6ED9DA1}"/>
              </a:ext>
            </a:extLst>
          </p:cNvPr>
          <p:cNvSpPr txBox="1"/>
          <p:nvPr/>
        </p:nvSpPr>
        <p:spPr>
          <a:xfrm>
            <a:off x="1475656" y="242088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	1	2	3	4	5	6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64E99A-EC95-4483-A829-49C536FA1B01}"/>
              </a:ext>
            </a:extLst>
          </p:cNvPr>
          <p:cNvSpPr txBox="1"/>
          <p:nvPr/>
        </p:nvSpPr>
        <p:spPr>
          <a:xfrm>
            <a:off x="1475656" y="198884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			m			f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ED40A5-BCC6-4C41-A0B8-D3E42EFB66EA}"/>
              </a:ext>
            </a:extLst>
          </p:cNvPr>
          <p:cNvSpPr txBox="1"/>
          <p:nvPr/>
        </p:nvSpPr>
        <p:spPr>
          <a:xfrm>
            <a:off x="457200" y="2924944"/>
            <a:ext cx="73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B39AD5D-F212-4A1E-BEF5-E5F9C3A8056C}"/>
              </a:ext>
            </a:extLst>
          </p:cNvPr>
          <p:cNvSpPr txBox="1"/>
          <p:nvPr/>
        </p:nvSpPr>
        <p:spPr>
          <a:xfrm>
            <a:off x="755576" y="4149080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 recherchée : 45,7</a:t>
            </a:r>
          </a:p>
          <a:p>
            <a:r>
              <a:rPr lang="fr-FR" dirty="0"/>
              <a:t>A chaque étape :</a:t>
            </a:r>
          </a:p>
          <a:p>
            <a:r>
              <a:rPr lang="fr-FR" dirty="0"/>
              <a:t>	0 : milieu = (</a:t>
            </a:r>
            <a:r>
              <a:rPr lang="fr-FR" dirty="0" err="1"/>
              <a:t>debut</a:t>
            </a:r>
            <a:r>
              <a:rPr lang="fr-FR" dirty="0"/>
              <a:t> + fin) / 2</a:t>
            </a:r>
          </a:p>
          <a:p>
            <a:r>
              <a:rPr lang="fr-FR" dirty="0"/>
              <a:t>	1 : val recherchée = val du milieu ?    =&gt; trouvé : pos = milieu</a:t>
            </a:r>
          </a:p>
          <a:p>
            <a:r>
              <a:rPr lang="fr-FR" dirty="0"/>
              <a:t>	2 : val recherchée &gt; val du milieu ?    =&gt; on recommence sur 					la partie de droite</a:t>
            </a:r>
          </a:p>
          <a:p>
            <a:r>
              <a:rPr lang="fr-FR" dirty="0"/>
              <a:t>	3: val recherchée &lt; val du milieu  ? =&gt; on recommence sur 						la partie de gauche</a:t>
            </a:r>
          </a:p>
          <a:p>
            <a:r>
              <a:rPr lang="fr-FR" dirty="0"/>
              <a:t>Arrêt : trouvé  ou </a:t>
            </a:r>
            <a:r>
              <a:rPr lang="fr-FR" dirty="0" err="1"/>
              <a:t>debut</a:t>
            </a:r>
            <a:r>
              <a:rPr lang="fr-FR" dirty="0"/>
              <a:t> &gt;= fin</a:t>
            </a:r>
          </a:p>
        </p:txBody>
      </p:sp>
    </p:spTree>
    <p:extLst>
      <p:ext uri="{BB962C8B-B14F-4D97-AF65-F5344CB8AC3E}">
        <p14:creationId xmlns:p14="http://schemas.microsoft.com/office/powerpoint/2010/main" val="270776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A7EE1-04A2-4509-A038-4DB8837D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5236C0-2660-4ED6-B9EB-D967361B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27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int</a:t>
            </a:r>
            <a:r>
              <a:rPr lang="fr-FR" dirty="0"/>
              <a:t> f(</a:t>
            </a:r>
            <a:r>
              <a:rPr lang="fr-FR" dirty="0" err="1"/>
              <a:t>int</a:t>
            </a:r>
            <a:r>
              <a:rPr lang="fr-FR" dirty="0"/>
              <a:t> x) {</a:t>
            </a:r>
          </a:p>
          <a:p>
            <a:pPr marL="0" indent="0">
              <a:buNone/>
            </a:pPr>
            <a:r>
              <a:rPr lang="fr-FR" dirty="0"/>
              <a:t>	return x + 1;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19B0BD-64A1-4BBE-B239-F56C7A3A184B}"/>
              </a:ext>
            </a:extLst>
          </p:cNvPr>
          <p:cNvSpPr txBox="1"/>
          <p:nvPr/>
        </p:nvSpPr>
        <p:spPr>
          <a:xfrm>
            <a:off x="3923928" y="3861048"/>
            <a:ext cx="273630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	     f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31852D7-29AD-40A9-BAFE-F9E2FEEB839D}"/>
              </a:ext>
            </a:extLst>
          </p:cNvPr>
          <p:cNvCxnSpPr/>
          <p:nvPr/>
        </p:nvCxnSpPr>
        <p:spPr>
          <a:xfrm>
            <a:off x="2843808" y="4005064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515DF73-C4D6-4E04-8CAC-862779C95B02}"/>
              </a:ext>
            </a:extLst>
          </p:cNvPr>
          <p:cNvCxnSpPr/>
          <p:nvPr/>
        </p:nvCxnSpPr>
        <p:spPr>
          <a:xfrm>
            <a:off x="6732240" y="4005064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C359065-A813-45E3-A10E-785C2ED9CC50}"/>
              </a:ext>
            </a:extLst>
          </p:cNvPr>
          <p:cNvSpPr txBox="1"/>
          <p:nvPr/>
        </p:nvSpPr>
        <p:spPr>
          <a:xfrm>
            <a:off x="3203848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0067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  <a:p>
            <a:r>
              <a:rPr lang="fr-FR" dirty="0"/>
              <a:t>Basics</a:t>
            </a:r>
          </a:p>
          <a:p>
            <a:r>
              <a:rPr lang="fr-FR" dirty="0"/>
              <a:t>Object </a:t>
            </a:r>
            <a:r>
              <a:rPr lang="fr-FR" dirty="0" err="1"/>
              <a:t>Oriented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  <a:p>
            <a:r>
              <a:rPr lang="fr-FR" dirty="0" err="1"/>
              <a:t>Templates</a:t>
            </a:r>
            <a:endParaRPr lang="fr-FR" dirty="0"/>
          </a:p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  <a:p>
            <a:r>
              <a:rPr lang="fr-FR" dirty="0"/>
              <a:t>Multi-threadings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047C9-1B21-44CC-81EC-1B2A90CD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Stack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3587E1-8819-45E6-860E-C99366C9334D}"/>
              </a:ext>
            </a:extLst>
          </p:cNvPr>
          <p:cNvSpPr txBox="1"/>
          <p:nvPr/>
        </p:nvSpPr>
        <p:spPr>
          <a:xfrm>
            <a:off x="5076056" y="1268760"/>
            <a:ext cx="3610744" cy="52629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?   3   0</a:t>
            </a:r>
          </a:p>
          <a:p>
            <a:pPr algn="ctr"/>
            <a:r>
              <a:rPr lang="fr-FR" sz="2400" dirty="0"/>
              <a:t>15 12 3</a:t>
            </a:r>
          </a:p>
          <a:p>
            <a:pPr marL="457200" indent="-457200" algn="ctr">
              <a:buAutoNum type="arabicPlain" startAt="12"/>
            </a:pPr>
            <a:r>
              <a:rPr lang="fr-FR" sz="2400" dirty="0"/>
              <a:t>3  0</a:t>
            </a:r>
          </a:p>
          <a:p>
            <a:pPr algn="ctr"/>
            <a:r>
              <a:rPr lang="fr-FR" sz="2400" dirty="0"/>
              <a:t>3</a:t>
            </a:r>
          </a:p>
          <a:p>
            <a:pPr algn="ctr"/>
            <a:r>
              <a:rPr lang="fr-FR" sz="2400" dirty="0"/>
              <a:t>?   3</a:t>
            </a:r>
          </a:p>
          <a:p>
            <a:pPr algn="ctr"/>
            <a:r>
              <a:rPr lang="fr-FR" sz="2400" dirty="0"/>
              <a:t>15</a:t>
            </a:r>
          </a:p>
          <a:p>
            <a:pPr algn="ctr"/>
            <a:r>
              <a:rPr lang="fr-FR" sz="2400" dirty="0"/>
              <a:t>12</a:t>
            </a:r>
          </a:p>
          <a:p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DBC136-496C-470D-95C5-FE3620A9C5E6}"/>
              </a:ext>
            </a:extLst>
          </p:cNvPr>
          <p:cNvSpPr txBox="1"/>
          <p:nvPr/>
        </p:nvSpPr>
        <p:spPr>
          <a:xfrm>
            <a:off x="4427984" y="1666280"/>
            <a:ext cx="5760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R</a:t>
            </a:r>
          </a:p>
          <a:p>
            <a:r>
              <a:rPr lang="fr-FR" sz="2400" dirty="0"/>
              <a:t>A</a:t>
            </a:r>
          </a:p>
          <a:p>
            <a:r>
              <a:rPr lang="fr-FR" sz="2400" dirty="0"/>
              <a:t>B</a:t>
            </a:r>
          </a:p>
          <a:p>
            <a:endParaRPr lang="fr-FR" sz="2400" dirty="0"/>
          </a:p>
          <a:p>
            <a:r>
              <a:rPr lang="fr-FR" sz="2400" dirty="0"/>
              <a:t>P</a:t>
            </a:r>
          </a:p>
          <a:p>
            <a:r>
              <a:rPr lang="fr-FR" sz="2400" dirty="0"/>
              <a:t>A</a:t>
            </a:r>
          </a:p>
          <a:p>
            <a:r>
              <a:rPr lang="fr-FR" sz="2400" dirty="0"/>
              <a:t>B</a:t>
            </a:r>
          </a:p>
          <a:p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7BE9C59-CBB6-46CA-82B0-3D1597E05DA3}"/>
              </a:ext>
            </a:extLst>
          </p:cNvPr>
          <p:cNvCxnSpPr/>
          <p:nvPr/>
        </p:nvCxnSpPr>
        <p:spPr>
          <a:xfrm>
            <a:off x="3923928" y="5013176"/>
            <a:ext cx="50405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B6BE358-5C06-44C2-A917-F2E9A17C7224}"/>
              </a:ext>
            </a:extLst>
          </p:cNvPr>
          <p:cNvCxnSpPr/>
          <p:nvPr/>
        </p:nvCxnSpPr>
        <p:spPr>
          <a:xfrm>
            <a:off x="6444208" y="3717032"/>
            <a:ext cx="50405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CECA72E-E937-47FC-B020-B2DAFE51C90E}"/>
              </a:ext>
            </a:extLst>
          </p:cNvPr>
          <p:cNvCxnSpPr/>
          <p:nvPr/>
        </p:nvCxnSpPr>
        <p:spPr>
          <a:xfrm>
            <a:off x="6516216" y="4077072"/>
            <a:ext cx="50405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ADB73AD-55D5-4032-A03D-2FD98681A54C}"/>
              </a:ext>
            </a:extLst>
          </p:cNvPr>
          <p:cNvCxnSpPr/>
          <p:nvPr/>
        </p:nvCxnSpPr>
        <p:spPr>
          <a:xfrm>
            <a:off x="6516216" y="4437112"/>
            <a:ext cx="50405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FD6E302-14B5-4C32-B4B4-66DAFBF08F24}"/>
              </a:ext>
            </a:extLst>
          </p:cNvPr>
          <p:cNvSpPr txBox="1"/>
          <p:nvPr/>
        </p:nvSpPr>
        <p:spPr>
          <a:xfrm>
            <a:off x="1763688" y="551723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euclide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AE4806-D1D2-4C67-B2BB-F01F1762F2F9}"/>
              </a:ext>
            </a:extLst>
          </p:cNvPr>
          <p:cNvSpPr txBox="1"/>
          <p:nvPr/>
        </p:nvSpPr>
        <p:spPr>
          <a:xfrm>
            <a:off x="1691680" y="40677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pgcd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C1DBC75-530A-4CA1-BF07-0AF5BA738322}"/>
              </a:ext>
            </a:extLst>
          </p:cNvPr>
          <p:cNvCxnSpPr/>
          <p:nvPr/>
        </p:nvCxnSpPr>
        <p:spPr>
          <a:xfrm>
            <a:off x="3923928" y="4581128"/>
            <a:ext cx="50405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B0F8014-E8D2-4F91-82B0-C10AF5F255B6}"/>
              </a:ext>
            </a:extLst>
          </p:cNvPr>
          <p:cNvCxnSpPr/>
          <p:nvPr/>
        </p:nvCxnSpPr>
        <p:spPr>
          <a:xfrm>
            <a:off x="6395881" y="5157192"/>
            <a:ext cx="50405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6CB963B-C8E5-4B11-91A0-33FE97735B65}"/>
              </a:ext>
            </a:extLst>
          </p:cNvPr>
          <p:cNvCxnSpPr/>
          <p:nvPr/>
        </p:nvCxnSpPr>
        <p:spPr>
          <a:xfrm>
            <a:off x="6629400" y="4797152"/>
            <a:ext cx="50405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033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2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1972 : C by Dennis Ritchie and Ken Thompson</a:t>
            </a:r>
          </a:p>
          <a:p>
            <a:r>
              <a:rPr lang="fr-FR" dirty="0"/>
              <a:t>1979 : C </a:t>
            </a:r>
            <a:r>
              <a:rPr lang="fr-FR" dirty="0" err="1"/>
              <a:t>with</a:t>
            </a:r>
            <a:r>
              <a:rPr lang="fr-FR" dirty="0"/>
              <a:t> classes by Bjarne </a:t>
            </a:r>
            <a:r>
              <a:rPr lang="fr-FR" dirty="0" err="1"/>
              <a:t>Stroustrup</a:t>
            </a:r>
            <a:endParaRPr lang="fr-FR" dirty="0"/>
          </a:p>
          <a:p>
            <a:pPr lvl="1">
              <a:buNone/>
            </a:pPr>
            <a:r>
              <a:rPr lang="fr-FR" dirty="0"/>
              <a:t>				AT&amp;T Bell </a:t>
            </a:r>
            <a:r>
              <a:rPr lang="fr-FR" dirty="0" err="1"/>
              <a:t>Labs</a:t>
            </a:r>
            <a:endParaRPr lang="fr-FR" dirty="0"/>
          </a:p>
          <a:p>
            <a:r>
              <a:rPr lang="fr-FR" dirty="0"/>
              <a:t>1983 : C++</a:t>
            </a:r>
          </a:p>
          <a:p>
            <a:r>
              <a:rPr lang="fr-FR" dirty="0"/>
              <a:t>1985 : The C++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/>
              <a:t>1989 : C++ 2.0</a:t>
            </a:r>
          </a:p>
          <a:p>
            <a:pPr lvl="1">
              <a:buNone/>
            </a:pPr>
            <a:r>
              <a:rPr lang="fr-FR" dirty="0"/>
              <a:t>	The C++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, 2</a:t>
            </a:r>
            <a:r>
              <a:rPr lang="fr-FR" baseline="30000" dirty="0"/>
              <a:t>nd</a:t>
            </a:r>
            <a:r>
              <a:rPr lang="fr-FR" dirty="0"/>
              <a:t> Edition</a:t>
            </a:r>
          </a:p>
          <a:p>
            <a:r>
              <a:rPr lang="fr-FR" dirty="0"/>
              <a:t>1990 : The </a:t>
            </a:r>
            <a:r>
              <a:rPr lang="fr-FR" dirty="0" err="1"/>
              <a:t>Annotated</a:t>
            </a:r>
            <a:r>
              <a:rPr lang="fr-FR" dirty="0"/>
              <a:t> C++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Manual</a:t>
            </a:r>
            <a:endParaRPr lang="fr-FR" dirty="0"/>
          </a:p>
          <a:p>
            <a:r>
              <a:rPr lang="fr-FR" dirty="0"/>
              <a:t>1994 : Standard Template Library (STL)</a:t>
            </a:r>
          </a:p>
          <a:p>
            <a:r>
              <a:rPr lang="fr-FR" dirty="0"/>
              <a:t>1998 : C++98, 1</a:t>
            </a:r>
            <a:r>
              <a:rPr lang="fr-FR" baseline="30000" dirty="0"/>
              <a:t>st</a:t>
            </a:r>
            <a:r>
              <a:rPr lang="fr-FR" dirty="0"/>
              <a:t> standard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Standards :</a:t>
            </a:r>
          </a:p>
          <a:p>
            <a:pPr lvl="1"/>
            <a:r>
              <a:rPr lang="fr-FR" dirty="0"/>
              <a:t>1998 : ISO/IEC 14882:1998 ; C++98	</a:t>
            </a:r>
          </a:p>
          <a:p>
            <a:pPr lvl="1"/>
            <a:r>
              <a:rPr lang="fr-FR" dirty="0"/>
              <a:t>2003 : ISO/IEC 14882:2003 ; C++03 (98 bug </a:t>
            </a:r>
            <a:r>
              <a:rPr lang="fr-FR" dirty="0" err="1"/>
              <a:t>fix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2011 : ISO/IEC 14882:2011 ; C++11, C++0x</a:t>
            </a:r>
          </a:p>
          <a:p>
            <a:pPr lvl="1"/>
            <a:r>
              <a:rPr lang="fr-FR" dirty="0"/>
              <a:t>2014 : ISO/IEC 14882:2014 ; C++14, C++1y</a:t>
            </a:r>
          </a:p>
          <a:p>
            <a:pPr lvl="1"/>
            <a:r>
              <a:rPr lang="fr-FR" dirty="0"/>
              <a:t>2017 : ISO/IEC 14882:2017 ; C++17, C++1z</a:t>
            </a:r>
          </a:p>
          <a:p>
            <a:pPr lvl="1"/>
            <a:r>
              <a:rPr lang="fr-FR" dirty="0"/>
              <a:t>2020 :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determined</a:t>
            </a:r>
            <a:r>
              <a:rPr lang="fr-FR" dirty="0"/>
              <a:t> ; C++20, C++2a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Microsoft Visual C++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1989 : C 6.0 </a:t>
            </a:r>
            <a:r>
              <a:rPr lang="fr-FR" dirty="0" err="1"/>
              <a:t>included</a:t>
            </a:r>
            <a:r>
              <a:rPr lang="fr-FR" dirty="0"/>
              <a:t> C++ front end</a:t>
            </a:r>
          </a:p>
          <a:p>
            <a:r>
              <a:rPr lang="fr-FR" dirty="0"/>
              <a:t>1992 : C/C++ 7.0</a:t>
            </a:r>
          </a:p>
          <a:p>
            <a:pPr>
              <a:buNone/>
            </a:pPr>
            <a:r>
              <a:rPr lang="fr-FR" dirty="0"/>
              <a:t>		Microsoft </a:t>
            </a:r>
            <a:r>
              <a:rPr lang="fr-FR" dirty="0" err="1"/>
              <a:t>Foundation</a:t>
            </a:r>
            <a:r>
              <a:rPr lang="fr-FR" dirty="0"/>
              <a:t> Class Library (MFC)</a:t>
            </a:r>
          </a:p>
          <a:p>
            <a:r>
              <a:rPr lang="fr-FR" dirty="0"/>
              <a:t>1993 : Visual C++ 1.0 </a:t>
            </a:r>
            <a:r>
              <a:rPr lang="fr-FR" dirty="0" err="1"/>
              <a:t>with</a:t>
            </a:r>
            <a:r>
              <a:rPr lang="fr-FR" dirty="0"/>
              <a:t> MFC 2.0</a:t>
            </a:r>
          </a:p>
          <a:p>
            <a:r>
              <a:rPr lang="fr-FR" dirty="0"/>
              <a:t>1998 : Visual C++ 6.0 / MFC 6.0</a:t>
            </a:r>
          </a:p>
          <a:p>
            <a:pPr>
              <a:buNone/>
            </a:pPr>
            <a:r>
              <a:rPr lang="fr-FR" dirty="0"/>
              <a:t>			…</a:t>
            </a:r>
          </a:p>
          <a:p>
            <a:r>
              <a:rPr lang="fr-FR" dirty="0"/>
              <a:t>2015 : Visual C++ 2015 (C++ 14.0)</a:t>
            </a:r>
          </a:p>
          <a:p>
            <a:r>
              <a:rPr lang="fr-FR" dirty="0"/>
              <a:t>2017 : Visual C++ 2017 (C++ 14.1)</a:t>
            </a:r>
          </a:p>
          <a:p>
            <a:r>
              <a:rPr lang="fr-FR" dirty="0"/>
              <a:t>2019 : Visual C++ 2019 (C++ 14.2)</a:t>
            </a:r>
          </a:p>
          <a:p>
            <a:endParaRPr lang="fr-FR" dirty="0"/>
          </a:p>
          <a:p>
            <a:pPr lvl="1">
              <a:buNone/>
            </a:pPr>
            <a:r>
              <a:rPr lang="fr-FR" dirty="0" err="1"/>
              <a:t>Each</a:t>
            </a:r>
            <a:r>
              <a:rPr lang="fr-FR" dirty="0"/>
              <a:t> version : </a:t>
            </a:r>
            <a:r>
              <a:rPr lang="fr-FR" dirty="0" err="1"/>
              <a:t>improved</a:t>
            </a:r>
            <a:r>
              <a:rPr lang="fr-FR" dirty="0"/>
              <a:t> C++11/14/17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GNU C++ Compiler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Richard </a:t>
            </a:r>
            <a:r>
              <a:rPr lang="fr-FR" dirty="0" err="1"/>
              <a:t>Stallman</a:t>
            </a:r>
            <a:r>
              <a:rPr lang="fr-FR" dirty="0"/>
              <a:t> (Free Software </a:t>
            </a:r>
            <a:r>
              <a:rPr lang="fr-FR" dirty="0" err="1"/>
              <a:t>Foundation</a:t>
            </a:r>
            <a:r>
              <a:rPr lang="fr-FR" dirty="0"/>
              <a:t>)</a:t>
            </a:r>
          </a:p>
          <a:p>
            <a:r>
              <a:rPr lang="fr-FR" dirty="0"/>
              <a:t>1984 : 1st </a:t>
            </a:r>
            <a:r>
              <a:rPr lang="fr-FR" dirty="0" err="1"/>
              <a:t>edition</a:t>
            </a:r>
            <a:r>
              <a:rPr lang="fr-FR" dirty="0"/>
              <a:t> of </a:t>
            </a:r>
            <a:r>
              <a:rPr lang="fr-FR" dirty="0" err="1"/>
              <a:t>gcc</a:t>
            </a:r>
            <a:r>
              <a:rPr lang="fr-FR" dirty="0"/>
              <a:t>  : pascal</a:t>
            </a:r>
          </a:p>
          <a:p>
            <a:r>
              <a:rPr lang="fr-FR" dirty="0"/>
              <a:t>1986 : C</a:t>
            </a:r>
          </a:p>
          <a:p>
            <a:r>
              <a:rPr lang="fr-FR" dirty="0"/>
              <a:t>1987 : C++ by Michael </a:t>
            </a:r>
            <a:r>
              <a:rPr lang="fr-FR" dirty="0" err="1"/>
              <a:t>Tiemann</a:t>
            </a:r>
            <a:r>
              <a:rPr lang="fr-FR" dirty="0"/>
              <a:t>, g++</a:t>
            </a:r>
          </a:p>
          <a:p>
            <a:r>
              <a:rPr lang="fr-FR" dirty="0"/>
              <a:t>2019 : </a:t>
            </a:r>
            <a:r>
              <a:rPr lang="fr-FR" dirty="0" err="1"/>
              <a:t>gcc</a:t>
            </a:r>
            <a:r>
              <a:rPr lang="fr-FR" dirty="0"/>
              <a:t> 9.1</a:t>
            </a:r>
          </a:p>
          <a:p>
            <a:r>
              <a:rPr lang="fr-FR" dirty="0"/>
              <a:t>For </a:t>
            </a:r>
            <a:r>
              <a:rPr lang="fr-FR" dirty="0" err="1"/>
              <a:t>windows</a:t>
            </a:r>
            <a:r>
              <a:rPr lang="fr-FR" dirty="0"/>
              <a:t> : </a:t>
            </a:r>
            <a:r>
              <a:rPr lang="fr-FR" dirty="0" err="1"/>
              <a:t>MinGW</a:t>
            </a:r>
            <a:endParaRPr lang="fr-FR" dirty="0"/>
          </a:p>
        </p:txBody>
      </p:sp>
      <p:pic>
        <p:nvPicPr>
          <p:cNvPr id="1026" name="Picture 2" descr="Description de l'image GNU Compiler Collection logo.svg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72" y="214290"/>
            <a:ext cx="1047750" cy="1238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 </a:t>
            </a:r>
            <a:r>
              <a:rPr lang="fr-FR" dirty="0" err="1"/>
              <a:t>Resources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Web Sites :</a:t>
            </a:r>
          </a:p>
          <a:p>
            <a:r>
              <a:rPr lang="fr-FR" dirty="0">
                <a:hlinkClick r:id="rId2"/>
              </a:rPr>
              <a:t>http://www.cplusplus.com/reference/</a:t>
            </a:r>
            <a:endParaRPr lang="fr-FR" dirty="0"/>
          </a:p>
          <a:p>
            <a:r>
              <a:rPr lang="fr-FR" dirty="0">
                <a:hlinkClick r:id="rId3"/>
              </a:rPr>
              <a:t>https://en.cppreference.com/w/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611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 Target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Operating </a:t>
            </a:r>
            <a:r>
              <a:rPr lang="fr-FR" dirty="0" err="1"/>
              <a:t>systems</a:t>
            </a:r>
            <a:r>
              <a:rPr lang="fr-FR" dirty="0"/>
              <a:t> : C </a:t>
            </a:r>
            <a:r>
              <a:rPr lang="fr-FR" dirty="0" err="1"/>
              <a:t>with</a:t>
            </a:r>
            <a:r>
              <a:rPr lang="fr-FR" dirty="0"/>
              <a:t> a few C++</a:t>
            </a:r>
          </a:p>
          <a:p>
            <a:r>
              <a:rPr lang="fr-FR" dirty="0" err="1"/>
              <a:t>Graphical</a:t>
            </a:r>
            <a:r>
              <a:rPr lang="fr-FR" dirty="0"/>
              <a:t> Interfaces</a:t>
            </a:r>
          </a:p>
          <a:p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Games</a:t>
            </a:r>
            <a:endParaRPr lang="fr-FR" dirty="0"/>
          </a:p>
          <a:p>
            <a:r>
              <a:rPr lang="fr-FR" dirty="0" err="1"/>
              <a:t>Numerical</a:t>
            </a:r>
            <a:r>
              <a:rPr lang="fr-FR" dirty="0"/>
              <a:t> </a:t>
            </a:r>
            <a:r>
              <a:rPr lang="fr-FR" dirty="0" err="1"/>
              <a:t>Computing</a:t>
            </a:r>
            <a:endParaRPr lang="fr-FR" dirty="0"/>
          </a:p>
          <a:p>
            <a:r>
              <a:rPr lang="fr-FR" dirty="0"/>
              <a:t>Java</a:t>
            </a:r>
          </a:p>
          <a:p>
            <a:r>
              <a:rPr lang="fr-FR" dirty="0"/>
              <a:t>Python/R </a:t>
            </a:r>
            <a:r>
              <a:rPr lang="fr-FR" dirty="0" err="1"/>
              <a:t>Interpreter</a:t>
            </a:r>
            <a:r>
              <a:rPr lang="fr-FR" dirty="0"/>
              <a:t> and </a:t>
            </a:r>
            <a:r>
              <a:rPr lang="fr-FR" dirty="0" err="1"/>
              <a:t>Libraries</a:t>
            </a:r>
            <a:endParaRPr lang="fr-FR" dirty="0"/>
          </a:p>
          <a:p>
            <a:r>
              <a:rPr lang="fr-FR" dirty="0"/>
              <a:t>PostgreSQL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iostream</a:t>
            </a:r>
            <a:r>
              <a:rPr lang="fr-FR" dirty="0"/>
              <a:t>&gt;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namespace</a:t>
            </a:r>
            <a:r>
              <a:rPr lang="fr-FR" dirty="0"/>
              <a:t> </a:t>
            </a:r>
            <a:r>
              <a:rPr lang="fr-FR" dirty="0" err="1"/>
              <a:t>std</a:t>
            </a:r>
            <a:r>
              <a:rPr lang="fr-FR" dirty="0"/>
              <a:t>;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err="1"/>
              <a:t>int</a:t>
            </a:r>
            <a:r>
              <a:rPr lang="fr-FR" dirty="0"/>
              <a:t> main() {</a:t>
            </a:r>
          </a:p>
          <a:p>
            <a:pPr>
              <a:buNone/>
            </a:pPr>
            <a:r>
              <a:rPr lang="fr-FR" dirty="0"/>
              <a:t>	cout &lt;&lt; "Hello World !" &lt;&lt; </a:t>
            </a:r>
            <a:r>
              <a:rPr lang="fr-FR" dirty="0" err="1"/>
              <a:t>endl</a:t>
            </a:r>
            <a:r>
              <a:rPr lang="fr-FR" dirty="0"/>
              <a:t>;</a:t>
            </a:r>
          </a:p>
          <a:p>
            <a:pPr>
              <a:buNone/>
            </a:pPr>
            <a:r>
              <a:rPr lang="fr-FR" dirty="0"/>
              <a:t>	return 0;</a:t>
            </a:r>
          </a:p>
          <a:p>
            <a:pPr>
              <a:buNone/>
            </a:pPr>
            <a:r>
              <a:rPr lang="fr-FR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381</Words>
  <Application>Microsoft Office PowerPoint</Application>
  <PresentationFormat>Affichage à l'écran (4:3)</PresentationFormat>
  <Paragraphs>176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Thème Office</vt:lpstr>
      <vt:lpstr>C++</vt:lpstr>
      <vt:lpstr>Summary</vt:lpstr>
      <vt:lpstr>C++ History</vt:lpstr>
      <vt:lpstr>C++ History</vt:lpstr>
      <vt:lpstr>Microsoft Visual C++</vt:lpstr>
      <vt:lpstr>GNU C++ Compiler</vt:lpstr>
      <vt:lpstr>C++ Resources</vt:lpstr>
      <vt:lpstr>C++ Target</vt:lpstr>
      <vt:lpstr>Hello World</vt:lpstr>
      <vt:lpstr>Variable</vt:lpstr>
      <vt:lpstr>Integers</vt:lpstr>
      <vt:lpstr>Floats</vt:lpstr>
      <vt:lpstr>Operators</vt:lpstr>
      <vt:lpstr>Control flow</vt:lpstr>
      <vt:lpstr>Présentation PowerPoint</vt:lpstr>
      <vt:lpstr>Tableau</vt:lpstr>
      <vt:lpstr>Cost of an algorithm</vt:lpstr>
      <vt:lpstr>Recherche Dicho Tableau</vt:lpstr>
      <vt:lpstr>Functions</vt:lpstr>
      <vt:lpstr>Stack</vt:lpstr>
      <vt:lpstr>Présentation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Utilisateur Windows</dc:creator>
  <cp:lastModifiedBy>AELION</cp:lastModifiedBy>
  <cp:revision>27</cp:revision>
  <dcterms:created xsi:type="dcterms:W3CDTF">2019-07-15T02:14:34Z</dcterms:created>
  <dcterms:modified xsi:type="dcterms:W3CDTF">2019-07-15T15:06:31Z</dcterms:modified>
</cp:coreProperties>
</file>