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D8CDF69-14EC-41EA-B1FE-D9C4A934645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HTML/CSS/JavaScript/jQuery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3200" spc="-1" strike="noStrike">
                <a:latin typeface="Arial"/>
              </a:rPr>
              <a:t>Matthias COLIN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Events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Traitement associé à 1 event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click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hover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submit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load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HTTP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Protocole de communication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method : get, post, put, delete, head, …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Url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Headers  (+ body)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Status : 200, 404, 500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Architecture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48000" y="1800000"/>
            <a:ext cx="1944000" cy="1728000"/>
          </a:xfrm>
          <a:custGeom>
            <a:avLst/>
            <a:gdLst/>
            <a:ahLst/>
            <a:rect l="0" t="0" r="r" b="b"/>
            <a:pathLst>
              <a:path w="54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600" y="4801"/>
                </a:lnTo>
                <a:cubicBezTo>
                  <a:pt x="5000" y="4801"/>
                  <a:pt x="5401" y="4400"/>
                  <a:pt x="5401" y="4000"/>
                </a:cubicBezTo>
                <a:lnTo>
                  <a:pt x="5401" y="800"/>
                </a:lnTo>
                <a:cubicBezTo>
                  <a:pt x="5401" y="400"/>
                  <a:pt x="5000" y="0"/>
                  <a:pt x="4600" y="0"/>
                </a:cubicBezTo>
                <a:lnTo>
                  <a:pt x="8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4392000" y="1800000"/>
            <a:ext cx="1944000" cy="1728000"/>
          </a:xfrm>
          <a:custGeom>
            <a:avLst/>
            <a:gdLst/>
            <a:ahLst/>
            <a:rect l="0" t="0" r="r" b="b"/>
            <a:pathLst>
              <a:path w="54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600" y="4801"/>
                </a:lnTo>
                <a:cubicBezTo>
                  <a:pt x="5000" y="4801"/>
                  <a:pt x="5401" y="4400"/>
                  <a:pt x="5401" y="4000"/>
                </a:cubicBezTo>
                <a:lnTo>
                  <a:pt x="5401" y="800"/>
                </a:lnTo>
                <a:cubicBezTo>
                  <a:pt x="5401" y="400"/>
                  <a:pt x="5000" y="0"/>
                  <a:pt x="4600" y="0"/>
                </a:cubicBezTo>
                <a:lnTo>
                  <a:pt x="8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7416000" y="1800000"/>
            <a:ext cx="1944000" cy="1728000"/>
          </a:xfrm>
          <a:custGeom>
            <a:avLst/>
            <a:gdLst/>
            <a:ahLst/>
            <a:rect l="0" t="0" r="r" b="b"/>
            <a:pathLst>
              <a:path w="54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600" y="4801"/>
                </a:lnTo>
                <a:cubicBezTo>
                  <a:pt x="5000" y="4801"/>
                  <a:pt x="5401" y="4400"/>
                  <a:pt x="5401" y="4000"/>
                </a:cubicBezTo>
                <a:lnTo>
                  <a:pt x="5401" y="800"/>
                </a:lnTo>
                <a:cubicBezTo>
                  <a:pt x="5401" y="400"/>
                  <a:pt x="5000" y="0"/>
                  <a:pt x="4600" y="0"/>
                </a:cubicBezTo>
                <a:lnTo>
                  <a:pt x="8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5"/>
          <p:cNvSpPr txBox="1"/>
          <p:nvPr/>
        </p:nvSpPr>
        <p:spPr>
          <a:xfrm>
            <a:off x="7344000" y="3757680"/>
            <a:ext cx="195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latin typeface="Arial"/>
              </a:rPr>
              <a:t>Base de données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8" name="TextShape 6"/>
          <p:cNvSpPr txBox="1"/>
          <p:nvPr/>
        </p:nvSpPr>
        <p:spPr>
          <a:xfrm>
            <a:off x="4248000" y="3672000"/>
            <a:ext cx="23083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latin typeface="Arial"/>
              </a:rPr>
              <a:t>Serveur d’application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.net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java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python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php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javascript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9" name="TextShape 7"/>
          <p:cNvSpPr txBox="1"/>
          <p:nvPr/>
        </p:nvSpPr>
        <p:spPr>
          <a:xfrm>
            <a:off x="720000" y="3781800"/>
            <a:ext cx="208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latin typeface="Arial"/>
              </a:rPr>
              <a:t>Client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navigateur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(programme)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2736000" y="3240000"/>
            <a:ext cx="1440000" cy="144000"/>
          </a:xfrm>
          <a:custGeom>
            <a:avLst/>
            <a:gdLst/>
            <a:ahLst/>
            <a:rect l="0" t="0" r="r" b="b"/>
            <a:pathLst>
              <a:path w="4001" h="402">
                <a:moveTo>
                  <a:pt x="0" y="200"/>
                </a:moveTo>
                <a:lnTo>
                  <a:pt x="796" y="0"/>
                </a:lnTo>
                <a:lnTo>
                  <a:pt x="796" y="100"/>
                </a:lnTo>
                <a:lnTo>
                  <a:pt x="3204" y="100"/>
                </a:lnTo>
                <a:lnTo>
                  <a:pt x="3204" y="0"/>
                </a:lnTo>
                <a:lnTo>
                  <a:pt x="4000" y="200"/>
                </a:lnTo>
                <a:lnTo>
                  <a:pt x="3204" y="401"/>
                </a:lnTo>
                <a:lnTo>
                  <a:pt x="3204" y="300"/>
                </a:lnTo>
                <a:lnTo>
                  <a:pt x="796" y="300"/>
                </a:lnTo>
                <a:lnTo>
                  <a:pt x="796" y="401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9"/>
          <p:cNvSpPr/>
          <p:nvPr/>
        </p:nvSpPr>
        <p:spPr>
          <a:xfrm>
            <a:off x="6552000" y="2592360"/>
            <a:ext cx="576000" cy="144000"/>
          </a:xfrm>
          <a:custGeom>
            <a:avLst/>
            <a:gdLst/>
            <a:ahLst/>
            <a:rect l="0" t="0" r="r" b="b"/>
            <a:pathLst>
              <a:path w="1601" h="402">
                <a:moveTo>
                  <a:pt x="0" y="200"/>
                </a:moveTo>
                <a:lnTo>
                  <a:pt x="318" y="0"/>
                </a:lnTo>
                <a:lnTo>
                  <a:pt x="318" y="100"/>
                </a:lnTo>
                <a:lnTo>
                  <a:pt x="1282" y="100"/>
                </a:lnTo>
                <a:lnTo>
                  <a:pt x="1282" y="0"/>
                </a:lnTo>
                <a:lnTo>
                  <a:pt x="1600" y="200"/>
                </a:lnTo>
                <a:lnTo>
                  <a:pt x="1282" y="401"/>
                </a:lnTo>
                <a:lnTo>
                  <a:pt x="1282" y="300"/>
                </a:lnTo>
                <a:lnTo>
                  <a:pt x="318" y="300"/>
                </a:lnTo>
                <a:lnTo>
                  <a:pt x="318" y="401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0"/>
          <p:cNvSpPr txBox="1"/>
          <p:nvPr/>
        </p:nvSpPr>
        <p:spPr>
          <a:xfrm>
            <a:off x="6696000" y="2880000"/>
            <a:ext cx="70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latin typeface="Arial"/>
              </a:rPr>
              <a:t>SQL,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3" name="TextShape 11"/>
          <p:cNvSpPr txBox="1"/>
          <p:nvPr/>
        </p:nvSpPr>
        <p:spPr>
          <a:xfrm>
            <a:off x="2808000" y="1557720"/>
            <a:ext cx="161964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latin typeface="Arial"/>
              </a:rPr>
              <a:t>HTTP(S)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HTML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CSS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images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javascript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(xml/json)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432000" y="792000"/>
            <a:ext cx="360000" cy="5040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3"/>
          <p:cNvSpPr/>
          <p:nvPr/>
        </p:nvSpPr>
        <p:spPr>
          <a:xfrm>
            <a:off x="720000" y="1368000"/>
            <a:ext cx="360000" cy="288000"/>
          </a:xfrm>
          <a:custGeom>
            <a:avLst/>
            <a:gdLst/>
            <a:ahLst/>
            <a:rect l="0" t="0" r="r" b="b"/>
            <a:pathLst>
              <a:path w="1002" h="802">
                <a:moveTo>
                  <a:pt x="0" y="400"/>
                </a:moveTo>
                <a:lnTo>
                  <a:pt x="199" y="0"/>
                </a:lnTo>
                <a:lnTo>
                  <a:pt x="199" y="200"/>
                </a:lnTo>
                <a:lnTo>
                  <a:pt x="801" y="200"/>
                </a:lnTo>
                <a:lnTo>
                  <a:pt x="801" y="0"/>
                </a:lnTo>
                <a:lnTo>
                  <a:pt x="1001" y="400"/>
                </a:lnTo>
                <a:lnTo>
                  <a:pt x="801" y="801"/>
                </a:lnTo>
                <a:lnTo>
                  <a:pt x="801" y="600"/>
                </a:lnTo>
                <a:lnTo>
                  <a:pt x="199" y="600"/>
                </a:lnTo>
                <a:lnTo>
                  <a:pt x="199" y="801"/>
                </a:lnTo>
                <a:lnTo>
                  <a:pt x="0" y="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HTML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HTML/CSS : w3.org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Javascript : mozilla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HTML : version 5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nouvelles balises : header, main, footer, section, article, nav, aside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 </a:t>
            </a:r>
            <a:r>
              <a:rPr b="0" lang="fr-FR" sz="2800" spc="-1" strike="noStrike">
                <a:latin typeface="Arial"/>
              </a:rPr>
              <a:t>=&gt; alléger code (- d’id ou de class)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video/audio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&lt;br&gt;  &lt;img src="  " alt="  "    &gt;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CSS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Présentation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Sélecteur CSS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Propriétés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Priorité, héritage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Sélecteurs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.nom_classe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#nom_id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h1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nav ul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nav &gt; ul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h1, h2, h3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p.textao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input[type="text"]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Pseudo selecteur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:hover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 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Directives CSS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@media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Javascript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Langage programmation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Côté client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Interprété par le navigateur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Simple, portable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Impératif, fonctionnel, objet, événement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Interaction HTML (DOM) 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Côté serveur (node.js)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POO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Classe (type, modèle, moule) 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vs objet (donnée, instance)</a:t>
            </a:r>
            <a:endParaRPr b="0" lang="fr-F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Propriétés (attributs, champs)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Méthodes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Constructeur(s) : initialisation des propriétés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4400" spc="-1" strike="noStrike">
                <a:latin typeface="Arial"/>
              </a:rPr>
              <a:t>DOM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DOM : spécification du w3c pour xml/html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Document : instance document en js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Element (name) :div, li, img, p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Attribute (name, value)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 </a:t>
            </a:r>
            <a:r>
              <a:rPr b="0" lang="fr-FR" sz="2000" spc="-1" strike="noStrike">
                <a:latin typeface="Arial"/>
              </a:rPr>
              <a:t>src="montagne.png"</a:t>
            </a:r>
            <a:endParaRPr b="0" lang="fr-FR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Text : &lt;li&gt;</a:t>
            </a:r>
            <a:r>
              <a:rPr b="0" lang="fr-FR" sz="2400" spc="-1" strike="noStrike">
                <a:latin typeface="Arial"/>
              </a:rPr>
              <a:t>John Doe</a:t>
            </a:r>
            <a:r>
              <a:rPr b="0" lang="fr-FR" sz="2400" spc="-1" strike="noStrike">
                <a:latin typeface="Arial"/>
              </a:rPr>
              <a:t>&lt;/li&gt;</a:t>
            </a:r>
            <a:endParaRPr b="0" lang="fr-FR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Node : classe générale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Méthodes : getElementByID, getElementsByTagName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Extensions : byClass, CSS selector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7416000" y="2592000"/>
            <a:ext cx="432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4"/>
          <p:cNvSpPr/>
          <p:nvPr/>
        </p:nvSpPr>
        <p:spPr>
          <a:xfrm>
            <a:off x="7056000" y="3240000"/>
            <a:ext cx="432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5"/>
          <p:cNvSpPr/>
          <p:nvPr/>
        </p:nvSpPr>
        <p:spPr>
          <a:xfrm>
            <a:off x="7992000" y="3240000"/>
            <a:ext cx="432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6"/>
          <p:cNvSpPr/>
          <p:nvPr/>
        </p:nvSpPr>
        <p:spPr>
          <a:xfrm>
            <a:off x="7272000" y="2016000"/>
            <a:ext cx="864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7"/>
          <p:cNvSpPr/>
          <p:nvPr/>
        </p:nvSpPr>
        <p:spPr>
          <a:xfrm>
            <a:off x="7560000" y="2304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8"/>
          <p:cNvSpPr/>
          <p:nvPr/>
        </p:nvSpPr>
        <p:spPr>
          <a:xfrm flipH="1">
            <a:off x="7272000" y="2808000"/>
            <a:ext cx="288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9"/>
          <p:cNvSpPr/>
          <p:nvPr/>
        </p:nvSpPr>
        <p:spPr>
          <a:xfrm>
            <a:off x="7632000" y="2880000"/>
            <a:ext cx="576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0"/>
          <p:cNvSpPr/>
          <p:nvPr/>
        </p:nvSpPr>
        <p:spPr>
          <a:xfrm>
            <a:off x="6120000" y="3456000"/>
            <a:ext cx="792000" cy="0"/>
          </a:xfrm>
          <a:prstGeom prst="line">
            <a:avLst/>
          </a:prstGeom>
          <a:ln>
            <a:solidFill>
              <a:srgbClr val="ff972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1"/>
          <p:cNvSpPr/>
          <p:nvPr/>
        </p:nvSpPr>
        <p:spPr>
          <a:xfrm>
            <a:off x="6912000" y="3816000"/>
            <a:ext cx="720000" cy="504000"/>
          </a:xfrm>
          <a:custGeom>
            <a:avLst/>
            <a:gdLst/>
            <a:ahLst/>
            <a:rect l="0" t="0" r="r" b="b"/>
            <a:pathLst>
              <a:path w="2002" h="1401">
                <a:moveTo>
                  <a:pt x="0" y="700"/>
                </a:moveTo>
                <a:lnTo>
                  <a:pt x="824" y="577"/>
                </a:lnTo>
                <a:lnTo>
                  <a:pt x="1000" y="0"/>
                </a:lnTo>
                <a:lnTo>
                  <a:pt x="1176" y="577"/>
                </a:lnTo>
                <a:lnTo>
                  <a:pt x="2001" y="700"/>
                </a:lnTo>
                <a:lnTo>
                  <a:pt x="1176" y="823"/>
                </a:lnTo>
                <a:lnTo>
                  <a:pt x="1000" y="1400"/>
                </a:lnTo>
                <a:lnTo>
                  <a:pt x="824" y="823"/>
                </a:lnTo>
                <a:lnTo>
                  <a:pt x="0" y="700"/>
                </a:lnTo>
              </a:path>
            </a:pathLst>
          </a:custGeom>
          <a:solidFill>
            <a:srgbClr val="729fcf"/>
          </a:solidFill>
          <a:ln>
            <a:solidFill>
              <a:srgbClr val="ff972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12"/>
          <p:cNvSpPr/>
          <p:nvPr/>
        </p:nvSpPr>
        <p:spPr>
          <a:xfrm>
            <a:off x="7272000" y="3528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2019-11-04T09:26:53Z</dcterms:created>
  <dc:creator/>
  <dc:description/>
  <dc:language>fr-FR</dc:language>
  <cp:lastModifiedBy/>
  <dcterms:modified xsi:type="dcterms:W3CDTF">2019-11-06T17:42:38Z</dcterms:modified>
  <cp:revision>1</cp:revision>
  <dc:subject/>
  <dc:title/>
</cp:coreProperties>
</file>