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2.png" ContentType="image/png"/>
  <Override PartName="/ppt/media/image19.jpeg" ContentType="image/jpeg"/>
  <Override PartName="/ppt/media/image20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27.png" ContentType="image/png"/>
  <Override PartName="/ppt/media/image2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1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77120"/>
            <a:ext cx="18277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V. Frémaux (2008)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‏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" name="Image 7" descr=""/>
          <p:cNvPicPr/>
          <p:nvPr/>
        </p:nvPicPr>
        <p:blipFill>
          <a:blip r:embed="rId2"/>
          <a:stretch/>
        </p:blipFill>
        <p:spPr>
          <a:xfrm>
            <a:off x="108720" y="16920"/>
            <a:ext cx="1077840" cy="370800"/>
          </a:xfrm>
          <a:prstGeom prst="rect">
            <a:avLst/>
          </a:prstGeom>
          <a:ln>
            <a:noFill/>
          </a:ln>
        </p:spPr>
      </p:pic>
      <p:pic>
        <p:nvPicPr>
          <p:cNvPr id="2" name="Image 6" descr=""/>
          <p:cNvPicPr/>
          <p:nvPr/>
        </p:nvPicPr>
        <p:blipFill>
          <a:blip r:embed="rId3"/>
          <a:stretch/>
        </p:blipFill>
        <p:spPr>
          <a:xfrm>
            <a:off x="108720" y="16920"/>
            <a:ext cx="1077840" cy="3708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1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0" y="6477120"/>
            <a:ext cx="1827720" cy="33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V. Frémaux (2008)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‏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42" name="Image 7" descr=""/>
          <p:cNvPicPr/>
          <p:nvPr/>
        </p:nvPicPr>
        <p:blipFill>
          <a:blip r:embed="rId2"/>
          <a:stretch/>
        </p:blipFill>
        <p:spPr>
          <a:xfrm>
            <a:off x="108720" y="16920"/>
            <a:ext cx="1077840" cy="37080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scikit-learn.org/" TargetMode="External"/><Relationship Id="rId5" Type="http://schemas.openxmlformats.org/officeDocument/2006/relationships/hyperlink" Target="https://keras.io/" TargetMode="External"/><Relationship Id="rId6" Type="http://schemas.openxmlformats.org/officeDocument/2006/relationships/hyperlink" Target="https://github.com/Microsoft/cntk" TargetMode="External"/><Relationship Id="rId7" Type="http://schemas.openxmlformats.org/officeDocument/2006/relationships/hyperlink" Target="https://github.com/Theano/Theano" TargetMode="External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numpy.org/" TargetMode="External"/><Relationship Id="rId2" Type="http://schemas.openxmlformats.org/officeDocument/2006/relationships/hyperlink" Target="https://matplotlib.org/" TargetMode="External"/><Relationship Id="rId3" Type="http://schemas.openxmlformats.org/officeDocument/2006/relationships/hyperlink" Target="http://ipython.org/" TargetMode="External"/><Relationship Id="rId4" Type="http://schemas.openxmlformats.org/officeDocument/2006/relationships/hyperlink" Target="http://www.sympy.org/en/index.html" TargetMode="External"/><Relationship Id="rId5" Type="http://schemas.openxmlformats.org/officeDocument/2006/relationships/hyperlink" Target="http://pandas.pydata.org/" TargetMode="External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ipython.org/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numpy.org/" TargetMode="External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docs.python.org/3/library/index.html" TargetMode="External"/><Relationship Id="rId3" Type="http://schemas.openxmlformats.org/officeDocument/2006/relationships/hyperlink" Target="https://pypi.python.org/pypi" TargetMode="External"/><Relationship Id="rId4" Type="http://schemas.openxmlformats.org/officeDocument/2006/relationships/hyperlink" Target="https://pypi.python.org/pypi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86160" y="5429160"/>
            <a:ext cx="485676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fr-FR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 2020</a:t>
            </a:r>
            <a:br/>
            <a:br/>
            <a:endParaRPr b="0" lang="fr-FR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2920" y="5286240"/>
            <a:ext cx="4556520" cy="856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Matthias COLIN</a:t>
            </a:r>
            <a:endParaRPr b="0" lang="fr-F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matthias.colin@gmail.com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363FE317-FC84-470B-8D75-937D9D9509D2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72000" y="214200"/>
            <a:ext cx="8999280" cy="1499040"/>
          </a:xfrm>
          <a:prstGeom prst="rect">
            <a:avLst/>
          </a:prstGeom>
          <a:solidFill>
            <a:srgbClr val="0095d0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Image 7" descr=""/>
          <p:cNvPicPr/>
          <p:nvPr/>
        </p:nvPicPr>
        <p:blipFill>
          <a:blip r:embed="rId1"/>
          <a:stretch/>
        </p:blipFill>
        <p:spPr>
          <a:xfrm>
            <a:off x="2286000" y="357120"/>
            <a:ext cx="4356720" cy="1231200"/>
          </a:xfrm>
          <a:prstGeom prst="rect">
            <a:avLst/>
          </a:prstGeom>
          <a:ln>
            <a:noFill/>
          </a:ln>
        </p:spPr>
      </p:pic>
      <p:pic>
        <p:nvPicPr>
          <p:cNvPr id="86" name="Picture 2" descr=""/>
          <p:cNvPicPr/>
          <p:nvPr/>
        </p:nvPicPr>
        <p:blipFill>
          <a:blip r:embed="rId2"/>
          <a:stretch/>
        </p:blipFill>
        <p:spPr>
          <a:xfrm>
            <a:off x="2500200" y="2071800"/>
            <a:ext cx="4356720" cy="290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Definition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 f(x):</a:t>
            </a:r>
            <a:endParaRPr b="0" lang="fr-FR" sz="2000" spc="-1" strike="noStrike">
              <a:latin typeface="Arial"/>
            </a:endParaRPr>
          </a:p>
          <a:p>
            <a:pPr marL="741240" indent="-282960">
              <a:lnSpc>
                <a:spcPct val="97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 x +1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lambda x: x+1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fr-FR" sz="20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order : map, iter, all, any, filter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Argument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position or keyword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numbre variable / tuple / dict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 value / None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Scope of variables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Built-in functions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7CFFD2C3-F456-49CE-8530-1320B2F89E09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Operators and functions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85840" y="1000080"/>
            <a:ext cx="8642880" cy="49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Logical :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or, and, not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&lt;, &lt;=, &gt;, &gt;=, ==, !=, is, is not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Mathematical :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+, -, *, /, //, %, **, +=, -+, *=, /=, %=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 Built-In : float, int, long, abs, cmp, min, max, sum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module math (floor, sqrt, cos, pi, e, …)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Strings :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functions Built-In : len, str, repr, cmp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methods : join, upper, lower, index, … 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slices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1772D9F6-9001-4A25-AF8B-401D5876ACE7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Objets Standards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Dictionnaries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Tuples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Generators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162ECBA3-2736-4A01-A265-DF10DB5B610F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Sequences et Dictionnaries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5840" y="1000080"/>
            <a:ext cx="8642880" cy="49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Listes : list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[1,2,3], [3],[], [[1,2,3], [4,5,6]]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Tuples : tuple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1,2,3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(1,2,3)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(1,)</a:t>
            </a: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()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Sets : set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{1,2}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Dictionnaries : dict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{'Pau':64, 'Toulouse':31}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Operators : + et []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(acces or slice)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D32AE9E0-2381-4889-9DB8-031D65060AE5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Iterable/Iterator/Generator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85840" y="1000080"/>
            <a:ext cx="8642880" cy="49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itérateur permet de parcourir une donnée complexe</a:t>
            </a:r>
            <a:endParaRPr b="0" lang="fr-FR" sz="2400" spc="-1" strike="noStrike">
              <a:latin typeface="Arial"/>
            </a:endParaRPr>
          </a:p>
          <a:p>
            <a:pPr lvl="2" marL="74304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Built-In fonction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next()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objet itérable renvoie un itérateur sur lui-même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Built-In fonction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iter()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Permet un parcours avec une boucle, une comprehension list</a:t>
            </a:r>
            <a:endParaRPr b="0" lang="fr-FR" sz="2400" spc="-1" strike="noStrike">
              <a:latin typeface="Arial"/>
            </a:endParaRPr>
          </a:p>
          <a:p>
            <a:pPr marL="741240" indent="-282960">
              <a:lnSpc>
                <a:spcPct val="97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spam = ['eggs1', 'eggs2', 'eggs3'] </a:t>
            </a:r>
            <a:endParaRPr b="0" lang="fr-FR" sz="2000" spc="-1" strike="noStrike">
              <a:latin typeface="Arial"/>
            </a:endParaRPr>
          </a:p>
          <a:p>
            <a:pPr marL="741240" indent="-282960">
              <a:lnSpc>
                <a:spcPct val="97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item in spam:</a:t>
            </a:r>
            <a:endParaRPr b="0" lang="fr-FR" sz="2000" spc="-1" strike="noStrike">
              <a:latin typeface="Arial"/>
            </a:endParaRPr>
          </a:p>
          <a:p>
            <a:pPr marL="741240" indent="-282960">
              <a:lnSpc>
                <a:spcPct val="97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 item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générateur fournit des valeurs à la demande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Faible coût mémoire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 générateur est itérable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Implémentation avec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yield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et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yield from</a:t>
            </a: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(*)</a:t>
            </a:r>
            <a:endParaRPr b="0" lang="fr-FR" sz="1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Exemple : 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range(10)</a:t>
            </a:r>
            <a:endParaRPr b="0" lang="fr-FR" sz="2000" spc="-1" strike="noStrike">
              <a:latin typeface="Arial"/>
            </a:endParaRPr>
          </a:p>
          <a:p>
            <a:pPr marL="741240" indent="-282960">
              <a:lnSpc>
                <a:spcPct val="97000"/>
              </a:lnSpc>
              <a:spcBef>
                <a:spcPts val="700"/>
              </a:spcBef>
            </a:pPr>
            <a:r>
              <a:rPr b="0" lang="fr-FR" sz="10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(*) python 3 uniquement</a:t>
            </a:r>
            <a:endParaRPr b="0" lang="fr-FR" sz="105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B6B06C86-01E6-4440-B75A-EF4FB2B59187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Package/Module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Déclaration et structure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Convention de nommage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Opérations sur les modules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69B7F9ED-9672-421A-A243-2EBA90BE4C08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Programmation Orientée Objets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Concepts de la POO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Membres d’instances et de classes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Méthodes spéciales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Encapsulation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8491D3AD-9ECA-44D1-9C46-4F8B49C626A1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Librairies Communes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Système / processus : sys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Système de fichiers : os.path, pathlib, glob 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Expressions régulières : re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Base de données : PEP249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63B7C633-7F7A-44EC-9980-F91856E8F60A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Gestion des Fichiers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Ouverture/fermeture de fichiers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Lecture/Ecriture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Informations sur les fichiers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Gestion des répertoires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14EF1B1D-F0C2-4003-853E-4C2B88F7F4C0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85800" y="46368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Programmation Web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CE0EC0D6-4240-4F82-8446-0C715A4A81D4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714240" y="1857240"/>
            <a:ext cx="2595240" cy="1071720"/>
          </a:xfrm>
          <a:prstGeom prst="rect">
            <a:avLst/>
          </a:prstGeom>
          <a:ln w="9360">
            <a:noFill/>
          </a:ln>
        </p:spPr>
      </p:pic>
      <p:pic>
        <p:nvPicPr>
          <p:cNvPr id="153" name="Picture 3" descr=""/>
          <p:cNvPicPr/>
          <p:nvPr/>
        </p:nvPicPr>
        <p:blipFill>
          <a:blip r:embed="rId2"/>
          <a:stretch/>
        </p:blipFill>
        <p:spPr>
          <a:xfrm>
            <a:off x="3714840" y="1928880"/>
            <a:ext cx="4728960" cy="784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2143080"/>
            <a:ext cx="7771320" cy="44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project : python.org</a:t>
            </a:r>
            <a:endParaRPr b="0" lang="fr-FR" sz="28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Langage created by Guido van Rossum </a:t>
            </a:r>
            <a:endParaRPr b="0" lang="fr-FR" sz="28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1989 : 1</a:t>
            </a:r>
            <a:r>
              <a:rPr b="0" lang="fr-FR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version (0.9)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1994 : version 1.0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2000 : version 2.0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2001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: version 2.1 (Python Software Foundation)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2008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: version 3.0 (non compatible 2.x)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2020 : version 2.7 et 3.8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</a:pPr>
            <a:endParaRPr b="0" lang="fr-FR" sz="2400" spc="-1" strike="noStrike">
              <a:latin typeface="Arial"/>
            </a:endParaRPr>
          </a:p>
          <a:p>
            <a:pPr marL="741240" indent="-282960">
              <a:lnSpc>
                <a:spcPct val="100000"/>
              </a:lnSpc>
              <a:spcBef>
                <a:spcPts val="7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2800" spc="-1" strike="noStrike">
              <a:latin typeface="Arial"/>
            </a:endParaRPr>
          </a:p>
          <a:p>
            <a:pPr marL="741240" indent="-282960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8D8215F7-D782-4021-97CC-5EAA2C5E1189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620040" y="571320"/>
            <a:ext cx="1737360" cy="173736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Image 8" descr=""/>
          <p:cNvPicPr/>
          <p:nvPr/>
        </p:nvPicPr>
        <p:blipFill>
          <a:blip r:embed="rId2"/>
          <a:stretch/>
        </p:blipFill>
        <p:spPr>
          <a:xfrm>
            <a:off x="6858000" y="2357280"/>
            <a:ext cx="1437120" cy="95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85800" y="46368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IA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8EE37DC5-0917-4B9E-8D14-017BBE58B537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285840" y="1857240"/>
            <a:ext cx="4246560" cy="856080"/>
          </a:xfrm>
          <a:prstGeom prst="rect">
            <a:avLst/>
          </a:prstGeom>
          <a:ln w="9360">
            <a:noFill/>
          </a:ln>
        </p:spPr>
      </p:pic>
      <p:pic>
        <p:nvPicPr>
          <p:cNvPr id="157" name="Picture 4" descr=""/>
          <p:cNvPicPr/>
          <p:nvPr/>
        </p:nvPicPr>
        <p:blipFill>
          <a:blip r:embed="rId2"/>
          <a:stretch/>
        </p:blipFill>
        <p:spPr>
          <a:xfrm>
            <a:off x="357120" y="2928960"/>
            <a:ext cx="2166840" cy="78480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3643200" y="3286080"/>
            <a:ext cx="5070960" cy="22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97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Times New Roman"/>
                <a:ea typeface="DejaVu Sans"/>
                <a:hlinkClick r:id="rId3"/>
              </a:rPr>
              <a:t>https://www.tensorflow.org/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7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Times New Roman"/>
                <a:ea typeface="DejaVu Sans"/>
                <a:hlinkClick r:id="rId4"/>
              </a:rPr>
              <a:t>https://scikit-learn.org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7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Times New Roman"/>
                <a:ea typeface="DejaVu Sans"/>
                <a:hlinkClick r:id="rId5"/>
              </a:rPr>
              <a:t>https://keras.io/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7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Times New Roman"/>
                <a:ea typeface="DejaVu Sans"/>
                <a:hlinkClick r:id="rId6"/>
              </a:rPr>
              <a:t>https://github.com/Microsoft/cntk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7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Times New Roman"/>
                <a:ea typeface="DejaVu Sans"/>
                <a:hlinkClick r:id="rId7"/>
              </a:rPr>
              <a:t>https://github.com/Theano/Theano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7000"/>
              </a:lnSpc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159" name="Picture 5" descr=""/>
          <p:cNvPicPr/>
          <p:nvPr/>
        </p:nvPicPr>
        <p:blipFill>
          <a:blip r:embed="rId8"/>
          <a:stretch/>
        </p:blipFill>
        <p:spPr>
          <a:xfrm>
            <a:off x="357120" y="3857760"/>
            <a:ext cx="3070800" cy="940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Calcul Scientifique en Python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85800" y="1600200"/>
            <a:ext cx="8133480" cy="44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SciPy.org</a:t>
            </a:r>
            <a:endParaRPr b="0" lang="fr-FR" sz="28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NumPy : 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1"/>
              </a:rPr>
              <a:t>numpy.org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SciPy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Matplotlib : 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2"/>
              </a:rPr>
              <a:t>matplotlib.org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IPython : 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3"/>
              </a:rPr>
              <a:t>ipython.org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Sympy : 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4"/>
              </a:rPr>
              <a:t>sympy.org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Pandas : 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5"/>
              </a:rPr>
              <a:t>pandas.pydata.org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CADDBA7C-CA8C-4383-8D99-C03D5462EF79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6"/>
          <a:stretch/>
        </p:blipFill>
        <p:spPr>
          <a:xfrm>
            <a:off x="4857840" y="1785960"/>
            <a:ext cx="941760" cy="884880"/>
          </a:xfrm>
          <a:prstGeom prst="rect">
            <a:avLst/>
          </a:prstGeom>
          <a:ln w="9360"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7"/>
          <a:stretch/>
        </p:blipFill>
        <p:spPr>
          <a:xfrm>
            <a:off x="5857920" y="2286000"/>
            <a:ext cx="894240" cy="856080"/>
          </a:xfrm>
          <a:prstGeom prst="rect">
            <a:avLst/>
          </a:prstGeom>
          <a:ln w="9360"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8"/>
          <a:stretch/>
        </p:blipFill>
        <p:spPr>
          <a:xfrm>
            <a:off x="4786200" y="2857320"/>
            <a:ext cx="999000" cy="97992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5" descr=""/>
          <p:cNvPicPr/>
          <p:nvPr/>
        </p:nvPicPr>
        <p:blipFill>
          <a:blip r:embed="rId9"/>
          <a:stretch/>
        </p:blipFill>
        <p:spPr>
          <a:xfrm>
            <a:off x="5929200" y="3571920"/>
            <a:ext cx="903960" cy="398880"/>
          </a:xfrm>
          <a:prstGeom prst="rect">
            <a:avLst/>
          </a:prstGeom>
          <a:ln w="9360">
            <a:noFill/>
          </a:ln>
        </p:spPr>
      </p:pic>
      <p:pic>
        <p:nvPicPr>
          <p:cNvPr id="167" name="Picture 6" descr=""/>
          <p:cNvPicPr/>
          <p:nvPr/>
        </p:nvPicPr>
        <p:blipFill>
          <a:blip r:embed="rId10"/>
          <a:stretch/>
        </p:blipFill>
        <p:spPr>
          <a:xfrm>
            <a:off x="4929120" y="3857760"/>
            <a:ext cx="951480" cy="68472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7" descr=""/>
          <p:cNvPicPr/>
          <p:nvPr/>
        </p:nvPicPr>
        <p:blipFill>
          <a:blip r:embed="rId11"/>
          <a:stretch/>
        </p:blipFill>
        <p:spPr>
          <a:xfrm>
            <a:off x="5929200" y="4143240"/>
            <a:ext cx="903960" cy="913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Environnement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IPython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85800" y="2357280"/>
            <a:ext cx="8133480" cy="373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1"/>
              </a:rPr>
              <a:t>http://ipython.org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Shell python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Interactivité ++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Aide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Complétion automatique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1B4E1FD2-79C0-4FC2-9968-1F22697AD399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72" name="Picture 5" descr=""/>
          <p:cNvPicPr/>
          <p:nvPr/>
        </p:nvPicPr>
        <p:blipFill>
          <a:blip r:embed="rId2"/>
          <a:stretch/>
        </p:blipFill>
        <p:spPr>
          <a:xfrm>
            <a:off x="6881760" y="1000080"/>
            <a:ext cx="903960" cy="3988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NumPy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85800" y="1571760"/>
            <a:ext cx="8133480" cy="4308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1"/>
              </a:rPr>
              <a:t>http://www.numpy.org/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Types NumPy : 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N-dimensionnal array + matrix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Broadcasting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Algèbre Linéaire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FFT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Finances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Input/Output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Polynomes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Tris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Statistiques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E67F13D7-DF4F-48A1-8297-8AE1D5FF9D79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2"/>
          <a:stretch/>
        </p:blipFill>
        <p:spPr>
          <a:xfrm>
            <a:off x="6072120" y="714240"/>
            <a:ext cx="941760" cy="8848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Types Numpy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1"/>
              </a:rPr>
              <a:t>https://docs.scipy.org/doc/numpy-1.13.0/user/basics.types.html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Taille + Signe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 : int8, uint32 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Entiers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Flottants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Complexes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A02FAE0F-21FE-4BEB-9A1A-CE73469E5EBC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Matplotlib &amp; Basemap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85800" y="1600200"/>
            <a:ext cx="8133480" cy="44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matplotlib.pyplot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</a:pPr>
            <a:endParaRPr b="0" lang="fr-FR" sz="32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mpl_toolkits.basemap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1D8E66C5-F2C2-4FF0-85AD-CDE8AAB9403D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4786200" y="1714320"/>
            <a:ext cx="2789640" cy="2075400"/>
          </a:xfrm>
          <a:prstGeom prst="rect">
            <a:avLst/>
          </a:prstGeom>
          <a:ln w="9360">
            <a:noFill/>
          </a:ln>
        </p:spPr>
      </p:pic>
      <p:pic>
        <p:nvPicPr>
          <p:cNvPr id="184" name="Picture 3" descr=""/>
          <p:cNvPicPr/>
          <p:nvPr/>
        </p:nvPicPr>
        <p:blipFill>
          <a:blip r:embed="rId2"/>
          <a:stretch/>
        </p:blipFill>
        <p:spPr>
          <a:xfrm>
            <a:off x="4714920" y="3857760"/>
            <a:ext cx="3705120" cy="2240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Assets of the language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5800" y="1600200"/>
            <a:ext cx="8133480" cy="44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 platforms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Interpretated  :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</a:t>
            </a:r>
            <a:r>
              <a:rPr b="1" lang="fr-FR" sz="2400" spc="-1" strike="noStrike">
                <a:solidFill>
                  <a:srgbClr val="339933"/>
                </a:solidFill>
                <a:latin typeface="Courier New"/>
                <a:ea typeface="DejaVu Sans"/>
              </a:rPr>
              <a:t>[</a:t>
            </a:r>
            <a:r>
              <a:rPr b="1" lang="fr-FR" sz="2400" spc="-1" strike="noStrike">
                <a:solidFill>
                  <a:srgbClr val="ff1212"/>
                </a:solidFill>
                <a:latin typeface="Courier New"/>
                <a:ea typeface="DejaVu Sans"/>
              </a:rPr>
              <a:t>[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-i</a:t>
            </a:r>
            <a:r>
              <a:rPr b="1" lang="fr-FR" sz="2400" spc="-1" strike="noStrike">
                <a:solidFill>
                  <a:srgbClr val="ff1212"/>
                </a:solidFill>
                <a:latin typeface="Courier New"/>
                <a:ea typeface="DejaVu Sans"/>
              </a:rPr>
              <a:t>]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monscript.py</a:t>
            </a:r>
            <a:r>
              <a:rPr b="1" lang="fr-FR" sz="2400" spc="-1" strike="noStrike">
                <a:solidFill>
                  <a:srgbClr val="339933"/>
                </a:solidFill>
                <a:latin typeface="Courier New"/>
                <a:ea typeface="DejaVu Sans"/>
              </a:rPr>
              <a:t>]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Simple Syntax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 paradigms of programming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Functional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map(sqrt, [1, 4, 9])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Imperative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delta &lt; epsilon:</a:t>
            </a:r>
            <a:endParaRPr b="0" lang="fr-FR" sz="2400" spc="-1" strike="noStrike">
              <a:latin typeface="Arial"/>
            </a:endParaRPr>
          </a:p>
          <a:p>
            <a:pPr marL="741240" indent="-28296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delta = computeAgain()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valeurs = [3, 5, 7]</a:t>
            </a:r>
            <a:endParaRPr b="0" lang="fr-FR" sz="2400" spc="-1" strike="noStrike">
              <a:latin typeface="Arial"/>
            </a:endParaRPr>
          </a:p>
          <a:p>
            <a:pPr marL="741240" indent="-282960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pos = valeurs.index(7)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Rich Integrated Library  +  External ones (PyPI)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Big Community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98EC3659-5D6F-44BD-BFCA-17D94F9665CB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Resources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00" y="1552680"/>
            <a:ext cx="8133480" cy="449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Documentation : 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1"/>
              </a:rPr>
              <a:t>docs.python.org/2/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ou 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2"/>
              </a:rPr>
              <a:t>docs.python.org/3/</a:t>
            </a:r>
            <a:endParaRPr b="0" lang="fr-FR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Tutorial</a:t>
            </a:r>
            <a:endParaRPr b="0" lang="fr-FR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Library Reference</a:t>
            </a:r>
            <a:endParaRPr b="0" lang="fr-FR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Langage Reference</a:t>
            </a:r>
            <a:endParaRPr b="0" lang="fr-FR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Python Module Index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Help from interpreter : dir, help, ?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Package Index : PyPI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3"/>
              </a:rPr>
              <a:t>pypi.python.org/</a:t>
            </a:r>
            <a:r>
              <a:rPr b="0" lang="fr-FR" sz="2400" spc="-1" strike="noStrike" u="sng">
                <a:solidFill>
                  <a:srgbClr val="0033cc"/>
                </a:solidFill>
                <a:uFillTx/>
                <a:latin typeface="Calibri"/>
                <a:ea typeface="DejaVu Sans"/>
                <a:hlinkClick r:id="rId4"/>
              </a:rPr>
              <a:t>pypi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230000 projects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outil pip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8792C203-4277-47E0-896A-5052D993C055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5"/>
          <a:stretch/>
        </p:blipFill>
        <p:spPr>
          <a:xfrm>
            <a:off x="5500800" y="4714920"/>
            <a:ext cx="2246760" cy="1608480"/>
          </a:xfrm>
          <a:prstGeom prst="rect">
            <a:avLst/>
          </a:prstGeom>
          <a:ln w="9360"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6"/>
          <a:stretch/>
        </p:blipFill>
        <p:spPr>
          <a:xfrm>
            <a:off x="5359680" y="2714760"/>
            <a:ext cx="3283200" cy="9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85800" y="609480"/>
            <a:ext cx="7771320" cy="114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Environnements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Distributions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85800" y="2505240"/>
            <a:ext cx="8133480" cy="406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idle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IPython : projet SciPy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Spyder / PyCharm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JupyterLab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Anaconda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1ADEA8A0-3CE2-4F2E-BD68-0F2C8ED2FDCA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4214880" y="2857320"/>
            <a:ext cx="903960" cy="398880"/>
          </a:xfrm>
          <a:prstGeom prst="rect">
            <a:avLst/>
          </a:prstGeom>
          <a:ln w="9360">
            <a:noFill/>
          </a:ln>
        </p:spPr>
      </p:pic>
      <p:pic>
        <p:nvPicPr>
          <p:cNvPr id="107" name="Image 5" descr=""/>
          <p:cNvPicPr/>
          <p:nvPr/>
        </p:nvPicPr>
        <p:blipFill>
          <a:blip r:embed="rId2"/>
          <a:stretch/>
        </p:blipFill>
        <p:spPr>
          <a:xfrm>
            <a:off x="2786040" y="4143240"/>
            <a:ext cx="1419120" cy="1409400"/>
          </a:xfrm>
          <a:prstGeom prst="rect">
            <a:avLst/>
          </a:prstGeom>
          <a:ln>
            <a:noFill/>
          </a:ln>
        </p:spPr>
      </p:pic>
      <p:pic>
        <p:nvPicPr>
          <p:cNvPr id="108" name="Picture 2" descr=""/>
          <p:cNvPicPr/>
          <p:nvPr/>
        </p:nvPicPr>
        <p:blipFill>
          <a:blip r:embed="rId3"/>
          <a:stretch/>
        </p:blipFill>
        <p:spPr>
          <a:xfrm>
            <a:off x="4429080" y="4071960"/>
            <a:ext cx="1703880" cy="1646640"/>
          </a:xfrm>
          <a:prstGeom prst="rect">
            <a:avLst/>
          </a:prstGeom>
          <a:ln w="9360">
            <a:noFill/>
          </a:ln>
        </p:spPr>
      </p:pic>
      <p:pic>
        <p:nvPicPr>
          <p:cNvPr id="109" name="Picture 4" descr=""/>
          <p:cNvPicPr/>
          <p:nvPr/>
        </p:nvPicPr>
        <p:blipFill>
          <a:blip r:embed="rId4"/>
          <a:stretch/>
        </p:blipFill>
        <p:spPr>
          <a:xfrm>
            <a:off x="6715080" y="4214880"/>
            <a:ext cx="1284840" cy="12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Syntaxe du Langage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85840" y="1643040"/>
            <a:ext cx="8642880" cy="328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Variable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Base Types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Block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Condition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Loop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Comprehension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07FF1B7E-7EAA-4D87-99A3-68E8127E4C63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Types de données de base          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85840" y="1000080"/>
            <a:ext cx="8642880" cy="499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endParaRPr b="0" lang="fr-FR" sz="18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int, </a:t>
            </a:r>
            <a:r>
              <a:rPr b="0" lang="fr-FR" sz="2400" spc="-1" strike="noStrike">
                <a:solidFill>
                  <a:srgbClr val="00b050"/>
                </a:solidFill>
                <a:latin typeface="Times New Roman"/>
                <a:ea typeface="DejaVu Sans"/>
              </a:rPr>
              <a:t>long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float, complex : 5, -1.23E-45, 3+4j</a:t>
            </a:r>
            <a:endParaRPr b="0" lang="fr-FR" sz="2400" spc="-1" strike="noStrike">
              <a:latin typeface="Arial"/>
            </a:endParaRPr>
          </a:p>
          <a:p>
            <a:pPr lvl="2" marL="1143000" indent="-227520">
              <a:lnSpc>
                <a:spcPct val="97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+, -, *, /, //, %, **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 : 'Toto', "Titi«  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41FA0DC7-DDE9-4085-BF29-87BD47CC522C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  <p:graphicFrame>
        <p:nvGraphicFramePr>
          <p:cNvPr id="116" name="Table 4"/>
          <p:cNvGraphicFramePr/>
          <p:nvPr/>
        </p:nvGraphicFramePr>
        <p:xfrm>
          <a:off x="785880" y="1397160"/>
          <a:ext cx="8000280" cy="4460760"/>
        </p:xfrm>
        <a:graphic>
          <a:graphicData uri="http://schemas.openxmlformats.org/drawingml/2006/table">
            <a:tbl>
              <a:tblPr/>
              <a:tblGrid>
                <a:gridCol w="1915560"/>
                <a:gridCol w="3211560"/>
                <a:gridCol w="2873520"/>
              </a:tblGrid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cc"/>
                          </a:solidFill>
                          <a:latin typeface="Times New Roman"/>
                        </a:rPr>
                        <a:t>bool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38160">
                      <a:solidFill>
                        <a:srgbClr val="ffffcc"/>
                      </a:solidFill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cc"/>
                          </a:solidFill>
                          <a:latin typeface="Times New Roman"/>
                        </a:rPr>
                        <a:t>True, False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38160">
                      <a:solidFill>
                        <a:srgbClr val="ffffcc"/>
                      </a:solidFill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cc"/>
                          </a:solidFill>
                          <a:latin typeface="Times New Roman"/>
                        </a:rPr>
                        <a:t>None, 0, 0., [], (), {}, …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38160">
                      <a:solidFill>
                        <a:srgbClr val="ffffcc"/>
                      </a:solidFill>
                    </a:lnB>
                    <a:solidFill>
                      <a:srgbClr val="339933"/>
                    </a:solidFill>
                  </a:tcPr>
                </a:tc>
              </a:tr>
              <a:tr h="59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3, -3, 0b1001, 0o675, 0x3F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int32/int64 (python 2)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infini (python3)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9223372036854775808, 4L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 suite des int (python 2)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</a:tr>
              <a:tr h="597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float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4., 1.5, -7.6E-123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float('nan'), float('inf‘)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IEEE 754 simple/double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complex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3+4j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'Toto', "Titi"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</a:tr>
              <a:tr h="851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datetime.time,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datetime.date,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datetime.datetime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date(2017,11,20)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decimal.Decimal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Decimal('1')/Decimal('3')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virgule fixe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fractions.Fraction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Fraction('1/3')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e8efe8"/>
                    </a:solidFill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NoneType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cc"/>
                      </a:solidFill>
                    </a:lnL>
                    <a:lnR w="12240">
                      <a:solidFill>
                        <a:srgbClr val="ffffcc"/>
                      </a:solidFill>
                    </a:lnR>
                    <a:lnT w="12240">
                      <a:solidFill>
                        <a:srgbClr val="ffffcc"/>
                      </a:solidFill>
                    </a:lnT>
                    <a:lnB w="12240">
                      <a:solidFill>
                        <a:srgbClr val="ffffcc"/>
                      </a:solidFill>
                    </a:lnB>
                    <a:solidFill>
                      <a:srgbClr val="cdddc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Opérations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5840" y="1643040"/>
            <a:ext cx="8642880" cy="478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Booleans : or, and, not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Comparisons : ==, !=, &lt;, &lt;=, &gt;=, is, is not, in, not in</a:t>
            </a:r>
            <a:endParaRPr b="0" lang="fr-FR" sz="2400" spc="-1" strike="noStrike">
              <a:latin typeface="Arial"/>
            </a:endParaRPr>
          </a:p>
          <a:p>
            <a:pPr marL="1143000" indent="-227520">
              <a:lnSpc>
                <a:spcPct val="97000"/>
              </a:lnSpc>
              <a:spcBef>
                <a:spcPts val="6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is None</a:t>
            </a:r>
            <a:endParaRPr b="0" lang="fr-FR" sz="2400" spc="-1" strike="noStrike">
              <a:latin typeface="Arial"/>
            </a:endParaRPr>
          </a:p>
          <a:p>
            <a:pPr marL="1143000" indent="-227520">
              <a:lnSpc>
                <a:spcPct val="97000"/>
              </a:lnSpc>
              <a:spcBef>
                <a:spcPts val="6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 in [1, 2, 3]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Numbers : +, -, *, /, //, %, **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Matrix : @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Bitwise : |, &amp;, ^, ~, &lt;&lt;, &gt;&gt;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Acces (index, key, slice) : [ ]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s[0], s[-1]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s[3:12]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s[3:12:2]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219DE62E-7FF8-4F38-84BB-64029AC7A29B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-71640"/>
            <a:ext cx="7769880" cy="1432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Structures de contrôle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5840" y="1500120"/>
            <a:ext cx="8642880" cy="464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elif else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 de case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in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 foreach » over all iterable object</a:t>
            </a:r>
            <a:endParaRPr b="0" lang="fr-FR" sz="20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i « old school » : range, enumerate 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while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 do while</a:t>
            </a:r>
            <a:endParaRPr b="0" lang="fr-FR" sz="20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comprehension : list, dict, generator</a:t>
            </a:r>
            <a:endParaRPr b="0" lang="fr-FR" sz="2400" spc="-1" strike="noStrike">
              <a:latin typeface="Arial"/>
            </a:endParaRPr>
          </a:p>
          <a:p>
            <a:pPr marL="341280" indent="-340200">
              <a:lnSpc>
                <a:spcPct val="97000"/>
              </a:lnSpc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with</a:t>
            </a:r>
            <a:endParaRPr b="0" lang="fr-FR" sz="2400" spc="-1" strike="noStrike">
              <a:latin typeface="Arial"/>
            </a:endParaRPr>
          </a:p>
          <a:p>
            <a:pPr lvl="1" marL="741240" indent="-28296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open/close resource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7000"/>
              </a:lnSpc>
              <a:spcBef>
                <a:spcPts val="799"/>
              </a:spcBef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248520"/>
            <a:ext cx="1902240" cy="45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fld id="{3E1B82EC-60FC-4457-ABBD-417019CFABC9}" type="slidenum"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42750</TotalTime>
  <Application>LibreOffice/6.2.5.2$Windows_X86_64 LibreOffice_project/1ec314fa52f458adc18c4f025c545a4e8b22c159</Application>
  <Words>582</Words>
  <Paragraphs>264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matthias</dc:creator>
  <dc:description/>
  <dc:language>fr-FR</dc:language>
  <cp:lastModifiedBy/>
  <cp:lastPrinted>2015-06-12T12:53:02Z</cp:lastPrinted>
  <dcterms:modified xsi:type="dcterms:W3CDTF">2020-05-04T09:05:01Z</dcterms:modified>
  <cp:revision>2415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