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diagrams/layout1.xml" ContentType="application/vnd.openxmlformats-officedocument.drawingml.diagram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diagrams/quickStyle1.xml" ContentType="application/vnd.openxmlformats-officedocument.drawingml.diagramStyl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Default Extension="tiff" ContentType="image/tiff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diagrams/drawing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76" r:id="rId1"/>
  </p:sldMasterIdLst>
  <p:sldIdLst>
    <p:sldId id="309" r:id="rId2"/>
    <p:sldId id="278" r:id="rId3"/>
    <p:sldId id="256" r:id="rId4"/>
    <p:sldId id="310" r:id="rId5"/>
    <p:sldId id="257" r:id="rId6"/>
    <p:sldId id="259" r:id="rId7"/>
    <p:sldId id="258" r:id="rId8"/>
    <p:sldId id="260" r:id="rId9"/>
    <p:sldId id="261" r:id="rId10"/>
    <p:sldId id="262" r:id="rId11"/>
    <p:sldId id="264" r:id="rId12"/>
    <p:sldId id="266" r:id="rId13"/>
    <p:sldId id="265" r:id="rId14"/>
    <p:sldId id="267" r:id="rId15"/>
    <p:sldId id="268" r:id="rId16"/>
    <p:sldId id="269" r:id="rId17"/>
    <p:sldId id="270" r:id="rId18"/>
    <p:sldId id="271" r:id="rId19"/>
    <p:sldId id="308" r:id="rId20"/>
    <p:sldId id="300" r:id="rId21"/>
    <p:sldId id="301" r:id="rId22"/>
    <p:sldId id="274" r:id="rId23"/>
    <p:sldId id="291" r:id="rId24"/>
    <p:sldId id="302" r:id="rId25"/>
    <p:sldId id="303" r:id="rId26"/>
    <p:sldId id="304" r:id="rId27"/>
    <p:sldId id="305" r:id="rId28"/>
    <p:sldId id="306" r:id="rId29"/>
    <p:sldId id="307" r:id="rId30"/>
    <p:sldId id="296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8" r:id="rId39"/>
    <p:sldId id="297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1F1F1F"/>
    <a:srgbClr val="191919"/>
    <a:srgbClr val="EEEEEE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21316" autoAdjust="0"/>
    <p:restoredTop sz="94660"/>
  </p:normalViewPr>
  <p:slideViewPr>
    <p:cSldViewPr snapToObjects="1">
      <p:cViewPr varScale="1">
        <p:scale>
          <a:sx n="87" d="100"/>
          <a:sy n="87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12DD2F-0B53-AD4E-B26A-851A5FF0EB69}" type="doc">
      <dgm:prSet loTypeId="urn:microsoft.com/office/officeart/2005/8/layout/hList6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74E3ECE-D1A2-E74D-AC61-2DA722E3ABE7}">
      <dgm:prSet phldrT="[Text]" custT="1"/>
      <dgm:spPr/>
      <dgm:t>
        <a:bodyPr/>
        <a:lstStyle/>
        <a:p>
          <a:r>
            <a:rPr lang="en-US" sz="2700" dirty="0" smtClean="0"/>
            <a:t>Strength</a:t>
          </a:r>
          <a:endParaRPr lang="en-US" sz="2700" dirty="0"/>
        </a:p>
      </dgm:t>
    </dgm:pt>
    <dgm:pt modelId="{8BE446D9-D90B-CE4C-B7D3-97340B7016CD}" type="parTrans" cxnId="{3C6BA06A-4AFC-A84F-9DDE-67E343B971C8}">
      <dgm:prSet/>
      <dgm:spPr/>
      <dgm:t>
        <a:bodyPr/>
        <a:lstStyle/>
        <a:p>
          <a:endParaRPr lang="en-US"/>
        </a:p>
      </dgm:t>
    </dgm:pt>
    <dgm:pt modelId="{2F292714-0421-D749-82B8-812079A99CC6}" type="sibTrans" cxnId="{3C6BA06A-4AFC-A84F-9DDE-67E343B971C8}">
      <dgm:prSet/>
      <dgm:spPr/>
      <dgm:t>
        <a:bodyPr/>
        <a:lstStyle/>
        <a:p>
          <a:endParaRPr lang="en-US"/>
        </a:p>
      </dgm:t>
    </dgm:pt>
    <dgm:pt modelId="{60147B3A-8FDB-FE4E-9BCB-3254941EDAAB}">
      <dgm:prSet phldrT="[Text]" custT="1"/>
      <dgm:spPr/>
      <dgm:t>
        <a:bodyPr/>
        <a:lstStyle/>
        <a:p>
          <a:r>
            <a:rPr lang="en-US" sz="1800" dirty="0" smtClean="0"/>
            <a:t>One of a few organizations who give this type of funding</a:t>
          </a:r>
          <a:endParaRPr lang="en-US" sz="1800" dirty="0"/>
        </a:p>
      </dgm:t>
    </dgm:pt>
    <dgm:pt modelId="{2CD4A321-EE03-E24C-90D0-79D5FCA9A296}" type="parTrans" cxnId="{370C768D-B0BC-844E-9782-6615EB38DDFC}">
      <dgm:prSet/>
      <dgm:spPr/>
      <dgm:t>
        <a:bodyPr/>
        <a:lstStyle/>
        <a:p>
          <a:endParaRPr lang="en-US"/>
        </a:p>
      </dgm:t>
    </dgm:pt>
    <dgm:pt modelId="{E9E6090F-37A2-684C-9421-2BF0AEB9C6F7}" type="sibTrans" cxnId="{370C768D-B0BC-844E-9782-6615EB38DDFC}">
      <dgm:prSet/>
      <dgm:spPr/>
      <dgm:t>
        <a:bodyPr/>
        <a:lstStyle/>
        <a:p>
          <a:endParaRPr lang="en-US"/>
        </a:p>
      </dgm:t>
    </dgm:pt>
    <dgm:pt modelId="{4619476D-8640-2642-BE15-16EC0D8D7E58}">
      <dgm:prSet phldrT="[Text]" custT="1"/>
      <dgm:spPr/>
      <dgm:t>
        <a:bodyPr/>
        <a:lstStyle/>
        <a:p>
          <a:r>
            <a:rPr lang="en-US" sz="2700" dirty="0" smtClean="0"/>
            <a:t>Weakness</a:t>
          </a:r>
          <a:endParaRPr lang="en-US" sz="2700" dirty="0"/>
        </a:p>
      </dgm:t>
    </dgm:pt>
    <dgm:pt modelId="{B707D36A-CE48-184F-B8B2-5582E20C5683}" type="parTrans" cxnId="{508A6448-A17B-5448-B433-79B1D978859C}">
      <dgm:prSet/>
      <dgm:spPr/>
      <dgm:t>
        <a:bodyPr/>
        <a:lstStyle/>
        <a:p>
          <a:endParaRPr lang="en-US"/>
        </a:p>
      </dgm:t>
    </dgm:pt>
    <dgm:pt modelId="{F31052B3-3A77-6841-A8BB-04DC63BC9319}" type="sibTrans" cxnId="{508A6448-A17B-5448-B433-79B1D978859C}">
      <dgm:prSet/>
      <dgm:spPr/>
      <dgm:t>
        <a:bodyPr/>
        <a:lstStyle/>
        <a:p>
          <a:endParaRPr lang="en-US"/>
        </a:p>
      </dgm:t>
    </dgm:pt>
    <dgm:pt modelId="{25742C74-C58D-A841-8B7A-D33227CF6170}">
      <dgm:prSet phldrT="[Text]" custT="1"/>
      <dgm:spPr/>
      <dgm:t>
        <a:bodyPr/>
        <a:lstStyle/>
        <a:p>
          <a:r>
            <a:rPr lang="en-US" sz="2400" dirty="0" smtClean="0"/>
            <a:t>Opportunity</a:t>
          </a:r>
          <a:endParaRPr lang="en-US" sz="2400" dirty="0"/>
        </a:p>
      </dgm:t>
    </dgm:pt>
    <dgm:pt modelId="{CFB85E9E-7135-964B-9ECA-838D686FE9B3}" type="parTrans" cxnId="{B5CCA75E-6FC7-ED42-9EC6-2D1CF92C7DD7}">
      <dgm:prSet/>
      <dgm:spPr/>
      <dgm:t>
        <a:bodyPr/>
        <a:lstStyle/>
        <a:p>
          <a:endParaRPr lang="en-US"/>
        </a:p>
      </dgm:t>
    </dgm:pt>
    <dgm:pt modelId="{1698A6F7-8F03-9440-8E99-AA688495AF84}" type="sibTrans" cxnId="{B5CCA75E-6FC7-ED42-9EC6-2D1CF92C7DD7}">
      <dgm:prSet/>
      <dgm:spPr/>
      <dgm:t>
        <a:bodyPr/>
        <a:lstStyle/>
        <a:p>
          <a:endParaRPr lang="en-US"/>
        </a:p>
      </dgm:t>
    </dgm:pt>
    <dgm:pt modelId="{02A64512-4E76-2A48-821B-26D330BF1A0C}">
      <dgm:prSet phldrT="[Text]" custT="1"/>
      <dgm:spPr/>
      <dgm:t>
        <a:bodyPr/>
        <a:lstStyle/>
        <a:p>
          <a:r>
            <a:rPr lang="en-US" sz="1800" dirty="0" smtClean="0">
              <a:latin typeface="Calibri (Body)"/>
              <a:cs typeface="Calibri (Body)"/>
            </a:rPr>
            <a:t>Utilize social media and the Internet to obtain donations and educate those needing help</a:t>
          </a:r>
          <a:endParaRPr lang="en-US" sz="1800" dirty="0"/>
        </a:p>
      </dgm:t>
    </dgm:pt>
    <dgm:pt modelId="{4C82E942-CEFD-2844-983B-FDC2ABEF9A1C}" type="parTrans" cxnId="{5044F249-4905-374A-BBD4-F0FA486FC956}">
      <dgm:prSet/>
      <dgm:spPr/>
      <dgm:t>
        <a:bodyPr/>
        <a:lstStyle/>
        <a:p>
          <a:endParaRPr lang="en-US"/>
        </a:p>
      </dgm:t>
    </dgm:pt>
    <dgm:pt modelId="{1597DCC1-328C-FC4F-9B84-9ED7B8876C1D}" type="sibTrans" cxnId="{5044F249-4905-374A-BBD4-F0FA486FC956}">
      <dgm:prSet/>
      <dgm:spPr/>
      <dgm:t>
        <a:bodyPr/>
        <a:lstStyle/>
        <a:p>
          <a:endParaRPr lang="en-US"/>
        </a:p>
      </dgm:t>
    </dgm:pt>
    <dgm:pt modelId="{8BC30BDA-2E14-3645-8A79-C7437B1615FE}">
      <dgm:prSet phldrT="[Text]" custT="1"/>
      <dgm:spPr/>
      <dgm:t>
        <a:bodyPr/>
        <a:lstStyle/>
        <a:p>
          <a:r>
            <a:rPr lang="en-US" sz="2700" dirty="0" smtClean="0"/>
            <a:t>Threat</a:t>
          </a:r>
          <a:endParaRPr lang="en-US" sz="2700" dirty="0"/>
        </a:p>
      </dgm:t>
    </dgm:pt>
    <dgm:pt modelId="{CD28B842-ED6E-D646-884A-3D9ACA03B901}" type="parTrans" cxnId="{69CCF26F-B0F4-844C-B7AC-05CDE7687664}">
      <dgm:prSet/>
      <dgm:spPr/>
      <dgm:t>
        <a:bodyPr/>
        <a:lstStyle/>
        <a:p>
          <a:endParaRPr lang="en-US"/>
        </a:p>
      </dgm:t>
    </dgm:pt>
    <dgm:pt modelId="{95235CBF-E9FA-B046-9083-FF9953B6710F}" type="sibTrans" cxnId="{69CCF26F-B0F4-844C-B7AC-05CDE7687664}">
      <dgm:prSet/>
      <dgm:spPr/>
      <dgm:t>
        <a:bodyPr/>
        <a:lstStyle/>
        <a:p>
          <a:endParaRPr lang="en-US"/>
        </a:p>
      </dgm:t>
    </dgm:pt>
    <dgm:pt modelId="{F8FC836B-1615-1B4A-B812-4CE36F0CCFF4}">
      <dgm:prSet phldrT="[Text]" custT="1"/>
      <dgm:spPr/>
      <dgm:t>
        <a:bodyPr/>
        <a:lstStyle/>
        <a:p>
          <a:r>
            <a:rPr lang="en-US" sz="1800" dirty="0" smtClean="0"/>
            <a:t>If they can’t raise enough money clients will suffer or they will go elsewhere for assistance</a:t>
          </a:r>
          <a:endParaRPr lang="en-US" sz="1800" dirty="0">
            <a:latin typeface="Calibri (Body)"/>
            <a:cs typeface="Calibri (Body)"/>
          </a:endParaRPr>
        </a:p>
      </dgm:t>
    </dgm:pt>
    <dgm:pt modelId="{66EB0E58-F6A0-A64F-B802-00BDC026AC82}" type="parTrans" cxnId="{76F918BE-BDD0-EA4F-A6B0-4E0C523B057A}">
      <dgm:prSet/>
      <dgm:spPr/>
      <dgm:t>
        <a:bodyPr/>
        <a:lstStyle/>
        <a:p>
          <a:endParaRPr lang="en-US"/>
        </a:p>
      </dgm:t>
    </dgm:pt>
    <dgm:pt modelId="{17968143-F524-6443-BA92-9CCFB6DB9AC9}" type="sibTrans" cxnId="{76F918BE-BDD0-EA4F-A6B0-4E0C523B057A}">
      <dgm:prSet/>
      <dgm:spPr/>
      <dgm:t>
        <a:bodyPr/>
        <a:lstStyle/>
        <a:p>
          <a:endParaRPr lang="en-US"/>
        </a:p>
      </dgm:t>
    </dgm:pt>
    <dgm:pt modelId="{295476F3-80B2-B544-AFF0-7F41D5ACE7F1}">
      <dgm:prSet phldrT="[Text]" custT="1"/>
      <dgm:spPr/>
      <dgm:t>
        <a:bodyPr/>
        <a:lstStyle/>
        <a:p>
          <a:r>
            <a:rPr lang="en-US" sz="1800" dirty="0" smtClean="0"/>
            <a:t>Provides immediate access to assistance without red-tape</a:t>
          </a:r>
          <a:endParaRPr lang="en-US" sz="1800" dirty="0"/>
        </a:p>
      </dgm:t>
    </dgm:pt>
    <dgm:pt modelId="{7BF52831-068E-FC45-8E1A-F0568A0F00DD}" type="parTrans" cxnId="{14018454-4C7C-0B43-BD5C-22F333F0289A}">
      <dgm:prSet/>
      <dgm:spPr/>
      <dgm:t>
        <a:bodyPr/>
        <a:lstStyle/>
        <a:p>
          <a:endParaRPr lang="en-US"/>
        </a:p>
      </dgm:t>
    </dgm:pt>
    <dgm:pt modelId="{92E1B26D-EC30-0948-8AFC-58245841113E}" type="sibTrans" cxnId="{14018454-4C7C-0B43-BD5C-22F333F0289A}">
      <dgm:prSet/>
      <dgm:spPr/>
      <dgm:t>
        <a:bodyPr/>
        <a:lstStyle/>
        <a:p>
          <a:endParaRPr lang="en-US"/>
        </a:p>
      </dgm:t>
    </dgm:pt>
    <dgm:pt modelId="{3AA00B29-8ACD-9945-8280-14F77AA3855F}">
      <dgm:prSet phldrT="[Text]" custT="1"/>
      <dgm:spPr/>
      <dgm:t>
        <a:bodyPr/>
        <a:lstStyle/>
        <a:p>
          <a:r>
            <a:rPr lang="en-US" sz="1500" dirty="0" smtClean="0"/>
            <a:t>During negative economic conditions all of these decrease the amount of funding received</a:t>
          </a:r>
          <a:endParaRPr lang="en-US" sz="1500" dirty="0">
            <a:latin typeface="+mn-lt"/>
            <a:cs typeface="Calibri "/>
          </a:endParaRPr>
        </a:p>
      </dgm:t>
    </dgm:pt>
    <dgm:pt modelId="{CB4FD4A7-C238-3F4D-8F6D-DD4533FC413F}" type="parTrans" cxnId="{93E7BCB0-807B-D64B-9A48-A732471C475A}">
      <dgm:prSet/>
      <dgm:spPr/>
      <dgm:t>
        <a:bodyPr/>
        <a:lstStyle/>
        <a:p>
          <a:endParaRPr lang="en-US"/>
        </a:p>
      </dgm:t>
    </dgm:pt>
    <dgm:pt modelId="{D15E299B-14C5-824D-86ED-F20BCF509D1B}" type="sibTrans" cxnId="{93E7BCB0-807B-D64B-9A48-A732471C475A}">
      <dgm:prSet/>
      <dgm:spPr/>
      <dgm:t>
        <a:bodyPr/>
        <a:lstStyle/>
        <a:p>
          <a:endParaRPr lang="en-US"/>
        </a:p>
      </dgm:t>
    </dgm:pt>
    <dgm:pt modelId="{FF84B12B-6B1C-6F4A-8551-D16A97F5D7C6}">
      <dgm:prSet phldrT="[Text]" custT="1"/>
      <dgm:spPr/>
      <dgm:t>
        <a:bodyPr/>
        <a:lstStyle/>
        <a:p>
          <a:r>
            <a:rPr lang="en-US" sz="1500" dirty="0" smtClean="0"/>
            <a:t>Limited to donations, fundraising efforts and grants from the government. </a:t>
          </a:r>
          <a:endParaRPr lang="en-US" sz="1500" dirty="0">
            <a:latin typeface="+mn-lt"/>
            <a:cs typeface="Calibri "/>
          </a:endParaRPr>
        </a:p>
      </dgm:t>
    </dgm:pt>
    <dgm:pt modelId="{07F5C398-7964-1347-B5CF-1B2BDCE3BE35}" type="sibTrans" cxnId="{2B03CEFF-B138-6F48-B3E2-92EEFEAE6917}">
      <dgm:prSet/>
      <dgm:spPr/>
      <dgm:t>
        <a:bodyPr/>
        <a:lstStyle/>
        <a:p>
          <a:endParaRPr lang="en-US"/>
        </a:p>
      </dgm:t>
    </dgm:pt>
    <dgm:pt modelId="{73CC7F94-E7E9-834E-892E-EC7D8AE174C9}" type="parTrans" cxnId="{2B03CEFF-B138-6F48-B3E2-92EEFEAE6917}">
      <dgm:prSet/>
      <dgm:spPr/>
      <dgm:t>
        <a:bodyPr/>
        <a:lstStyle/>
        <a:p>
          <a:endParaRPr lang="en-US"/>
        </a:p>
      </dgm:t>
    </dgm:pt>
    <dgm:pt modelId="{136D4786-F190-8149-AE57-612099FA6031}">
      <dgm:prSet phldrT="[Text]" custT="1"/>
      <dgm:spPr/>
      <dgm:t>
        <a:bodyPr/>
        <a:lstStyle/>
        <a:p>
          <a:endParaRPr lang="en-US" sz="1500" dirty="0">
            <a:latin typeface="+mn-lt"/>
            <a:cs typeface="Calibri "/>
          </a:endParaRPr>
        </a:p>
      </dgm:t>
    </dgm:pt>
    <dgm:pt modelId="{5D465493-DC0C-074B-B318-6B8D8F29E76D}" type="parTrans" cxnId="{4F82F438-6BFB-BA47-8835-B92917CAA310}">
      <dgm:prSet/>
      <dgm:spPr/>
      <dgm:t>
        <a:bodyPr/>
        <a:lstStyle/>
        <a:p>
          <a:endParaRPr lang="en-US"/>
        </a:p>
      </dgm:t>
    </dgm:pt>
    <dgm:pt modelId="{F5DFA65F-2E56-7440-A7D3-3680CC0B8131}" type="sibTrans" cxnId="{4F82F438-6BFB-BA47-8835-B92917CAA310}">
      <dgm:prSet/>
      <dgm:spPr/>
      <dgm:t>
        <a:bodyPr/>
        <a:lstStyle/>
        <a:p>
          <a:endParaRPr lang="en-US"/>
        </a:p>
      </dgm:t>
    </dgm:pt>
    <dgm:pt modelId="{3649CDEB-A52E-2248-AAA6-F278999D4BEB}" type="pres">
      <dgm:prSet presAssocID="{1012DD2F-0B53-AD4E-B26A-851A5FF0EB6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53CA18-9328-8D4C-92F1-EE744FC4BAFC}" type="pres">
      <dgm:prSet presAssocID="{F74E3ECE-D1A2-E74D-AC61-2DA722E3ABE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F6959-F1E2-F947-8993-95D2ED654821}" type="pres">
      <dgm:prSet presAssocID="{2F292714-0421-D749-82B8-812079A99CC6}" presName="sibTrans" presStyleCnt="0"/>
      <dgm:spPr/>
      <dgm:t>
        <a:bodyPr/>
        <a:lstStyle/>
        <a:p>
          <a:endParaRPr lang="en-US"/>
        </a:p>
      </dgm:t>
    </dgm:pt>
    <dgm:pt modelId="{7F5FE98D-53B3-7442-8A50-6D54FE10A7E5}" type="pres">
      <dgm:prSet presAssocID="{4619476D-8640-2642-BE15-16EC0D8D7E5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E61B21-6BC0-A248-99EB-7EBCB3F78376}" type="pres">
      <dgm:prSet presAssocID="{F31052B3-3A77-6841-A8BB-04DC63BC9319}" presName="sibTrans" presStyleCnt="0"/>
      <dgm:spPr/>
      <dgm:t>
        <a:bodyPr/>
        <a:lstStyle/>
        <a:p>
          <a:endParaRPr lang="en-US"/>
        </a:p>
      </dgm:t>
    </dgm:pt>
    <dgm:pt modelId="{88214EEF-D75D-4F48-A34B-999CF859A6EE}" type="pres">
      <dgm:prSet presAssocID="{25742C74-C58D-A841-8B7A-D33227CF617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CEF3E5-ADB1-3A4A-A0E2-370A6ADB6160}" type="pres">
      <dgm:prSet presAssocID="{1698A6F7-8F03-9440-8E99-AA688495AF84}" presName="sibTrans" presStyleCnt="0"/>
      <dgm:spPr/>
      <dgm:t>
        <a:bodyPr/>
        <a:lstStyle/>
        <a:p>
          <a:endParaRPr lang="en-US"/>
        </a:p>
      </dgm:t>
    </dgm:pt>
    <dgm:pt modelId="{851B720D-E4CB-FB42-95AA-6AA481D35B94}" type="pres">
      <dgm:prSet presAssocID="{8BC30BDA-2E14-3645-8A79-C7437B1615F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6BA06A-4AFC-A84F-9DDE-67E343B971C8}" srcId="{1012DD2F-0B53-AD4E-B26A-851A5FF0EB69}" destId="{F74E3ECE-D1A2-E74D-AC61-2DA722E3ABE7}" srcOrd="0" destOrd="0" parTransId="{8BE446D9-D90B-CE4C-B7D3-97340B7016CD}" sibTransId="{2F292714-0421-D749-82B8-812079A99CC6}"/>
    <dgm:cxn modelId="{89ECDBE6-F09A-EF4D-A398-3079EDC18E42}" type="presOf" srcId="{FF84B12B-6B1C-6F4A-8551-D16A97F5D7C6}" destId="{7F5FE98D-53B3-7442-8A50-6D54FE10A7E5}" srcOrd="0" destOrd="1" presId="urn:microsoft.com/office/officeart/2005/8/layout/hList6"/>
    <dgm:cxn modelId="{D750197C-8F5F-A34D-997C-C2704B34E089}" type="presOf" srcId="{4619476D-8640-2642-BE15-16EC0D8D7E58}" destId="{7F5FE98D-53B3-7442-8A50-6D54FE10A7E5}" srcOrd="0" destOrd="0" presId="urn:microsoft.com/office/officeart/2005/8/layout/hList6"/>
    <dgm:cxn modelId="{B63EFCB6-69BC-1D40-9BBA-8E3785D2DE60}" type="presOf" srcId="{F8FC836B-1615-1B4A-B812-4CE36F0CCFF4}" destId="{851B720D-E4CB-FB42-95AA-6AA481D35B94}" srcOrd="0" destOrd="1" presId="urn:microsoft.com/office/officeart/2005/8/layout/hList6"/>
    <dgm:cxn modelId="{B5CCA75E-6FC7-ED42-9EC6-2D1CF92C7DD7}" srcId="{1012DD2F-0B53-AD4E-B26A-851A5FF0EB69}" destId="{25742C74-C58D-A841-8B7A-D33227CF6170}" srcOrd="2" destOrd="0" parTransId="{CFB85E9E-7135-964B-9ECA-838D686FE9B3}" sibTransId="{1698A6F7-8F03-9440-8E99-AA688495AF84}"/>
    <dgm:cxn modelId="{69CCF26F-B0F4-844C-B7AC-05CDE7687664}" srcId="{1012DD2F-0B53-AD4E-B26A-851A5FF0EB69}" destId="{8BC30BDA-2E14-3645-8A79-C7437B1615FE}" srcOrd="3" destOrd="0" parTransId="{CD28B842-ED6E-D646-884A-3D9ACA03B901}" sibTransId="{95235CBF-E9FA-B046-9083-FF9953B6710F}"/>
    <dgm:cxn modelId="{CD31774E-A635-1B4A-9B2A-77295B5DB7B5}" type="presOf" srcId="{295476F3-80B2-B544-AFF0-7F41D5ACE7F1}" destId="{1653CA18-9328-8D4C-92F1-EE744FC4BAFC}" srcOrd="0" destOrd="2" presId="urn:microsoft.com/office/officeart/2005/8/layout/hList6"/>
    <dgm:cxn modelId="{7C98EDE2-F9B2-0F48-9B06-B8FD9A4995BC}" type="presOf" srcId="{1012DD2F-0B53-AD4E-B26A-851A5FF0EB69}" destId="{3649CDEB-A52E-2248-AAA6-F278999D4BEB}" srcOrd="0" destOrd="0" presId="urn:microsoft.com/office/officeart/2005/8/layout/hList6"/>
    <dgm:cxn modelId="{14018454-4C7C-0B43-BD5C-22F333F0289A}" srcId="{F74E3ECE-D1A2-E74D-AC61-2DA722E3ABE7}" destId="{295476F3-80B2-B544-AFF0-7F41D5ACE7F1}" srcOrd="1" destOrd="0" parTransId="{7BF52831-068E-FC45-8E1A-F0568A0F00DD}" sibTransId="{92E1B26D-EC30-0948-8AFC-58245841113E}"/>
    <dgm:cxn modelId="{068EBA13-D5A0-DE40-AD8E-F61F0A114BE6}" type="presOf" srcId="{60147B3A-8FDB-FE4E-9BCB-3254941EDAAB}" destId="{1653CA18-9328-8D4C-92F1-EE744FC4BAFC}" srcOrd="0" destOrd="1" presId="urn:microsoft.com/office/officeart/2005/8/layout/hList6"/>
    <dgm:cxn modelId="{2B03CEFF-B138-6F48-B3E2-92EEFEAE6917}" srcId="{4619476D-8640-2642-BE15-16EC0D8D7E58}" destId="{FF84B12B-6B1C-6F4A-8551-D16A97F5D7C6}" srcOrd="0" destOrd="0" parTransId="{73CC7F94-E7E9-834E-892E-EC7D8AE174C9}" sibTransId="{07F5C398-7964-1347-B5CF-1B2BDCE3BE35}"/>
    <dgm:cxn modelId="{386BF248-7BFC-E949-B6EB-C2B44B8F8E24}" type="presOf" srcId="{25742C74-C58D-A841-8B7A-D33227CF6170}" destId="{88214EEF-D75D-4F48-A34B-999CF859A6EE}" srcOrd="0" destOrd="0" presId="urn:microsoft.com/office/officeart/2005/8/layout/hList6"/>
    <dgm:cxn modelId="{DD06B542-B08D-CE46-AFE2-72211D32714E}" type="presOf" srcId="{3AA00B29-8ACD-9945-8280-14F77AA3855F}" destId="{7F5FE98D-53B3-7442-8A50-6D54FE10A7E5}" srcOrd="0" destOrd="3" presId="urn:microsoft.com/office/officeart/2005/8/layout/hList6"/>
    <dgm:cxn modelId="{F09F5751-156C-4F46-AF66-9CA14A4872C2}" type="presOf" srcId="{8BC30BDA-2E14-3645-8A79-C7437B1615FE}" destId="{851B720D-E4CB-FB42-95AA-6AA481D35B94}" srcOrd="0" destOrd="0" presId="urn:microsoft.com/office/officeart/2005/8/layout/hList6"/>
    <dgm:cxn modelId="{BF6DDEAA-0EA8-B447-9E93-3D1A720104D5}" type="presOf" srcId="{02A64512-4E76-2A48-821B-26D330BF1A0C}" destId="{88214EEF-D75D-4F48-A34B-999CF859A6EE}" srcOrd="0" destOrd="1" presId="urn:microsoft.com/office/officeart/2005/8/layout/hList6"/>
    <dgm:cxn modelId="{6C74CDC1-2224-A049-9EC7-F87415155F2B}" type="presOf" srcId="{F74E3ECE-D1A2-E74D-AC61-2DA722E3ABE7}" destId="{1653CA18-9328-8D4C-92F1-EE744FC4BAFC}" srcOrd="0" destOrd="0" presId="urn:microsoft.com/office/officeart/2005/8/layout/hList6"/>
    <dgm:cxn modelId="{4F82F438-6BFB-BA47-8835-B92917CAA310}" srcId="{4619476D-8640-2642-BE15-16EC0D8D7E58}" destId="{136D4786-F190-8149-AE57-612099FA6031}" srcOrd="1" destOrd="0" parTransId="{5D465493-DC0C-074B-B318-6B8D8F29E76D}" sibTransId="{F5DFA65F-2E56-7440-A7D3-3680CC0B8131}"/>
    <dgm:cxn modelId="{76F918BE-BDD0-EA4F-A6B0-4E0C523B057A}" srcId="{8BC30BDA-2E14-3645-8A79-C7437B1615FE}" destId="{F8FC836B-1615-1B4A-B812-4CE36F0CCFF4}" srcOrd="0" destOrd="0" parTransId="{66EB0E58-F6A0-A64F-B802-00BDC026AC82}" sibTransId="{17968143-F524-6443-BA92-9CCFB6DB9AC9}"/>
    <dgm:cxn modelId="{CFB56BB9-3B51-404A-A8BC-76ED75E877B3}" type="presOf" srcId="{136D4786-F190-8149-AE57-612099FA6031}" destId="{7F5FE98D-53B3-7442-8A50-6D54FE10A7E5}" srcOrd="0" destOrd="2" presId="urn:microsoft.com/office/officeart/2005/8/layout/hList6"/>
    <dgm:cxn modelId="{5044F249-4905-374A-BBD4-F0FA486FC956}" srcId="{25742C74-C58D-A841-8B7A-D33227CF6170}" destId="{02A64512-4E76-2A48-821B-26D330BF1A0C}" srcOrd="0" destOrd="0" parTransId="{4C82E942-CEFD-2844-983B-FDC2ABEF9A1C}" sibTransId="{1597DCC1-328C-FC4F-9B84-9ED7B8876C1D}"/>
    <dgm:cxn modelId="{93E7BCB0-807B-D64B-9A48-A732471C475A}" srcId="{4619476D-8640-2642-BE15-16EC0D8D7E58}" destId="{3AA00B29-8ACD-9945-8280-14F77AA3855F}" srcOrd="2" destOrd="0" parTransId="{CB4FD4A7-C238-3F4D-8F6D-DD4533FC413F}" sibTransId="{D15E299B-14C5-824D-86ED-F20BCF509D1B}"/>
    <dgm:cxn modelId="{508A6448-A17B-5448-B433-79B1D978859C}" srcId="{1012DD2F-0B53-AD4E-B26A-851A5FF0EB69}" destId="{4619476D-8640-2642-BE15-16EC0D8D7E58}" srcOrd="1" destOrd="0" parTransId="{B707D36A-CE48-184F-B8B2-5582E20C5683}" sibTransId="{F31052B3-3A77-6841-A8BB-04DC63BC9319}"/>
    <dgm:cxn modelId="{370C768D-B0BC-844E-9782-6615EB38DDFC}" srcId="{F74E3ECE-D1A2-E74D-AC61-2DA722E3ABE7}" destId="{60147B3A-8FDB-FE4E-9BCB-3254941EDAAB}" srcOrd="0" destOrd="0" parTransId="{2CD4A321-EE03-E24C-90D0-79D5FCA9A296}" sibTransId="{E9E6090F-37A2-684C-9421-2BF0AEB9C6F7}"/>
    <dgm:cxn modelId="{172CF6DF-4930-CE40-BF2E-F4C6D3FF108A}" type="presParOf" srcId="{3649CDEB-A52E-2248-AAA6-F278999D4BEB}" destId="{1653CA18-9328-8D4C-92F1-EE744FC4BAFC}" srcOrd="0" destOrd="0" presId="urn:microsoft.com/office/officeart/2005/8/layout/hList6"/>
    <dgm:cxn modelId="{6FEA4BE0-DD11-A040-8870-895E623AF471}" type="presParOf" srcId="{3649CDEB-A52E-2248-AAA6-F278999D4BEB}" destId="{BD6F6959-F1E2-F947-8993-95D2ED654821}" srcOrd="1" destOrd="0" presId="urn:microsoft.com/office/officeart/2005/8/layout/hList6"/>
    <dgm:cxn modelId="{3F04F370-1EA8-6343-843F-A4DB079B3FB3}" type="presParOf" srcId="{3649CDEB-A52E-2248-AAA6-F278999D4BEB}" destId="{7F5FE98D-53B3-7442-8A50-6D54FE10A7E5}" srcOrd="2" destOrd="0" presId="urn:microsoft.com/office/officeart/2005/8/layout/hList6"/>
    <dgm:cxn modelId="{547DE2BA-7A1D-6C41-887A-92E90B29F3C7}" type="presParOf" srcId="{3649CDEB-A52E-2248-AAA6-F278999D4BEB}" destId="{F3E61B21-6BC0-A248-99EB-7EBCB3F78376}" srcOrd="3" destOrd="0" presId="urn:microsoft.com/office/officeart/2005/8/layout/hList6"/>
    <dgm:cxn modelId="{538444FF-376D-B34E-A404-70B2D7BE7A0E}" type="presParOf" srcId="{3649CDEB-A52E-2248-AAA6-F278999D4BEB}" destId="{88214EEF-D75D-4F48-A34B-999CF859A6EE}" srcOrd="4" destOrd="0" presId="urn:microsoft.com/office/officeart/2005/8/layout/hList6"/>
    <dgm:cxn modelId="{9CB507FA-60CA-944E-A6C6-6522BE3C125F}" type="presParOf" srcId="{3649CDEB-A52E-2248-AAA6-F278999D4BEB}" destId="{0DCEF3E5-ADB1-3A4A-A0E2-370A6ADB6160}" srcOrd="5" destOrd="0" presId="urn:microsoft.com/office/officeart/2005/8/layout/hList6"/>
    <dgm:cxn modelId="{19A13D3E-BC0F-3843-822A-8B2B627C93E1}" type="presParOf" srcId="{3649CDEB-A52E-2248-AAA6-F278999D4BEB}" destId="{851B720D-E4CB-FB42-95AA-6AA481D35B94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:a="http://schemas.openxmlformats.org/drawingml/2006/main" xmlns:dgm="http://schemas.openxmlformats.org/drawingml/2006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3CA18-9328-8D4C-92F1-EE744FC4BAFC}">
      <dsp:nvSpPr>
        <dsp:cNvPr id="0" name=""/>
        <dsp:cNvSpPr/>
      </dsp:nvSpPr>
      <dsp:spPr>
        <a:xfrm rot="16200000">
          <a:off x="-1244363" y="1246513"/>
          <a:ext cx="4602163" cy="2109136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1450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Strength</a:t>
          </a:r>
          <a:endParaRPr lang="en-US" sz="27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One of a few organizations who give this type of funding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Provides immediate access to assistance without red-tape</a:t>
          </a:r>
          <a:endParaRPr lang="en-US" sz="1800" kern="1200" dirty="0"/>
        </a:p>
      </dsp:txBody>
      <dsp:txXfrm rot="5400000">
        <a:off x="2150" y="920433"/>
        <a:ext cx="2109136" cy="2761297"/>
      </dsp:txXfrm>
    </dsp:sp>
    <dsp:sp modelId="{7F5FE98D-53B3-7442-8A50-6D54FE10A7E5}">
      <dsp:nvSpPr>
        <dsp:cNvPr id="0" name=""/>
        <dsp:cNvSpPr/>
      </dsp:nvSpPr>
      <dsp:spPr>
        <a:xfrm rot="16200000">
          <a:off x="1022957" y="1246513"/>
          <a:ext cx="4602163" cy="2109136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1450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Weakness</a:t>
          </a:r>
          <a:endParaRPr lang="en-US" sz="27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Limited to donations, fundraising efforts and grants from the government. </a:t>
          </a:r>
          <a:endParaRPr lang="en-US" sz="1500" kern="1200" dirty="0">
            <a:latin typeface="+mn-lt"/>
            <a:cs typeface="Calibri 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>
            <a:latin typeface="+mn-lt"/>
            <a:cs typeface="Calibri 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During negative economic conditions all of these decrease the amount of funding received</a:t>
          </a:r>
          <a:endParaRPr lang="en-US" sz="1500" kern="1200" dirty="0">
            <a:latin typeface="+mn-lt"/>
            <a:cs typeface="Calibri "/>
          </a:endParaRPr>
        </a:p>
      </dsp:txBody>
      <dsp:txXfrm rot="5400000">
        <a:off x="2269470" y="920433"/>
        <a:ext cx="2109136" cy="2761297"/>
      </dsp:txXfrm>
    </dsp:sp>
    <dsp:sp modelId="{88214EEF-D75D-4F48-A34B-999CF859A6EE}">
      <dsp:nvSpPr>
        <dsp:cNvPr id="0" name=""/>
        <dsp:cNvSpPr/>
      </dsp:nvSpPr>
      <dsp:spPr>
        <a:xfrm rot="16200000">
          <a:off x="3290279" y="1246513"/>
          <a:ext cx="4602163" cy="2109136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1450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Opportunity</a:t>
          </a:r>
          <a:endParaRPr lang="en-US" sz="27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Calibri (Body)"/>
              <a:cs typeface="Calibri (Body)"/>
            </a:rPr>
            <a:t>Utilize social media and the Internet to obtain donations and educate those needing help</a:t>
          </a:r>
          <a:endParaRPr lang="en-US" sz="1800" kern="1200" dirty="0"/>
        </a:p>
      </dsp:txBody>
      <dsp:txXfrm rot="5400000">
        <a:off x="4536792" y="920433"/>
        <a:ext cx="2109136" cy="2761297"/>
      </dsp:txXfrm>
    </dsp:sp>
    <dsp:sp modelId="{851B720D-E4CB-FB42-95AA-6AA481D35B94}">
      <dsp:nvSpPr>
        <dsp:cNvPr id="0" name=""/>
        <dsp:cNvSpPr/>
      </dsp:nvSpPr>
      <dsp:spPr>
        <a:xfrm rot="16200000">
          <a:off x="5557600" y="1246513"/>
          <a:ext cx="4602163" cy="2109136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1450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Threat</a:t>
          </a:r>
          <a:endParaRPr lang="en-US" sz="27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If they can’t raise enough money clients will suffer or they will go elsewhere for assistance</a:t>
          </a:r>
          <a:endParaRPr lang="en-US" sz="1800" kern="1200" dirty="0">
            <a:latin typeface="Calibri (Body)"/>
            <a:cs typeface="Calibri (Body)"/>
          </a:endParaRPr>
        </a:p>
      </dsp:txBody>
      <dsp:txXfrm rot="5400000">
        <a:off x="6804113" y="920433"/>
        <a:ext cx="2109136" cy="2761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D6FC58-91DE-2D40-9CA2-33CD2B677068}" type="datetimeFigureOut">
              <a:rPr lang="en-US" smtClean="0"/>
              <a:pPr/>
              <a:t>6/3/13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B845A21-4A70-E740-9099-A5DAB223F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FC58-91DE-2D40-9CA2-33CD2B677068}" type="datetimeFigureOut">
              <a:rPr lang="en-US" smtClean="0"/>
              <a:pPr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5A21-4A70-E740-9099-A5DAB223F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FC58-91DE-2D40-9CA2-33CD2B677068}" type="datetimeFigureOut">
              <a:rPr lang="en-US" smtClean="0"/>
              <a:pPr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5A21-4A70-E740-9099-A5DAB223F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FC58-91DE-2D40-9CA2-33CD2B677068}" type="datetimeFigureOut">
              <a:rPr lang="en-US" smtClean="0"/>
              <a:pPr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5A21-4A70-E740-9099-A5DAB223FF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FC58-91DE-2D40-9CA2-33CD2B677068}" type="datetimeFigureOut">
              <a:rPr lang="en-US" smtClean="0"/>
              <a:pPr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5A21-4A70-E740-9099-A5DAB223FF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FC58-91DE-2D40-9CA2-33CD2B677068}" type="datetimeFigureOut">
              <a:rPr lang="en-US" smtClean="0"/>
              <a:pPr/>
              <a:t>6/3/13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5A21-4A70-E740-9099-A5DAB223FF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FC58-91DE-2D40-9CA2-33CD2B677068}" type="datetimeFigureOut">
              <a:rPr lang="en-US" smtClean="0"/>
              <a:pPr/>
              <a:t>6/3/13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5A21-4A70-E740-9099-A5DAB223F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FC58-91DE-2D40-9CA2-33CD2B677068}" type="datetimeFigureOut">
              <a:rPr lang="en-US" smtClean="0"/>
              <a:pPr/>
              <a:t>6/3/13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5A21-4A70-E740-9099-A5DAB223FF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FC58-91DE-2D40-9CA2-33CD2B677068}" type="datetimeFigureOut">
              <a:rPr lang="en-US" smtClean="0"/>
              <a:pPr/>
              <a:t>6/3/13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5A21-4A70-E740-9099-A5DAB223F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1D6FC58-91DE-2D40-9CA2-33CD2B677068}" type="datetimeFigureOut">
              <a:rPr lang="en-US" smtClean="0"/>
              <a:pPr/>
              <a:t>6/3/13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5A21-4A70-E740-9099-A5DAB223F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D6FC58-91DE-2D40-9CA2-33CD2B677068}" type="datetimeFigureOut">
              <a:rPr lang="en-US" smtClean="0"/>
              <a:pPr/>
              <a:t>6/3/13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B845A21-4A70-E740-9099-A5DAB223FF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B1D6FC58-91DE-2D40-9CA2-33CD2B677068}" type="datetimeFigureOut">
              <a:rPr lang="en-US" smtClean="0"/>
              <a:pPr/>
              <a:t>6/3/13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B845A21-4A70-E740-9099-A5DAB223F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openxmlformats.org/officeDocument/2006/relationships/image" Target="../media/image2.jpeg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tthelbig.github.io/" TargetMode="External"/><Relationship Id="rId3" Type="http://schemas.openxmlformats.org/officeDocument/2006/relationships/image" Target="../media/image2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85800" y="2151728"/>
            <a:ext cx="10515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FFFFFF"/>
                </a:solidFill>
                <a:latin typeface="Calibri"/>
                <a:cs typeface="Calibri"/>
              </a:rPr>
              <a:t>Agency </a:t>
            </a:r>
            <a:endParaRPr lang="en-US" sz="8000" b="1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algn="ctr"/>
            <a:r>
              <a:rPr lang="en-US" sz="8000" b="1" dirty="0" smtClean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endParaRPr lang="en-US" sz="80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1843951"/>
            <a:ext cx="6553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Group 5 </a:t>
            </a:r>
          </a:p>
          <a:p>
            <a:pPr algn="ctr"/>
            <a:r>
              <a:rPr lang="en-US" sz="3600" dirty="0" smtClean="0"/>
              <a:t>Financial Assistance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2400" dirty="0" smtClean="0"/>
              <a:t>Jon Youhanaie 		Raghib Bangloria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Toma Milano 		 Dwaine Foster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Matt Helbig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2228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of individuals and families helped</a:t>
            </a:r>
          </a:p>
          <a:p>
            <a:endParaRPr lang="en-US" dirty="0" smtClean="0"/>
          </a:p>
          <a:p>
            <a:r>
              <a:rPr lang="en-US" dirty="0" smtClean="0"/>
              <a:t>Money Raised through fundraising and donations</a:t>
            </a:r>
          </a:p>
          <a:p>
            <a:endParaRPr lang="en-US" dirty="0" smtClean="0"/>
          </a:p>
          <a:p>
            <a:r>
              <a:rPr lang="en-US" dirty="0" smtClean="0"/>
              <a:t>Time it takes to give assistance</a:t>
            </a:r>
          </a:p>
          <a:p>
            <a:endParaRPr lang="en-US" dirty="0" smtClean="0"/>
          </a:p>
          <a:p>
            <a:r>
              <a:rPr lang="en-US" dirty="0" smtClean="0"/>
              <a:t>Organization efficiencies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Success</a:t>
            </a:r>
            <a:endParaRPr lang="en-US" dirty="0"/>
          </a:p>
        </p:txBody>
      </p:sp>
      <p:pic>
        <p:nvPicPr>
          <p:cNvPr id="5" name="Content Placeholder 8" descr="emergencyfund.jpg"/>
          <p:cNvPicPr>
            <a:picLocks noChangeAspect="1"/>
          </p:cNvPicPr>
          <p:nvPr/>
        </p:nvPicPr>
        <p:blipFill>
          <a:blip r:embed="rId2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Untitled 2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42912" r="-42912"/>
          <a:stretch>
            <a:fillRect/>
          </a:stretch>
        </p:blipFill>
        <p:spPr>
          <a:xfrm>
            <a:off x="-762000" y="1828800"/>
            <a:ext cx="5181387" cy="28495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Individuals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81400" y="1828800"/>
            <a:ext cx="51054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Norman Stone</a:t>
            </a:r>
          </a:p>
          <a:p>
            <a:endParaRPr lang="en-US" sz="3600" dirty="0" smtClean="0"/>
          </a:p>
          <a:p>
            <a:pPr>
              <a:buFont typeface="Arial"/>
              <a:buChar char="•"/>
            </a:pPr>
            <a:r>
              <a:rPr lang="en-US" sz="2200" dirty="0" smtClean="0"/>
              <a:t>He observed a gap in services low-income families needed and the resources the City of Chicago provided them was inadequate</a:t>
            </a:r>
          </a:p>
          <a:p>
            <a:pPr>
              <a:buFont typeface="Arial"/>
              <a:buChar char="•"/>
            </a:pPr>
            <a:endParaRPr lang="en-US" sz="2200" dirty="0" smtClean="0"/>
          </a:p>
          <a:p>
            <a:pPr>
              <a:buFont typeface="Arial"/>
              <a:buChar char="•"/>
            </a:pPr>
            <a:r>
              <a:rPr lang="en-US" sz="2200" dirty="0" smtClean="0"/>
              <a:t>Used his own money and started distributing funds to people</a:t>
            </a:r>
          </a:p>
          <a:p>
            <a:endParaRPr lang="en-US" sz="2200" dirty="0" smtClean="0"/>
          </a:p>
          <a:p>
            <a:pPr>
              <a:buFont typeface="Arial"/>
              <a:buChar char="•"/>
            </a:pPr>
            <a:r>
              <a:rPr lang="en-US" sz="2200" dirty="0" smtClean="0"/>
              <a:t>Founded the Emergency Fund in 1973</a:t>
            </a:r>
            <a:endParaRPr lang="en-US" sz="2200" dirty="0"/>
          </a:p>
        </p:txBody>
      </p:sp>
      <p:pic>
        <p:nvPicPr>
          <p:cNvPr id="6" name="Content Placeholder 8" descr="emergencyfund.jpg"/>
          <p:cNvPicPr>
            <a:picLocks noChangeAspect="1"/>
          </p:cNvPicPr>
          <p:nvPr/>
        </p:nvPicPr>
        <p:blipFill>
          <a:blip r:embed="rId3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Untitled 2.tif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1401" y="1600200"/>
            <a:ext cx="1925121" cy="23161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Individuals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600200"/>
            <a:ext cx="51054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600" dirty="0" smtClean="0"/>
              <a:t>Tom Owens</a:t>
            </a:r>
          </a:p>
          <a:p>
            <a:pPr hangingPunct="0"/>
            <a:endParaRPr lang="en-US" sz="2200" dirty="0" smtClean="0"/>
          </a:p>
          <a:p>
            <a:pPr hangingPunct="0">
              <a:buFont typeface="Arial"/>
              <a:buChar char="•"/>
            </a:pPr>
            <a:r>
              <a:rPr lang="en-US" sz="2200" dirty="0" smtClean="0"/>
              <a:t>Co-Chairman for the Emergency Fund</a:t>
            </a:r>
          </a:p>
          <a:p>
            <a:pPr hangingPunct="0">
              <a:buFont typeface="Arial"/>
              <a:buChar char="•"/>
            </a:pPr>
            <a:endParaRPr lang="en-US" sz="2200" dirty="0" smtClean="0"/>
          </a:p>
          <a:p>
            <a:pPr hangingPunct="0"/>
            <a:endParaRPr lang="en-US" sz="2200" dirty="0" smtClean="0"/>
          </a:p>
          <a:p>
            <a:pPr hangingPunct="0">
              <a:buFont typeface="Arial"/>
              <a:buChar char="•"/>
            </a:pPr>
            <a:r>
              <a:rPr lang="en-US" sz="2200" dirty="0" smtClean="0"/>
              <a:t>Established My Brother’s Keeper which later merged with The Emergency Fund</a:t>
            </a:r>
          </a:p>
          <a:p>
            <a:pPr hangingPunct="0">
              <a:buFont typeface="Arial"/>
              <a:buChar char="•"/>
            </a:pPr>
            <a:endParaRPr lang="en-US" sz="2200" dirty="0"/>
          </a:p>
        </p:txBody>
      </p:sp>
      <p:pic>
        <p:nvPicPr>
          <p:cNvPr id="6" name="Content Placeholder 8" descr="emergencyfund.jpg"/>
          <p:cNvPicPr>
            <a:picLocks noChangeAspect="1"/>
          </p:cNvPicPr>
          <p:nvPr/>
        </p:nvPicPr>
        <p:blipFill>
          <a:blip r:embed="rId3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Untitled 2.tif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7400" y="1600200"/>
            <a:ext cx="3053123" cy="2316162"/>
          </a:xfrm>
          <a:prstGeom prst="rect">
            <a:avLst/>
          </a:prstGeom>
          <a:noFill/>
          <a:ln w="57150" cmpd="sng">
            <a:solidFill>
              <a:schemeClr val="bg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Individuals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600200"/>
            <a:ext cx="5105400" cy="5232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3600" dirty="0" smtClean="0"/>
              <a:t>Nonie Brennan</a:t>
            </a:r>
          </a:p>
          <a:p>
            <a:pPr>
              <a:buFont typeface="Arial"/>
              <a:buChar char="•"/>
            </a:pPr>
            <a:endParaRPr lang="en-US" sz="2200" dirty="0"/>
          </a:p>
          <a:p>
            <a:pPr>
              <a:buFont typeface="Arial"/>
              <a:buChar char="•"/>
            </a:pPr>
            <a:r>
              <a:rPr lang="en-US" sz="2000" dirty="0" smtClean="0"/>
              <a:t>Current CEO of The Emergency Fund</a:t>
            </a:r>
          </a:p>
          <a:p>
            <a:pPr>
              <a:buFont typeface="Arial"/>
              <a:buChar char="•"/>
            </a:pPr>
            <a:endParaRPr lang="en-US" sz="2000" dirty="0" smtClean="0"/>
          </a:p>
          <a:p>
            <a:pPr>
              <a:buFont typeface="Arial"/>
              <a:buChar char="•"/>
            </a:pPr>
            <a:r>
              <a:rPr lang="en-US" sz="2000" dirty="0" smtClean="0"/>
              <a:t>DePaul University Alumni and Professor</a:t>
            </a:r>
          </a:p>
          <a:p>
            <a:pPr>
              <a:buFont typeface="Arial"/>
              <a:buChar char="•"/>
            </a:pPr>
            <a:endParaRPr lang="en-US" sz="2000" dirty="0" smtClean="0"/>
          </a:p>
          <a:p>
            <a:pPr>
              <a:buFont typeface="Arial"/>
              <a:buChar char="•"/>
            </a:pPr>
            <a:r>
              <a:rPr lang="en-US" sz="2000" dirty="0"/>
              <a:t>She has</a:t>
            </a:r>
            <a:r>
              <a:rPr lang="en-US" sz="2000" dirty="0" smtClean="0"/>
              <a:t> led the organization through significant </a:t>
            </a:r>
            <a:r>
              <a:rPr lang="en-US" sz="2000" dirty="0"/>
              <a:t>growth</a:t>
            </a:r>
            <a:r>
              <a:rPr lang="en-US" sz="2000" dirty="0" smtClean="0"/>
              <a:t> </a:t>
            </a:r>
          </a:p>
          <a:p>
            <a:pPr>
              <a:buFont typeface="Arial"/>
              <a:buChar char="•"/>
            </a:pPr>
            <a:endParaRPr lang="en-US" sz="2000" dirty="0" smtClean="0"/>
          </a:p>
          <a:p>
            <a:pPr>
              <a:buFont typeface="Arial"/>
              <a:buChar char="•"/>
            </a:pPr>
            <a:r>
              <a:rPr lang="en-US" sz="2000" dirty="0"/>
              <a:t>O</a:t>
            </a:r>
            <a:r>
              <a:rPr lang="en-US" sz="2000" dirty="0" smtClean="0"/>
              <a:t>rganization </a:t>
            </a:r>
            <a:r>
              <a:rPr lang="en-US" sz="2000" dirty="0"/>
              <a:t>becoming</a:t>
            </a:r>
            <a:r>
              <a:rPr lang="en-US" sz="2000" dirty="0" smtClean="0"/>
              <a:t> the </a:t>
            </a:r>
            <a:r>
              <a:rPr lang="en-US" sz="2000" dirty="0"/>
              <a:t>largest provider of homelessness funding in the</a:t>
            </a:r>
            <a:r>
              <a:rPr lang="en-US" sz="2000" dirty="0" smtClean="0"/>
              <a:t> mid</a:t>
            </a:r>
            <a:r>
              <a:rPr lang="en-US" sz="2000" dirty="0"/>
              <a:t>-west</a:t>
            </a:r>
            <a:r>
              <a:rPr lang="en-US" sz="2000" dirty="0" smtClean="0"/>
              <a:t> </a:t>
            </a:r>
          </a:p>
          <a:p>
            <a:pPr>
              <a:buFont typeface="Arial"/>
              <a:buChar char="•"/>
            </a:pPr>
            <a:endParaRPr lang="en-US" sz="2200" dirty="0"/>
          </a:p>
          <a:p>
            <a:pPr>
              <a:buFont typeface="Arial"/>
              <a:buChar char="•"/>
            </a:pPr>
            <a:endParaRPr lang="en-US" sz="2200" dirty="0"/>
          </a:p>
        </p:txBody>
      </p:sp>
      <p:pic>
        <p:nvPicPr>
          <p:cNvPr id="6" name="Content Placeholder 8" descr="emergencyfund.jpg"/>
          <p:cNvPicPr>
            <a:picLocks noChangeAspect="1"/>
          </p:cNvPicPr>
          <p:nvPr/>
        </p:nvPicPr>
        <p:blipFill>
          <a:blip r:embed="rId3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Headquarters is located in Chicago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24 Employees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Over 75 active volunteers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Statistics</a:t>
            </a:r>
            <a:endParaRPr lang="en-US" dirty="0"/>
          </a:p>
        </p:txBody>
      </p:sp>
      <p:pic>
        <p:nvPicPr>
          <p:cNvPr id="5" name="Content Placeholder 8" descr="emergencyfund.jpg"/>
          <p:cNvPicPr>
            <a:picLocks noChangeAspect="1"/>
          </p:cNvPicPr>
          <p:nvPr/>
        </p:nvPicPr>
        <p:blipFill>
          <a:blip r:embed="rId2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73050"/>
            <a:ext cx="3008313" cy="132715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smtClean="0"/>
              <a:t>Alternatives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914400" y="3657600"/>
            <a:ext cx="7467600" cy="2468563"/>
          </a:xfrm>
        </p:spPr>
        <p:txBody>
          <a:bodyPr>
            <a:normAutofit fontScale="32500" lnSpcReduction="20000"/>
          </a:bodyPr>
          <a:lstStyle/>
          <a:p>
            <a:pPr>
              <a:buFont typeface="Arial"/>
              <a:buChar char="•"/>
            </a:pPr>
            <a:endParaRPr lang="en-US" sz="2200" dirty="0" smtClean="0"/>
          </a:p>
          <a:p>
            <a:pPr>
              <a:buFont typeface="Arial"/>
              <a:buChar char="•"/>
            </a:pPr>
            <a:r>
              <a:rPr lang="en-US" sz="8000" dirty="0" smtClean="0"/>
              <a:t>Catholic Charities of the Archdiocese of Chicago</a:t>
            </a:r>
          </a:p>
          <a:p>
            <a:pPr>
              <a:buFont typeface="Arial"/>
              <a:buChar char="•"/>
            </a:pPr>
            <a:endParaRPr lang="en-US" sz="8000" dirty="0" smtClean="0"/>
          </a:p>
          <a:p>
            <a:pPr>
              <a:buFont typeface="Arial"/>
              <a:buChar char="•"/>
            </a:pPr>
            <a:r>
              <a:rPr lang="en-US" sz="8000" dirty="0" smtClean="0"/>
              <a:t>Salvation Army</a:t>
            </a:r>
          </a:p>
          <a:p>
            <a:pPr>
              <a:buFont typeface="Arial"/>
              <a:buChar char="•"/>
            </a:pPr>
            <a:endParaRPr lang="en-US" sz="8000" dirty="0" smtClean="0"/>
          </a:p>
          <a:p>
            <a:pPr>
              <a:buFont typeface="Arial"/>
              <a:buChar char="•"/>
            </a:pPr>
            <a:r>
              <a:rPr lang="en-US" sz="8000" dirty="0" smtClean="0"/>
              <a:t>Society of St. Vincent DePaul</a:t>
            </a:r>
            <a:endParaRPr lang="en-US" sz="8000" dirty="0"/>
          </a:p>
        </p:txBody>
      </p:sp>
      <p:grpSp>
        <p:nvGrpSpPr>
          <p:cNvPr id="3" name="Group 2"/>
          <p:cNvGrpSpPr/>
          <p:nvPr/>
        </p:nvGrpSpPr>
        <p:grpSpPr>
          <a:xfrm>
            <a:off x="292559" y="1435100"/>
            <a:ext cx="8558883" cy="2039300"/>
            <a:chOff x="457200" y="1435100"/>
            <a:chExt cx="8558883" cy="2039300"/>
          </a:xfrm>
        </p:grpSpPr>
        <p:pic>
          <p:nvPicPr>
            <p:cNvPr id="6" name="Picture 5" descr="Salvation Army.jpe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8492" y="1543050"/>
              <a:ext cx="3067107" cy="1823400"/>
            </a:xfrm>
            <a:prstGeom prst="rect">
              <a:avLst/>
            </a:prstGeom>
          </p:spPr>
        </p:pic>
        <p:pic>
          <p:nvPicPr>
            <p:cNvPr id="7" name="Picture 6" descr="DePaul.jpe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5599" y="1435100"/>
              <a:ext cx="2310484" cy="2039300"/>
            </a:xfrm>
            <a:prstGeom prst="rect">
              <a:avLst/>
            </a:prstGeom>
          </p:spPr>
        </p:pic>
        <p:pic>
          <p:nvPicPr>
            <p:cNvPr id="8" name="Picture 7" descr="catholic.jpe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" y="1625600"/>
              <a:ext cx="3036887" cy="1658300"/>
            </a:xfrm>
            <a:prstGeom prst="rect">
              <a:avLst/>
            </a:prstGeom>
          </p:spPr>
        </p:pic>
      </p:grpSp>
      <p:pic>
        <p:nvPicPr>
          <p:cNvPr id="10" name="Content Placeholder 8" descr="emergencyfund.jpg"/>
          <p:cNvPicPr>
            <a:picLocks noChangeAspect="1"/>
          </p:cNvPicPr>
          <p:nvPr/>
        </p:nvPicPr>
        <p:blipFill>
          <a:blip r:embed="rId5"/>
          <a:srcRect l="-5559" r="-5559"/>
          <a:stretch>
            <a:fillRect/>
          </a:stretch>
        </p:blipFill>
        <p:spPr>
          <a:xfrm>
            <a:off x="0" y="0"/>
            <a:ext cx="2223432" cy="1222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Donations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Fundraising</a:t>
            </a:r>
          </a:p>
          <a:p>
            <a:endParaRPr lang="en-US" dirty="0" smtClean="0"/>
          </a:p>
          <a:p>
            <a:r>
              <a:rPr lang="en-US" dirty="0" smtClean="0"/>
              <a:t>Illinois Department of Human Services Grants</a:t>
            </a:r>
          </a:p>
          <a:p>
            <a:endParaRPr lang="en-US" dirty="0" smtClean="0"/>
          </a:p>
          <a:p>
            <a:r>
              <a:rPr lang="en-US" dirty="0" smtClean="0"/>
              <a:t>Federal Government Grants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Funding</a:t>
            </a:r>
            <a:endParaRPr lang="en-US" dirty="0"/>
          </a:p>
        </p:txBody>
      </p:sp>
      <p:pic>
        <p:nvPicPr>
          <p:cNvPr id="7" name="Content Placeholder 8" descr="emergencyfund.jpg"/>
          <p:cNvPicPr>
            <a:picLocks noChangeAspect="1"/>
          </p:cNvPicPr>
          <p:nvPr/>
        </p:nvPicPr>
        <p:blipFill>
          <a:blip r:embed="rId2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Educate the public and those needing help</a:t>
            </a:r>
          </a:p>
          <a:p>
            <a:endParaRPr lang="en-US" dirty="0" smtClean="0"/>
          </a:p>
          <a:p>
            <a:r>
              <a:rPr lang="en-US" dirty="0" smtClean="0"/>
              <a:t>Direct those in need to assistance</a:t>
            </a:r>
          </a:p>
          <a:p>
            <a:endParaRPr lang="en-US" dirty="0" smtClean="0"/>
          </a:p>
          <a:p>
            <a:r>
              <a:rPr lang="en-US" dirty="0" smtClean="0"/>
              <a:t>Accept Donations</a:t>
            </a:r>
          </a:p>
          <a:p>
            <a:endParaRPr lang="en-US" dirty="0" smtClean="0"/>
          </a:p>
          <a:p>
            <a:r>
              <a:rPr lang="en-US" dirty="0" smtClean="0"/>
              <a:t>Tell their story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Goals</a:t>
            </a:r>
            <a:endParaRPr lang="en-US" dirty="0"/>
          </a:p>
        </p:txBody>
      </p:sp>
      <p:pic>
        <p:nvPicPr>
          <p:cNvPr id="5" name="Content Placeholder 8" descr="emergencyfund.jpg"/>
          <p:cNvPicPr>
            <a:picLocks noChangeAspect="1"/>
          </p:cNvPicPr>
          <p:nvPr/>
        </p:nvPicPr>
        <p:blipFill>
          <a:blip r:embed="rId2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52400" y="1524000"/>
          <a:ext cx="8915400" cy="46021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SWOT Analysis</a:t>
            </a:r>
            <a:endParaRPr lang="en-US" dirty="0"/>
          </a:p>
        </p:txBody>
      </p:sp>
      <p:pic>
        <p:nvPicPr>
          <p:cNvPr id="5" name="Content Placeholder 8" descr="emergencyfund.jpg"/>
          <p:cNvPicPr>
            <a:picLocks noChangeAspect="1"/>
          </p:cNvPicPr>
          <p:nvPr/>
        </p:nvPicPr>
        <p:blipFill>
          <a:blip r:embed="rId6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85800" y="2147111"/>
            <a:ext cx="10515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hangingPunct="0">
              <a:lnSpc>
                <a:spcPct val="80000"/>
              </a:lnSpc>
            </a:pPr>
            <a:r>
              <a:rPr lang="en-US" sz="6600" b="1" dirty="0" smtClean="0">
                <a:solidFill>
                  <a:srgbClr val="FFFFFF"/>
                </a:solidFill>
                <a:latin typeface="Calibri"/>
                <a:cs typeface="Calibri"/>
              </a:rPr>
              <a:t>Website Analysis</a:t>
            </a:r>
            <a:endParaRPr lang="en-US" sz="66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Website Analysis</a:t>
            </a:r>
            <a:endParaRPr lang="en-US" dirty="0"/>
          </a:p>
        </p:txBody>
      </p:sp>
      <p:pic>
        <p:nvPicPr>
          <p:cNvPr id="7" name="Content Placeholder 8" descr="emergencyfund.jpg"/>
          <p:cNvPicPr>
            <a:picLocks noChangeAspect="1"/>
          </p:cNvPicPr>
          <p:nvPr/>
        </p:nvPicPr>
        <p:blipFill>
          <a:blip r:embed="rId2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898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85800" y="2151728"/>
            <a:ext cx="10515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FFFFFF"/>
                </a:solidFill>
                <a:latin typeface="Calibri"/>
                <a:cs typeface="Calibri"/>
              </a:rPr>
              <a:t>Agency </a:t>
            </a:r>
            <a:endParaRPr lang="en-US" sz="8000" b="1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algn="ctr"/>
            <a:r>
              <a:rPr lang="en-US" sz="8000" b="1" dirty="0" smtClean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endParaRPr lang="en-US" sz="80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Agency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2228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Outsources administrative services:</a:t>
            </a:r>
          </a:p>
          <a:p>
            <a:pPr lvl="1"/>
            <a:r>
              <a:rPr lang="en-US" dirty="0" smtClean="0"/>
              <a:t>Credit Card Transactions</a:t>
            </a:r>
          </a:p>
          <a:p>
            <a:pPr lvl="1"/>
            <a:r>
              <a:rPr lang="en-US" dirty="0" smtClean="0"/>
              <a:t>Mail</a:t>
            </a:r>
          </a:p>
          <a:p>
            <a:pPr lvl="1"/>
            <a:r>
              <a:rPr lang="en-US" dirty="0" smtClean="0"/>
              <a:t>Managing databases</a:t>
            </a:r>
          </a:p>
          <a:p>
            <a:pPr lvl="2"/>
            <a:r>
              <a:rPr lang="en-US" dirty="0" smtClean="0"/>
              <a:t>The exchange of personal information with these 3</a:t>
            </a:r>
            <a:r>
              <a:rPr lang="en-US" baseline="30000" dirty="0" smtClean="0"/>
              <a:t>rd</a:t>
            </a:r>
            <a:r>
              <a:rPr lang="en-US" dirty="0" smtClean="0"/>
              <a:t> parties requires strict handling of confidential information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 Policies	</a:t>
            </a:r>
            <a:endParaRPr lang="en-US" dirty="0"/>
          </a:p>
        </p:txBody>
      </p:sp>
      <p:pic>
        <p:nvPicPr>
          <p:cNvPr id="5" name="Content Placeholder 8" descr="emergencyfund.jpg"/>
          <p:cNvPicPr>
            <a:picLocks noChangeAspect="1"/>
          </p:cNvPicPr>
          <p:nvPr/>
        </p:nvPicPr>
        <p:blipFill>
          <a:blip r:embed="rId2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55766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8678" b="8678"/>
          <a:stretch>
            <a:fillRect/>
          </a:stretch>
        </p:blipFill>
        <p:spPr>
          <a:xfrm>
            <a:off x="6172200" y="276951"/>
            <a:ext cx="2743200" cy="150865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2098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/>
              <a:t>Secure Server Technology used throughout online donation Process</a:t>
            </a:r>
          </a:p>
          <a:p>
            <a:endParaRPr lang="en-US" sz="2000" b="1" dirty="0"/>
          </a:p>
          <a:p>
            <a:pPr marL="342900" indent="-342900">
              <a:buFont typeface="Arial"/>
              <a:buChar char="•"/>
            </a:pPr>
            <a:r>
              <a:rPr lang="en-US" sz="2000" b="1" dirty="0" err="1" smtClean="0"/>
              <a:t>Emergencyfund.org</a:t>
            </a:r>
            <a:r>
              <a:rPr lang="en-US" sz="2000" b="1" dirty="0" smtClean="0"/>
              <a:t> uses </a:t>
            </a:r>
            <a:r>
              <a:rPr lang="en-US" sz="2000" b="1" dirty="0" err="1" smtClean="0"/>
              <a:t>Volusion’s</a:t>
            </a:r>
            <a:r>
              <a:rPr lang="en-US" sz="2000" b="1" dirty="0" smtClean="0"/>
              <a:t> high grade encryption software and HTTPS Security Protocol to communicate with browser software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486400"/>
            <a:ext cx="8265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 smtClean="0"/>
              <a:t>We hold the right to terminate your ability to interact with </a:t>
            </a:r>
            <a:r>
              <a:rPr lang="en-US" sz="2000" i="1" dirty="0" err="1" smtClean="0"/>
              <a:t>emergencyfund.org</a:t>
            </a:r>
            <a:r>
              <a:rPr lang="en-US" sz="2000" i="1" dirty="0" smtClean="0"/>
              <a:t> website and organization in the event we feel you have broken the terms and conditions of usage</a:t>
            </a:r>
            <a:endParaRPr lang="en-US" sz="2000" i="1" dirty="0"/>
          </a:p>
        </p:txBody>
      </p:sp>
      <p:pic>
        <p:nvPicPr>
          <p:cNvPr id="8" name="Content Placeholder 8" descr="emergencyfund.jpg"/>
          <p:cNvPicPr>
            <a:picLocks noChangeAspect="1"/>
          </p:cNvPicPr>
          <p:nvPr/>
        </p:nvPicPr>
        <p:blipFill>
          <a:blip r:embed="rId3"/>
          <a:srcRect l="-5559" r="-5559"/>
          <a:stretch>
            <a:fillRect/>
          </a:stretch>
        </p:blipFill>
        <p:spPr>
          <a:xfrm>
            <a:off x="3657600" y="0"/>
            <a:ext cx="2223432" cy="12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59360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-cap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242154"/>
            <a:ext cx="9144000" cy="637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373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85800" y="2274838"/>
            <a:ext cx="10515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hangingPunct="0"/>
            <a:r>
              <a:rPr lang="en-US" sz="8000" b="1" dirty="0" smtClean="0">
                <a:solidFill>
                  <a:srgbClr val="FFFFFF"/>
                </a:solidFill>
                <a:latin typeface="Calibri"/>
                <a:cs typeface="Calibri"/>
              </a:rPr>
              <a:t>Website</a:t>
            </a:r>
          </a:p>
          <a:p>
            <a:pPr algn="ctr" hangingPunct="0"/>
            <a:r>
              <a:rPr lang="en-US" sz="8000" b="1" dirty="0" smtClean="0">
                <a:solidFill>
                  <a:srgbClr val="FFFFFF"/>
                </a:solidFill>
                <a:latin typeface="Calibri"/>
                <a:cs typeface="Calibri"/>
              </a:rPr>
              <a:t>Marketing</a:t>
            </a:r>
            <a:endParaRPr lang="en-US" sz="80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Website Marketing</a:t>
            </a:r>
            <a:endParaRPr lang="en-US" dirty="0"/>
          </a:p>
        </p:txBody>
      </p:sp>
      <p:pic>
        <p:nvPicPr>
          <p:cNvPr id="9" name="Content Placeholder 8" descr="emergencyfund.jpg"/>
          <p:cNvPicPr>
            <a:picLocks noChangeAspect="1"/>
          </p:cNvPicPr>
          <p:nvPr/>
        </p:nvPicPr>
        <p:blipFill>
          <a:blip r:embed="rId2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8413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Low income families or </a:t>
            </a:r>
            <a:r>
              <a:rPr lang="en-US" dirty="0" smtClean="0"/>
              <a:t>individuals</a:t>
            </a:r>
          </a:p>
          <a:p>
            <a:endParaRPr lang="en-US" dirty="0" smtClean="0"/>
          </a:p>
          <a:p>
            <a:r>
              <a:rPr lang="en-US" dirty="0" smtClean="0"/>
              <a:t>Homeless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Unemployed </a:t>
            </a:r>
            <a:r>
              <a:rPr lang="en-US" dirty="0" smtClean="0"/>
              <a:t>individuals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Families who are financially unstable due to some catastrophic event.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590800"/>
            <a:ext cx="2286000" cy="1524000"/>
          </a:xfrm>
          <a:prstGeom prst="rect">
            <a:avLst/>
          </a:prstGeom>
        </p:spPr>
      </p:pic>
      <p:pic>
        <p:nvPicPr>
          <p:cNvPr id="5" name="Content Placeholder 8" descr="emergencyfund.jpg"/>
          <p:cNvPicPr>
            <a:picLocks noChangeAspect="1"/>
          </p:cNvPicPr>
          <p:nvPr/>
        </p:nvPicPr>
        <p:blipFill>
          <a:blip r:embed="rId3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7543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Donors </a:t>
            </a:r>
            <a:r>
              <a:rPr lang="en-US" dirty="0" smtClean="0"/>
              <a:t>are also </a:t>
            </a:r>
            <a:r>
              <a:rPr lang="en-US" dirty="0" smtClean="0"/>
              <a:t>clients of the site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They provide money for the </a:t>
            </a:r>
            <a:r>
              <a:rPr lang="en-US" dirty="0" smtClean="0"/>
              <a:t>funds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 be an “emergency fund” for the emergency fund.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Donations are more important than distribution in the sense that there is a lack of distribution if there is no donation to begin with.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490" y="1417638"/>
            <a:ext cx="1867310" cy="1867310"/>
          </a:xfrm>
          <a:prstGeom prst="rect">
            <a:avLst/>
          </a:prstGeom>
        </p:spPr>
      </p:pic>
      <p:pic>
        <p:nvPicPr>
          <p:cNvPr id="5" name="Content Placeholder 8" descr="emergencyfund.jpg"/>
          <p:cNvPicPr>
            <a:picLocks noChangeAspect="1"/>
          </p:cNvPicPr>
          <p:nvPr/>
        </p:nvPicPr>
        <p:blipFill>
          <a:blip r:embed="rId3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558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Individuals who want to shop for people who need temporary financial help.</a:t>
            </a:r>
          </a:p>
          <a:p>
            <a:pPr lvl="1"/>
            <a:r>
              <a:rPr lang="en-US" dirty="0" smtClean="0"/>
              <a:t>Gift catalogs allow this. </a:t>
            </a:r>
            <a:endParaRPr lang="en-US" dirty="0"/>
          </a:p>
          <a:p>
            <a:pPr lvl="2"/>
            <a:r>
              <a:rPr lang="en-US" dirty="0" smtClean="0"/>
              <a:t>E.g. Purchase a uniform for someone starting a new job. </a:t>
            </a:r>
          </a:p>
          <a:p>
            <a:pPr lvl="2"/>
            <a:r>
              <a:rPr lang="en-US" dirty="0" smtClean="0"/>
              <a:t>Purchase a 30 day CTA pass to help a person seek employment or to maintain a new job until their first check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911" y="4640654"/>
            <a:ext cx="2008874" cy="17410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4648200"/>
            <a:ext cx="2610660" cy="1733478"/>
          </a:xfrm>
          <a:prstGeom prst="rect">
            <a:avLst/>
          </a:prstGeom>
        </p:spPr>
      </p:pic>
      <p:pic>
        <p:nvPicPr>
          <p:cNvPr id="7" name="Content Placeholder 8" descr="emergencyfund.jpg"/>
          <p:cNvPicPr>
            <a:picLocks noChangeAspect="1"/>
          </p:cNvPicPr>
          <p:nvPr/>
        </p:nvPicPr>
        <p:blipFill>
          <a:blip r:embed="rId4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91531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a donors perspective “It will provide the financial relief to the ones in need</a:t>
            </a:r>
          </a:p>
          <a:p>
            <a:r>
              <a:rPr lang="en-US" dirty="0" smtClean="0"/>
              <a:t>From the receiver’s perspective “It will aid you when in need. </a:t>
            </a:r>
          </a:p>
          <a:p>
            <a:pPr lvl="1"/>
            <a:r>
              <a:rPr lang="en-US" dirty="0" smtClean="0"/>
              <a:t>Such as the temporary CTA pass.</a:t>
            </a:r>
          </a:p>
          <a:p>
            <a:endParaRPr lang="en-US" dirty="0" smtClean="0"/>
          </a:p>
          <a:p>
            <a:r>
              <a:rPr lang="en-US" dirty="0" smtClean="0"/>
              <a:t>Gives the ability to temporarily aid others in a different or a unique approach. </a:t>
            </a:r>
            <a:endParaRPr lang="en-US" dirty="0"/>
          </a:p>
          <a:p>
            <a:pPr lvl="1"/>
            <a:r>
              <a:rPr lang="en-US" dirty="0" smtClean="0"/>
              <a:t>Other websites do not offer the ability to purchase certain gifts or in many cases they do not even have the gift catalog ability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this site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862" y="5347188"/>
            <a:ext cx="1760275" cy="1320206"/>
          </a:xfrm>
          <a:prstGeom prst="rect">
            <a:avLst/>
          </a:prstGeom>
        </p:spPr>
      </p:pic>
      <p:pic>
        <p:nvPicPr>
          <p:cNvPr id="7" name="Content Placeholder 8" descr="emergencyfund.jpg"/>
          <p:cNvPicPr>
            <a:picLocks noChangeAspect="1"/>
          </p:cNvPicPr>
          <p:nvPr/>
        </p:nvPicPr>
        <p:blipFill>
          <a:blip r:embed="rId3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2756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needs for the head of household</a:t>
            </a:r>
          </a:p>
          <a:p>
            <a:r>
              <a:rPr lang="en-US" dirty="0" smtClean="0"/>
              <a:t>Ability to donate for shelter. E.g. rent</a:t>
            </a:r>
          </a:p>
          <a:p>
            <a:r>
              <a:rPr lang="en-US" dirty="0" smtClean="0"/>
              <a:t>Kitchen supplies to aid the cooking process for the family.</a:t>
            </a:r>
          </a:p>
          <a:p>
            <a:r>
              <a:rPr lang="en-US" dirty="0" smtClean="0"/>
              <a:t>School supplies, Eye exams and glasses, clothing</a:t>
            </a:r>
          </a:p>
          <a:p>
            <a:r>
              <a:rPr lang="en-US" dirty="0" smtClean="0"/>
              <a:t>Heat is important especially for a Chicago land residents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Meeting the Needs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800600"/>
            <a:ext cx="1809661" cy="1523925"/>
          </a:xfrm>
          <a:prstGeom prst="rect">
            <a:avLst/>
          </a:prstGeom>
        </p:spPr>
      </p:pic>
      <p:pic>
        <p:nvPicPr>
          <p:cNvPr id="5" name="Content Placeholder 8" descr="emergencyfund.jpg"/>
          <p:cNvPicPr>
            <a:picLocks noChangeAspect="1"/>
          </p:cNvPicPr>
          <p:nvPr/>
        </p:nvPicPr>
        <p:blipFill>
          <a:blip r:embed="rId3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43227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easy to use</a:t>
            </a:r>
          </a:p>
          <a:p>
            <a:pPr lvl="1"/>
            <a:r>
              <a:rPr lang="en-US" dirty="0" smtClean="0"/>
              <a:t>Click on Donate and it will give you many different options on what to donate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Donating can be done online, thus no visits </a:t>
            </a:r>
            <a:r>
              <a:rPr lang="en-US" dirty="0" smtClean="0"/>
              <a:t>required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Colors of the website give it a warm feeling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itself</a:t>
            </a:r>
            <a:endParaRPr lang="en-US" dirty="0"/>
          </a:p>
        </p:txBody>
      </p:sp>
      <p:pic>
        <p:nvPicPr>
          <p:cNvPr id="4" name="Content Placeholder 8" descr="emergencyfund.jpg"/>
          <p:cNvPicPr>
            <a:picLocks noChangeAspect="1"/>
          </p:cNvPicPr>
          <p:nvPr/>
        </p:nvPicPr>
        <p:blipFill>
          <a:blip r:embed="rId2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8087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8" descr="emergencyfund.jpg"/>
          <p:cNvPicPr>
            <a:picLocks noGrp="1" noChangeAspect="1"/>
          </p:cNvPicPr>
          <p:nvPr>
            <p:ph idx="1"/>
          </p:nvPr>
        </p:nvPicPr>
        <p:blipFill>
          <a:blip r:embed="rId2"/>
          <a:srcRect l="-5559" r="-5559"/>
          <a:stretch>
            <a:fillRect/>
          </a:stretch>
        </p:blipFill>
        <p:spPr>
          <a:xfrm>
            <a:off x="2133600" y="609600"/>
            <a:ext cx="5334000" cy="293349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05000" y="4424065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Interview with:</a:t>
            </a:r>
          </a:p>
          <a:p>
            <a:endParaRPr lang="en-US" dirty="0" smtClean="0"/>
          </a:p>
          <a:p>
            <a:r>
              <a:rPr lang="en-US" dirty="0" smtClean="0"/>
              <a:t>	Kimberly Holly, Director of Development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Findings and Recommendations</a:t>
            </a:r>
            <a:endParaRPr lang="en-US" dirty="0"/>
          </a:p>
        </p:txBody>
      </p:sp>
      <p:pic>
        <p:nvPicPr>
          <p:cNvPr id="7" name="Content Placeholder 8" descr="emergencyfund.jpg"/>
          <p:cNvPicPr>
            <a:picLocks noChangeAspect="1"/>
          </p:cNvPicPr>
          <p:nvPr/>
        </p:nvPicPr>
        <p:blipFill>
          <a:blip r:embed="rId2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898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000" dirty="0" smtClean="0"/>
              <a:t>“By providing food, clothing, shelter and counseling, we bring hope to the hopeless in the city of Chicago and its suburbs. “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8229600" cy="1143000"/>
          </a:xfrm>
        </p:spPr>
        <p:txBody>
          <a:bodyPr/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</a:rPr>
              <a:t>Catholic Charities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0" y="0"/>
            <a:ext cx="1981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914400" y="2819400"/>
            <a:ext cx="34290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162+ Programs Including: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Adoption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Health Care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Emergency </a:t>
            </a:r>
            <a:r>
              <a:rPr lang="en-US" sz="2800" dirty="0" smtClean="0"/>
              <a:t>Financial  Assistance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43400" y="281940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Assists more than 1 million people in Cook/Lake county annually</a:t>
            </a:r>
            <a:r>
              <a:rPr lang="en-US" dirty="0" smtClean="0"/>
              <a:t>.  </a:t>
            </a:r>
            <a:endParaRPr lang="en-US" dirty="0"/>
          </a:p>
        </p:txBody>
      </p:sp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4019729"/>
            <a:ext cx="2562583" cy="2238688"/>
          </a:xfrm>
          <a:prstGeom prst="rect">
            <a:avLst/>
          </a:prstGeom>
        </p:spPr>
      </p:pic>
      <p:pic>
        <p:nvPicPr>
          <p:cNvPr id="8" name="Content Placeholder 8" descr="emergencyfund.jpg"/>
          <p:cNvPicPr>
            <a:picLocks noChangeAspect="1"/>
          </p:cNvPicPr>
          <p:nvPr/>
        </p:nvPicPr>
        <p:blipFill>
          <a:blip r:embed="rId4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66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33600" y="682079"/>
            <a:ext cx="4665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Major Differences</a:t>
            </a:r>
            <a:endParaRPr lang="en-US" sz="4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0" y="0"/>
            <a:ext cx="1981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1066800" y="2514600"/>
            <a:ext cx="2971800" cy="3200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Smaller in scope.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Lacks some media formats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No events listing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Amateur layout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105400" y="2514600"/>
            <a:ext cx="2971800" cy="3200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Covers a wider range of services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Includes maps to service sites (based on region)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/>
          </a:p>
        </p:txBody>
      </p:sp>
      <p:pic>
        <p:nvPicPr>
          <p:cNvPr id="8" name="Content Placeholder 8" descr="emergencyfund.jpg"/>
          <p:cNvPicPr>
            <a:picLocks noChangeAspect="1"/>
          </p:cNvPicPr>
          <p:nvPr/>
        </p:nvPicPr>
        <p:blipFill>
          <a:blip r:embed="rId3"/>
          <a:srcRect l="-5559" r="-5559"/>
          <a:stretch>
            <a:fillRect/>
          </a:stretch>
        </p:blipFill>
        <p:spPr>
          <a:xfrm>
            <a:off x="0" y="0"/>
            <a:ext cx="2223432" cy="12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4249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2741950"/>
            <a:ext cx="1981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05000" y="0"/>
            <a:ext cx="5715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Why Catholic Charities Has the Better Site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2362200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All links are in working order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Regularly updated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Well-organized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En </a:t>
            </a:r>
            <a:r>
              <a:rPr lang="en-US" sz="2400" dirty="0" err="1" smtClean="0"/>
              <a:t>Español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</p:txBody>
      </p:sp>
      <p:pic>
        <p:nvPicPr>
          <p:cNvPr id="7" name="Content Placeholder 8" descr="emergencyfund.jpg"/>
          <p:cNvPicPr>
            <a:picLocks noChangeAspect="1"/>
          </p:cNvPicPr>
          <p:nvPr/>
        </p:nvPicPr>
        <p:blipFill>
          <a:blip r:embed="rId3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3960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Emergency Fund Does Well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2209800"/>
            <a:ext cx="29787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Easy to navigate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Makes use of social media</a:t>
            </a:r>
          </a:p>
          <a:p>
            <a:endParaRPr lang="en-US" dirty="0"/>
          </a:p>
        </p:txBody>
      </p:sp>
      <p:pic>
        <p:nvPicPr>
          <p:cNvPr id="9" name="Picture 8" descr="bott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7103"/>
            <a:ext cx="9144000" cy="22408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05400" y="2209800"/>
            <a:ext cx="304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smtClean="0"/>
              <a:t>Navigational and other important links at the bottom of each page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smtClean="0"/>
              <a:t>Multiple donation options</a:t>
            </a:r>
          </a:p>
          <a:p>
            <a:endParaRPr lang="en-US" dirty="0"/>
          </a:p>
        </p:txBody>
      </p:sp>
      <p:pic>
        <p:nvPicPr>
          <p:cNvPr id="8" name="Content Placeholder 8" descr="emergencyfund.jpg"/>
          <p:cNvPicPr>
            <a:picLocks noChangeAspect="1"/>
          </p:cNvPicPr>
          <p:nvPr/>
        </p:nvPicPr>
        <p:blipFill>
          <a:blip r:embed="rId3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595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Needs Work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8373" y="4038600"/>
            <a:ext cx="251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algn="ctr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All section headings return Home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2057400"/>
            <a:ext cx="2514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Home page layout is scattered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67400" y="3733800"/>
            <a:ext cx="2362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Some links are dead/incomplete</a:t>
            </a:r>
          </a:p>
          <a:p>
            <a:endParaRPr lang="en-US" dirty="0"/>
          </a:p>
        </p:txBody>
      </p:sp>
      <p:pic>
        <p:nvPicPr>
          <p:cNvPr id="7" name="Content Placeholder 8" descr="emergencyfund.jpg"/>
          <p:cNvPicPr>
            <a:picLocks noChangeAspect="1"/>
          </p:cNvPicPr>
          <p:nvPr/>
        </p:nvPicPr>
        <p:blipFill>
          <a:blip r:embed="rId2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1313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still reach wide audience</a:t>
            </a:r>
          </a:p>
          <a:p>
            <a:endParaRPr lang="en-US" dirty="0" smtClean="0"/>
          </a:p>
          <a:p>
            <a:r>
              <a:rPr lang="en-US" dirty="0" smtClean="0"/>
              <a:t>Partnered with a number of agencies </a:t>
            </a:r>
          </a:p>
          <a:p>
            <a:endParaRPr lang="en-US" dirty="0" smtClean="0"/>
          </a:p>
          <a:p>
            <a:r>
              <a:rPr lang="en-US" dirty="0" smtClean="0"/>
              <a:t>Most assistance-related information is obtained through direct contact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Website?</a:t>
            </a:r>
            <a:endParaRPr lang="en-US" dirty="0"/>
          </a:p>
        </p:txBody>
      </p:sp>
      <p:pic>
        <p:nvPicPr>
          <p:cNvPr id="6" name="Content Placeholder 8" descr="emergencyfund.jpg"/>
          <p:cNvPicPr>
            <a:picLocks noChangeAspect="1"/>
          </p:cNvPicPr>
          <p:nvPr/>
        </p:nvPicPr>
        <p:blipFill>
          <a:blip r:embed="rId2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9523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2362199"/>
          </a:xfrm>
        </p:spPr>
        <p:txBody>
          <a:bodyPr/>
          <a:lstStyle/>
          <a:p>
            <a:r>
              <a:rPr lang="en-US" dirty="0" smtClean="0"/>
              <a:t>Organize home page</a:t>
            </a:r>
          </a:p>
          <a:p>
            <a:r>
              <a:rPr lang="en-US" dirty="0" smtClean="0"/>
              <a:t>Make featured articles and blog posts available from Home</a:t>
            </a:r>
          </a:p>
          <a:p>
            <a:r>
              <a:rPr lang="en-US" dirty="0" smtClean="0"/>
              <a:t>Consistency for font/text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Advice</a:t>
            </a:r>
            <a:endParaRPr lang="en-US" dirty="0"/>
          </a:p>
        </p:txBody>
      </p:sp>
      <p:pic>
        <p:nvPicPr>
          <p:cNvPr id="5" name="Picture 4" descr="mission-statement_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3505200"/>
            <a:ext cx="1905000" cy="2466975"/>
          </a:xfrm>
          <a:prstGeom prst="rect">
            <a:avLst/>
          </a:prstGeom>
        </p:spPr>
      </p:pic>
      <p:pic>
        <p:nvPicPr>
          <p:cNvPr id="6" name="Content Placeholder 8" descr="emergencyfund.jpg"/>
          <p:cNvPicPr>
            <a:picLocks noChangeAspect="1"/>
          </p:cNvPicPr>
          <p:nvPr/>
        </p:nvPicPr>
        <p:blipFill>
          <a:blip r:embed="rId3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21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Website Tour</a:t>
            </a:r>
            <a:endParaRPr lang="en-US" dirty="0"/>
          </a:p>
        </p:txBody>
      </p:sp>
      <p:pic>
        <p:nvPicPr>
          <p:cNvPr id="8" name="Content Placeholder 8" descr="emergencyfund.jpg"/>
          <p:cNvPicPr>
            <a:picLocks noChangeAspect="1"/>
          </p:cNvPicPr>
          <p:nvPr/>
        </p:nvPicPr>
        <p:blipFill>
          <a:blip r:embed="rId2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1563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ssets-mockup.jp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7894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Provides immediate financial assistance to low income Chicago area individuals and families</a:t>
            </a:r>
          </a:p>
          <a:p>
            <a:endParaRPr lang="en-US" dirty="0" smtClean="0"/>
          </a:p>
          <a:p>
            <a:r>
              <a:rPr lang="en-US" dirty="0" smtClean="0"/>
              <a:t>Their goal is to help people through a crisis or life changing transition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Area Overview</a:t>
            </a:r>
            <a:endParaRPr lang="en-US" dirty="0"/>
          </a:p>
        </p:txBody>
      </p:sp>
      <p:pic>
        <p:nvPicPr>
          <p:cNvPr id="10" name="Content Placeholder 8" descr="emergencyfund.jpg"/>
          <p:cNvPicPr>
            <a:picLocks noChangeAspect="1"/>
          </p:cNvPicPr>
          <p:nvPr/>
        </p:nvPicPr>
        <p:blipFill>
          <a:blip r:embed="rId2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Individuals and families with low-income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Individuals and families experiencing crisis or on the brink of crisis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Whom do they serve?</a:t>
            </a:r>
            <a:endParaRPr lang="en-US" dirty="0"/>
          </a:p>
        </p:txBody>
      </p:sp>
      <p:pic>
        <p:nvPicPr>
          <p:cNvPr id="7" name="Content Placeholder 8" descr="emergencyfund.jpg"/>
          <p:cNvPicPr>
            <a:picLocks noChangeAspect="1"/>
          </p:cNvPicPr>
          <p:nvPr/>
        </p:nvPicPr>
        <p:blipFill>
          <a:blip r:embed="rId2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the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Loss of </a:t>
            </a:r>
            <a:r>
              <a:rPr lang="en-US" dirty="0" smtClean="0"/>
              <a:t>employment</a:t>
            </a:r>
          </a:p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/>
              <a:t>Medical disability or </a:t>
            </a:r>
            <a:r>
              <a:rPr lang="en-US" dirty="0" smtClean="0"/>
              <a:t>emergency</a:t>
            </a:r>
          </a:p>
          <a:p>
            <a:pPr lvl="0"/>
            <a:endParaRPr lang="en-US" dirty="0" smtClean="0"/>
          </a:p>
          <a:p>
            <a:pPr lvl="0"/>
            <a:r>
              <a:rPr lang="en-US" dirty="0"/>
              <a:t>Loss or delay of a public </a:t>
            </a:r>
            <a:r>
              <a:rPr lang="en-US" dirty="0" smtClean="0"/>
              <a:t>benefit</a:t>
            </a:r>
          </a:p>
          <a:p>
            <a:pPr lvl="0"/>
            <a:endParaRPr lang="en-US" dirty="0" smtClean="0"/>
          </a:p>
          <a:p>
            <a:pPr lvl="0"/>
            <a:r>
              <a:rPr lang="en-US" dirty="0"/>
              <a:t>Natural </a:t>
            </a:r>
            <a:r>
              <a:rPr lang="en-US" dirty="0" smtClean="0"/>
              <a:t>disaster</a:t>
            </a:r>
          </a:p>
          <a:p>
            <a:pPr lvl="0"/>
            <a:endParaRPr lang="en-US" dirty="0" smtClean="0"/>
          </a:p>
          <a:p>
            <a:pPr lvl="0"/>
            <a:r>
              <a:rPr lang="en-US" dirty="0"/>
              <a:t>Substantial change in household composition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Victimization by criminal </a:t>
            </a:r>
            <a:r>
              <a:rPr lang="en-US" dirty="0" smtClean="0"/>
              <a:t>activity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Illegal action by a </a:t>
            </a:r>
            <a:r>
              <a:rPr lang="en-US" dirty="0" smtClean="0"/>
              <a:t>landlord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Displacement by government or private </a:t>
            </a:r>
            <a:r>
              <a:rPr lang="en-US" dirty="0" smtClean="0"/>
              <a:t>action</a:t>
            </a:r>
          </a:p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 smtClean="0"/>
              <a:t>Other conditions constituting a hardship comparable to the others on this list.</a:t>
            </a:r>
          </a:p>
          <a:p>
            <a:endParaRPr lang="en-US" dirty="0"/>
          </a:p>
        </p:txBody>
      </p:sp>
      <p:pic>
        <p:nvPicPr>
          <p:cNvPr id="8" name="Content Placeholder 8" descr="emergencyfund.jpg"/>
          <p:cNvPicPr>
            <a:picLocks noChangeAspect="1"/>
          </p:cNvPicPr>
          <p:nvPr/>
        </p:nvPicPr>
        <p:blipFill>
          <a:blip r:embed="rId2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for Assistance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222802"/>
            <a:ext cx="4040188" cy="762000"/>
          </a:xfrm>
        </p:spPr>
        <p:txBody>
          <a:bodyPr/>
          <a:lstStyle/>
          <a:p>
            <a:r>
              <a:rPr lang="en-US" dirty="0" smtClean="0"/>
              <a:t>Flexible Financial Fund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>
          <a:xfrm>
            <a:off x="4876800" y="3818912"/>
            <a:ext cx="4267200" cy="6397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State Homelessness Prevention Fund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457200" y="1966043"/>
            <a:ext cx="4040188" cy="3941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Crisis Solution Grant</a:t>
            </a:r>
          </a:p>
          <a:p>
            <a:pPr lvl="1"/>
            <a:r>
              <a:rPr lang="en-US" dirty="0" smtClean="0"/>
              <a:t>Funds can be used for food vouchers, prescription medicine, eye glasses, clothing</a:t>
            </a:r>
          </a:p>
          <a:p>
            <a:pPr lvl="1"/>
            <a:r>
              <a:rPr lang="en-US" dirty="0" smtClean="0"/>
              <a:t>Payments are made to landlord or service provider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Self-Sufficiency Grant</a:t>
            </a:r>
          </a:p>
          <a:p>
            <a:pPr lvl="1"/>
            <a:r>
              <a:rPr lang="en-US" dirty="0" smtClean="0"/>
              <a:t>Helps families to obtain more sustainable income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876800" y="4458674"/>
            <a:ext cx="4267200" cy="289826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These </a:t>
            </a:r>
            <a:r>
              <a:rPr lang="en-US" sz="2000" dirty="0" smtClean="0"/>
              <a:t>funds can be used for security deposits, rent, mortgages, and utilities who are experiencing crisis</a:t>
            </a:r>
            <a:endParaRPr lang="en-US" sz="2000" dirty="0"/>
          </a:p>
        </p:txBody>
      </p:sp>
      <p:pic>
        <p:nvPicPr>
          <p:cNvPr id="9" name="Content Placeholder 8" descr="emergencyfund.jpg"/>
          <p:cNvPicPr>
            <a:picLocks noChangeAspect="1"/>
          </p:cNvPicPr>
          <p:nvPr/>
        </p:nvPicPr>
        <p:blipFill>
          <a:blip r:embed="rId2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  <p:pic>
        <p:nvPicPr>
          <p:cNvPr id="10" name="Picture 9" descr="homeless-m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222802"/>
            <a:ext cx="2402862" cy="2402862"/>
          </a:xfrm>
          <a:prstGeom prst="rect">
            <a:avLst/>
          </a:prstGeom>
        </p:spPr>
      </p:pic>
      <p:pic>
        <p:nvPicPr>
          <p:cNvPr id="11" name="Picture 10" descr="n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287" y="1158689"/>
            <a:ext cx="2492375" cy="2466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hangingPunct="0"/>
            <a:r>
              <a:rPr lang="en-US" dirty="0" smtClean="0"/>
              <a:t>The </a:t>
            </a:r>
            <a:r>
              <a:rPr lang="en-US" dirty="0"/>
              <a:t>company was created in 1973.</a:t>
            </a:r>
            <a:r>
              <a:rPr lang="en-US" dirty="0" smtClean="0"/>
              <a:t> </a:t>
            </a:r>
          </a:p>
          <a:p>
            <a:pPr hangingPunct="0"/>
            <a:endParaRPr lang="en-US" dirty="0" smtClean="0"/>
          </a:p>
          <a:p>
            <a:pPr hangingPunct="0"/>
            <a:r>
              <a:rPr lang="en-US" dirty="0" smtClean="0"/>
              <a:t>Founder identified a resources </a:t>
            </a:r>
            <a:r>
              <a:rPr lang="en-US" dirty="0"/>
              <a:t>g</a:t>
            </a:r>
            <a:r>
              <a:rPr lang="en-US" dirty="0" smtClean="0"/>
              <a:t>ap. </a:t>
            </a:r>
          </a:p>
          <a:p>
            <a:pPr hangingPunct="0"/>
            <a:endParaRPr lang="en-US" dirty="0" smtClean="0"/>
          </a:p>
          <a:p>
            <a:pPr hangingPunct="0"/>
            <a:r>
              <a:rPr lang="en-US" dirty="0" smtClean="0"/>
              <a:t>Quickly distributed resources for those in </a:t>
            </a:r>
            <a:r>
              <a:rPr lang="en-US" dirty="0" smtClean="0"/>
              <a:t>need</a:t>
            </a:r>
          </a:p>
          <a:p>
            <a:pPr hangingPunct="0">
              <a:buNone/>
            </a:pPr>
            <a:endParaRPr lang="en-US" dirty="0" smtClean="0"/>
          </a:p>
          <a:p>
            <a:pPr hangingPunct="0"/>
            <a:r>
              <a:rPr lang="en-US" dirty="0" smtClean="0"/>
              <a:t>Merged with other charitable organizations </a:t>
            </a:r>
          </a:p>
          <a:p>
            <a:pPr hangingPunct="0"/>
            <a:endParaRPr lang="en-US" dirty="0" smtClean="0"/>
          </a:p>
          <a:p>
            <a:pPr hangingPunct="0"/>
            <a:r>
              <a:rPr lang="en-US" dirty="0" smtClean="0"/>
              <a:t>Operates Mayor </a:t>
            </a:r>
            <a:r>
              <a:rPr lang="en-US" dirty="0"/>
              <a:t>Daley’s Chicago Homelessness </a:t>
            </a:r>
            <a:r>
              <a:rPr lang="en-US" dirty="0" smtClean="0"/>
              <a:t>Prevention </a:t>
            </a:r>
            <a:r>
              <a:rPr lang="en-US" dirty="0"/>
              <a:t>Fund.</a:t>
            </a:r>
          </a:p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History</a:t>
            </a:r>
            <a:endParaRPr lang="en-US" dirty="0"/>
          </a:p>
        </p:txBody>
      </p:sp>
      <p:pic>
        <p:nvPicPr>
          <p:cNvPr id="5" name="Content Placeholder 8" descr="emergencyfund.jpg"/>
          <p:cNvPicPr>
            <a:picLocks noChangeAspect="1"/>
          </p:cNvPicPr>
          <p:nvPr/>
        </p:nvPicPr>
        <p:blipFill>
          <a:blip r:embed="rId2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 is as old as humans using resources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problem became more prevalent in urban areas but occurs everywhere</a:t>
            </a:r>
          </a:p>
          <a:p>
            <a:endParaRPr lang="en-US" dirty="0" smtClean="0"/>
          </a:p>
          <a:p>
            <a:r>
              <a:rPr lang="en-US" dirty="0" smtClean="0"/>
              <a:t>The current problem is not enough is done to help those in need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the Problem</a:t>
            </a:r>
            <a:endParaRPr lang="en-US" dirty="0"/>
          </a:p>
        </p:txBody>
      </p:sp>
      <p:pic>
        <p:nvPicPr>
          <p:cNvPr id="5" name="Content Placeholder 8" descr="emergencyfund.jpg"/>
          <p:cNvPicPr>
            <a:picLocks noChangeAspect="1"/>
          </p:cNvPicPr>
          <p:nvPr/>
        </p:nvPicPr>
        <p:blipFill>
          <a:blip r:embed="rId2"/>
          <a:srcRect l="-5559" r="-5559"/>
          <a:stretch>
            <a:fillRect/>
          </a:stretch>
        </p:blipFill>
        <p:spPr>
          <a:xfrm>
            <a:off x="6920568" y="0"/>
            <a:ext cx="2223432" cy="1222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285</TotalTime>
  <Words>1125</Words>
  <Application>Microsoft Macintosh PowerPoint</Application>
  <PresentationFormat>On-screen Show (4:3)</PresentationFormat>
  <Paragraphs>253</Paragraphs>
  <Slides>39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Concourse</vt:lpstr>
      <vt:lpstr>Slide 1</vt:lpstr>
      <vt:lpstr>Agency Information</vt:lpstr>
      <vt:lpstr>Slide 3</vt:lpstr>
      <vt:lpstr>Service Area Overview</vt:lpstr>
      <vt:lpstr>Whom do they serve?</vt:lpstr>
      <vt:lpstr>Causes of the Problem</vt:lpstr>
      <vt:lpstr>Options for Assistance</vt:lpstr>
      <vt:lpstr>Organization History</vt:lpstr>
      <vt:lpstr>History of the Problem</vt:lpstr>
      <vt:lpstr>Measuring Success</vt:lpstr>
      <vt:lpstr>Key Individuals</vt:lpstr>
      <vt:lpstr>Key Individuals</vt:lpstr>
      <vt:lpstr>Key Individuals</vt:lpstr>
      <vt:lpstr>Company Statistics</vt:lpstr>
      <vt:lpstr>Alternatives</vt:lpstr>
      <vt:lpstr>Organization Funding</vt:lpstr>
      <vt:lpstr>Website Goals</vt:lpstr>
      <vt:lpstr>SWOT Analysis</vt:lpstr>
      <vt:lpstr>Website Analysis</vt:lpstr>
      <vt:lpstr>Privacy Policies </vt:lpstr>
      <vt:lpstr>Security </vt:lpstr>
      <vt:lpstr>Slide 22</vt:lpstr>
      <vt:lpstr>Website Marketing</vt:lpstr>
      <vt:lpstr>Clients </vt:lpstr>
      <vt:lpstr>Clients </vt:lpstr>
      <vt:lpstr>Clients</vt:lpstr>
      <vt:lpstr>Why use this site</vt:lpstr>
      <vt:lpstr>Meeting the Needs</vt:lpstr>
      <vt:lpstr>Marketing itself</vt:lpstr>
      <vt:lpstr>Group Findings and Recommendations</vt:lpstr>
      <vt:lpstr>Catholic Charities</vt:lpstr>
      <vt:lpstr>Slide 32</vt:lpstr>
      <vt:lpstr>Slide 33</vt:lpstr>
      <vt:lpstr>What Emergency Fund Does Well</vt:lpstr>
      <vt:lpstr>Needs Work</vt:lpstr>
      <vt:lpstr>No Website?</vt:lpstr>
      <vt:lpstr>Advice</vt:lpstr>
      <vt:lpstr>Website Tour</vt:lpstr>
      <vt:lpstr>Slide 39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Area Overview</dc:title>
  <dc:creator>Jon Youhanaie</dc:creator>
  <cp:lastModifiedBy>Jon Youhanaie</cp:lastModifiedBy>
  <cp:revision>20</cp:revision>
  <cp:lastPrinted>2013-06-04T00:30:27Z</cp:lastPrinted>
  <dcterms:created xsi:type="dcterms:W3CDTF">2013-06-04T03:28:13Z</dcterms:created>
  <dcterms:modified xsi:type="dcterms:W3CDTF">2013-06-04T04:15:24Z</dcterms:modified>
</cp:coreProperties>
</file>