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sldIdLst>
    <p:sldId id="309" r:id="rId2"/>
    <p:sldId id="278" r:id="rId3"/>
    <p:sldId id="256" r:id="rId4"/>
    <p:sldId id="310" r:id="rId5"/>
    <p:sldId id="257" r:id="rId6"/>
    <p:sldId id="259" r:id="rId7"/>
    <p:sldId id="258" r:id="rId8"/>
    <p:sldId id="260" r:id="rId9"/>
    <p:sldId id="261" r:id="rId10"/>
    <p:sldId id="262" r:id="rId11"/>
    <p:sldId id="311" r:id="rId12"/>
    <p:sldId id="264" r:id="rId13"/>
    <p:sldId id="266" r:id="rId14"/>
    <p:sldId id="265" r:id="rId15"/>
    <p:sldId id="267" r:id="rId16"/>
    <p:sldId id="268" r:id="rId17"/>
    <p:sldId id="269" r:id="rId18"/>
    <p:sldId id="271" r:id="rId19"/>
    <p:sldId id="308" r:id="rId20"/>
    <p:sldId id="314" r:id="rId21"/>
    <p:sldId id="270" r:id="rId22"/>
    <p:sldId id="300" r:id="rId23"/>
    <p:sldId id="312" r:id="rId24"/>
    <p:sldId id="301" r:id="rId25"/>
    <p:sldId id="274" r:id="rId26"/>
    <p:sldId id="291" r:id="rId27"/>
    <p:sldId id="302" r:id="rId28"/>
    <p:sldId id="303" r:id="rId29"/>
    <p:sldId id="304" r:id="rId30"/>
    <p:sldId id="305" r:id="rId31"/>
    <p:sldId id="306" r:id="rId32"/>
    <p:sldId id="307" r:id="rId33"/>
    <p:sldId id="296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8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19191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94660"/>
  </p:normalViewPr>
  <p:slideViewPr>
    <p:cSldViewPr snapToObjects="1">
      <p:cViewPr>
        <p:scale>
          <a:sx n="99" d="100"/>
          <a:sy n="99" d="100"/>
        </p:scale>
        <p:origin x="7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2DD2F-0B53-AD4E-B26A-851A5FF0EB69}" type="doc">
      <dgm:prSet loTypeId="urn:microsoft.com/office/officeart/2005/8/layout/hList6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4E3ECE-D1A2-E74D-AC61-2DA722E3ABE7}">
      <dgm:prSet phldrT="[Text]" custT="1"/>
      <dgm:spPr/>
      <dgm:t>
        <a:bodyPr/>
        <a:lstStyle/>
        <a:p>
          <a:r>
            <a:rPr lang="en-US" sz="2700" dirty="0" smtClean="0"/>
            <a:t>Strength</a:t>
          </a:r>
          <a:endParaRPr lang="en-US" sz="2700" dirty="0"/>
        </a:p>
      </dgm:t>
    </dgm:pt>
    <dgm:pt modelId="{8BE446D9-D90B-CE4C-B7D3-97340B7016CD}" type="parTrans" cxnId="{3C6BA06A-4AFC-A84F-9DDE-67E343B971C8}">
      <dgm:prSet/>
      <dgm:spPr/>
      <dgm:t>
        <a:bodyPr/>
        <a:lstStyle/>
        <a:p>
          <a:endParaRPr lang="en-US"/>
        </a:p>
      </dgm:t>
    </dgm:pt>
    <dgm:pt modelId="{2F292714-0421-D749-82B8-812079A99CC6}" type="sibTrans" cxnId="{3C6BA06A-4AFC-A84F-9DDE-67E343B971C8}">
      <dgm:prSet/>
      <dgm:spPr/>
      <dgm:t>
        <a:bodyPr/>
        <a:lstStyle/>
        <a:p>
          <a:endParaRPr lang="en-US"/>
        </a:p>
      </dgm:t>
    </dgm:pt>
    <dgm:pt modelId="{60147B3A-8FDB-FE4E-9BCB-3254941EDAAB}">
      <dgm:prSet phldrT="[Text]" custT="1"/>
      <dgm:spPr/>
      <dgm:t>
        <a:bodyPr/>
        <a:lstStyle/>
        <a:p>
          <a:r>
            <a:rPr lang="en-US" sz="1800" dirty="0" smtClean="0"/>
            <a:t>One of a few organizations who give this type of funding</a:t>
          </a:r>
          <a:endParaRPr lang="en-US" sz="1800" dirty="0"/>
        </a:p>
      </dgm:t>
    </dgm:pt>
    <dgm:pt modelId="{2CD4A321-EE03-E24C-90D0-79D5FCA9A296}" type="parTrans" cxnId="{370C768D-B0BC-844E-9782-6615EB38DDFC}">
      <dgm:prSet/>
      <dgm:spPr/>
      <dgm:t>
        <a:bodyPr/>
        <a:lstStyle/>
        <a:p>
          <a:endParaRPr lang="en-US"/>
        </a:p>
      </dgm:t>
    </dgm:pt>
    <dgm:pt modelId="{E9E6090F-37A2-684C-9421-2BF0AEB9C6F7}" type="sibTrans" cxnId="{370C768D-B0BC-844E-9782-6615EB38DDFC}">
      <dgm:prSet/>
      <dgm:spPr/>
      <dgm:t>
        <a:bodyPr/>
        <a:lstStyle/>
        <a:p>
          <a:endParaRPr lang="en-US"/>
        </a:p>
      </dgm:t>
    </dgm:pt>
    <dgm:pt modelId="{4619476D-8640-2642-BE15-16EC0D8D7E58}">
      <dgm:prSet phldrT="[Text]" custT="1"/>
      <dgm:spPr/>
      <dgm:t>
        <a:bodyPr/>
        <a:lstStyle/>
        <a:p>
          <a:r>
            <a:rPr lang="en-US" sz="2700" dirty="0" smtClean="0"/>
            <a:t>Weakness</a:t>
          </a:r>
          <a:endParaRPr lang="en-US" sz="2700" dirty="0"/>
        </a:p>
      </dgm:t>
    </dgm:pt>
    <dgm:pt modelId="{B707D36A-CE48-184F-B8B2-5582E20C5683}" type="parTrans" cxnId="{508A6448-A17B-5448-B433-79B1D978859C}">
      <dgm:prSet/>
      <dgm:spPr/>
      <dgm:t>
        <a:bodyPr/>
        <a:lstStyle/>
        <a:p>
          <a:endParaRPr lang="en-US"/>
        </a:p>
      </dgm:t>
    </dgm:pt>
    <dgm:pt modelId="{F31052B3-3A77-6841-A8BB-04DC63BC9319}" type="sibTrans" cxnId="{508A6448-A17B-5448-B433-79B1D978859C}">
      <dgm:prSet/>
      <dgm:spPr/>
      <dgm:t>
        <a:bodyPr/>
        <a:lstStyle/>
        <a:p>
          <a:endParaRPr lang="en-US"/>
        </a:p>
      </dgm:t>
    </dgm:pt>
    <dgm:pt modelId="{25742C74-C58D-A841-8B7A-D33227CF6170}">
      <dgm:prSet phldrT="[Text]" custT="1"/>
      <dgm:spPr/>
      <dgm:t>
        <a:bodyPr/>
        <a:lstStyle/>
        <a:p>
          <a:r>
            <a:rPr lang="en-US" sz="2400" dirty="0" smtClean="0"/>
            <a:t>Opportunity</a:t>
          </a:r>
          <a:endParaRPr lang="en-US" sz="2400" dirty="0"/>
        </a:p>
      </dgm:t>
    </dgm:pt>
    <dgm:pt modelId="{CFB85E9E-7135-964B-9ECA-838D686FE9B3}" type="parTrans" cxnId="{B5CCA75E-6FC7-ED42-9EC6-2D1CF92C7DD7}">
      <dgm:prSet/>
      <dgm:spPr/>
      <dgm:t>
        <a:bodyPr/>
        <a:lstStyle/>
        <a:p>
          <a:endParaRPr lang="en-US"/>
        </a:p>
      </dgm:t>
    </dgm:pt>
    <dgm:pt modelId="{1698A6F7-8F03-9440-8E99-AA688495AF84}" type="sibTrans" cxnId="{B5CCA75E-6FC7-ED42-9EC6-2D1CF92C7DD7}">
      <dgm:prSet/>
      <dgm:spPr/>
      <dgm:t>
        <a:bodyPr/>
        <a:lstStyle/>
        <a:p>
          <a:endParaRPr lang="en-US"/>
        </a:p>
      </dgm:t>
    </dgm:pt>
    <dgm:pt modelId="{02A64512-4E76-2A48-821B-26D330BF1A0C}">
      <dgm:prSet phldrT="[Text]" custT="1"/>
      <dgm:spPr/>
      <dgm:t>
        <a:bodyPr/>
        <a:lstStyle/>
        <a:p>
          <a:r>
            <a:rPr lang="en-US" sz="1800" dirty="0" smtClean="0">
              <a:latin typeface="Calibri (Body)"/>
              <a:cs typeface="Calibri (Body)"/>
            </a:rPr>
            <a:t>Utilize social media and the Internet to obtain donations and educate those needing help</a:t>
          </a:r>
          <a:endParaRPr lang="en-US" sz="1800" dirty="0"/>
        </a:p>
      </dgm:t>
    </dgm:pt>
    <dgm:pt modelId="{4C82E942-CEFD-2844-983B-FDC2ABEF9A1C}" type="parTrans" cxnId="{5044F249-4905-374A-BBD4-F0FA486FC956}">
      <dgm:prSet/>
      <dgm:spPr/>
      <dgm:t>
        <a:bodyPr/>
        <a:lstStyle/>
        <a:p>
          <a:endParaRPr lang="en-US"/>
        </a:p>
      </dgm:t>
    </dgm:pt>
    <dgm:pt modelId="{1597DCC1-328C-FC4F-9B84-9ED7B8876C1D}" type="sibTrans" cxnId="{5044F249-4905-374A-BBD4-F0FA486FC956}">
      <dgm:prSet/>
      <dgm:spPr/>
      <dgm:t>
        <a:bodyPr/>
        <a:lstStyle/>
        <a:p>
          <a:endParaRPr lang="en-US"/>
        </a:p>
      </dgm:t>
    </dgm:pt>
    <dgm:pt modelId="{8BC30BDA-2E14-3645-8A79-C7437B1615FE}">
      <dgm:prSet phldrT="[Text]" custT="1"/>
      <dgm:spPr/>
      <dgm:t>
        <a:bodyPr/>
        <a:lstStyle/>
        <a:p>
          <a:r>
            <a:rPr lang="en-US" sz="2700" dirty="0" smtClean="0"/>
            <a:t>Threat</a:t>
          </a:r>
          <a:endParaRPr lang="en-US" sz="2700" dirty="0"/>
        </a:p>
      </dgm:t>
    </dgm:pt>
    <dgm:pt modelId="{CD28B842-ED6E-D646-884A-3D9ACA03B901}" type="parTrans" cxnId="{69CCF26F-B0F4-844C-B7AC-05CDE7687664}">
      <dgm:prSet/>
      <dgm:spPr/>
      <dgm:t>
        <a:bodyPr/>
        <a:lstStyle/>
        <a:p>
          <a:endParaRPr lang="en-US"/>
        </a:p>
      </dgm:t>
    </dgm:pt>
    <dgm:pt modelId="{95235CBF-E9FA-B046-9083-FF9953B6710F}" type="sibTrans" cxnId="{69CCF26F-B0F4-844C-B7AC-05CDE7687664}">
      <dgm:prSet/>
      <dgm:spPr/>
      <dgm:t>
        <a:bodyPr/>
        <a:lstStyle/>
        <a:p>
          <a:endParaRPr lang="en-US"/>
        </a:p>
      </dgm:t>
    </dgm:pt>
    <dgm:pt modelId="{F8FC836B-1615-1B4A-B812-4CE36F0CCFF4}">
      <dgm:prSet phldrT="[Text]" custT="1"/>
      <dgm:spPr/>
      <dgm:t>
        <a:bodyPr/>
        <a:lstStyle/>
        <a:p>
          <a:r>
            <a:rPr lang="en-US" sz="1800" dirty="0" smtClean="0"/>
            <a:t>If they can’t raise enough money clients will suffer or they will go elsewhere for assistance</a:t>
          </a:r>
          <a:endParaRPr lang="en-US" sz="1800" dirty="0">
            <a:latin typeface="Calibri (Body)"/>
            <a:cs typeface="Calibri (Body)"/>
          </a:endParaRPr>
        </a:p>
      </dgm:t>
    </dgm:pt>
    <dgm:pt modelId="{66EB0E58-F6A0-A64F-B802-00BDC026AC82}" type="parTrans" cxnId="{76F918BE-BDD0-EA4F-A6B0-4E0C523B057A}">
      <dgm:prSet/>
      <dgm:spPr/>
      <dgm:t>
        <a:bodyPr/>
        <a:lstStyle/>
        <a:p>
          <a:endParaRPr lang="en-US"/>
        </a:p>
      </dgm:t>
    </dgm:pt>
    <dgm:pt modelId="{17968143-F524-6443-BA92-9CCFB6DB9AC9}" type="sibTrans" cxnId="{76F918BE-BDD0-EA4F-A6B0-4E0C523B057A}">
      <dgm:prSet/>
      <dgm:spPr/>
      <dgm:t>
        <a:bodyPr/>
        <a:lstStyle/>
        <a:p>
          <a:endParaRPr lang="en-US"/>
        </a:p>
      </dgm:t>
    </dgm:pt>
    <dgm:pt modelId="{295476F3-80B2-B544-AFF0-7F41D5ACE7F1}">
      <dgm:prSet phldrT="[Text]" custT="1"/>
      <dgm:spPr/>
      <dgm:t>
        <a:bodyPr/>
        <a:lstStyle/>
        <a:p>
          <a:r>
            <a:rPr lang="en-US" sz="1800" dirty="0" smtClean="0"/>
            <a:t>Provides immediate access to assistance without red-tape</a:t>
          </a:r>
          <a:endParaRPr lang="en-US" sz="1800" dirty="0"/>
        </a:p>
      </dgm:t>
    </dgm:pt>
    <dgm:pt modelId="{7BF52831-068E-FC45-8E1A-F0568A0F00DD}" type="parTrans" cxnId="{14018454-4C7C-0B43-BD5C-22F333F0289A}">
      <dgm:prSet/>
      <dgm:spPr/>
      <dgm:t>
        <a:bodyPr/>
        <a:lstStyle/>
        <a:p>
          <a:endParaRPr lang="en-US"/>
        </a:p>
      </dgm:t>
    </dgm:pt>
    <dgm:pt modelId="{92E1B26D-EC30-0948-8AFC-58245841113E}" type="sibTrans" cxnId="{14018454-4C7C-0B43-BD5C-22F333F0289A}">
      <dgm:prSet/>
      <dgm:spPr/>
      <dgm:t>
        <a:bodyPr/>
        <a:lstStyle/>
        <a:p>
          <a:endParaRPr lang="en-US"/>
        </a:p>
      </dgm:t>
    </dgm:pt>
    <dgm:pt modelId="{3AA00B29-8ACD-9945-8280-14F77AA3855F}">
      <dgm:prSet phldrT="[Text]" custT="1"/>
      <dgm:spPr/>
      <dgm:t>
        <a:bodyPr/>
        <a:lstStyle/>
        <a:p>
          <a:r>
            <a:rPr lang="en-US" sz="1500" dirty="0" smtClean="0"/>
            <a:t>During negative economic conditions all of these decrease the amount of funding received</a:t>
          </a:r>
          <a:endParaRPr lang="en-US" sz="1500" dirty="0">
            <a:latin typeface="+mn-lt"/>
            <a:cs typeface="Calibri "/>
          </a:endParaRPr>
        </a:p>
      </dgm:t>
    </dgm:pt>
    <dgm:pt modelId="{CB4FD4A7-C238-3F4D-8F6D-DD4533FC413F}" type="parTrans" cxnId="{93E7BCB0-807B-D64B-9A48-A732471C475A}">
      <dgm:prSet/>
      <dgm:spPr/>
      <dgm:t>
        <a:bodyPr/>
        <a:lstStyle/>
        <a:p>
          <a:endParaRPr lang="en-US"/>
        </a:p>
      </dgm:t>
    </dgm:pt>
    <dgm:pt modelId="{D15E299B-14C5-824D-86ED-F20BCF509D1B}" type="sibTrans" cxnId="{93E7BCB0-807B-D64B-9A48-A732471C475A}">
      <dgm:prSet/>
      <dgm:spPr/>
      <dgm:t>
        <a:bodyPr/>
        <a:lstStyle/>
        <a:p>
          <a:endParaRPr lang="en-US"/>
        </a:p>
      </dgm:t>
    </dgm:pt>
    <dgm:pt modelId="{FF84B12B-6B1C-6F4A-8551-D16A97F5D7C6}">
      <dgm:prSet phldrT="[Text]" custT="1"/>
      <dgm:spPr/>
      <dgm:t>
        <a:bodyPr/>
        <a:lstStyle/>
        <a:p>
          <a:r>
            <a:rPr lang="en-US" sz="1500" dirty="0" smtClean="0"/>
            <a:t>Limited to donations, fundraising efforts and grants from the government. </a:t>
          </a:r>
          <a:endParaRPr lang="en-US" sz="1500" dirty="0">
            <a:latin typeface="+mn-lt"/>
            <a:cs typeface="Calibri "/>
          </a:endParaRPr>
        </a:p>
      </dgm:t>
    </dgm:pt>
    <dgm:pt modelId="{07F5C398-7964-1347-B5CF-1B2BDCE3BE35}" type="sibTrans" cxnId="{2B03CEFF-B138-6F48-B3E2-92EEFEAE6917}">
      <dgm:prSet/>
      <dgm:spPr/>
      <dgm:t>
        <a:bodyPr/>
        <a:lstStyle/>
        <a:p>
          <a:endParaRPr lang="en-US"/>
        </a:p>
      </dgm:t>
    </dgm:pt>
    <dgm:pt modelId="{73CC7F94-E7E9-834E-892E-EC7D8AE174C9}" type="parTrans" cxnId="{2B03CEFF-B138-6F48-B3E2-92EEFEAE6917}">
      <dgm:prSet/>
      <dgm:spPr/>
      <dgm:t>
        <a:bodyPr/>
        <a:lstStyle/>
        <a:p>
          <a:endParaRPr lang="en-US"/>
        </a:p>
      </dgm:t>
    </dgm:pt>
    <dgm:pt modelId="{136D4786-F190-8149-AE57-612099FA6031}">
      <dgm:prSet phldrT="[Text]" custT="1"/>
      <dgm:spPr/>
      <dgm:t>
        <a:bodyPr/>
        <a:lstStyle/>
        <a:p>
          <a:endParaRPr lang="en-US" sz="1500" dirty="0">
            <a:latin typeface="+mn-lt"/>
            <a:cs typeface="Calibri "/>
          </a:endParaRPr>
        </a:p>
      </dgm:t>
    </dgm:pt>
    <dgm:pt modelId="{5D465493-DC0C-074B-B318-6B8D8F29E76D}" type="parTrans" cxnId="{4F82F438-6BFB-BA47-8835-B92917CAA310}">
      <dgm:prSet/>
      <dgm:spPr/>
      <dgm:t>
        <a:bodyPr/>
        <a:lstStyle/>
        <a:p>
          <a:endParaRPr lang="en-US"/>
        </a:p>
      </dgm:t>
    </dgm:pt>
    <dgm:pt modelId="{F5DFA65F-2E56-7440-A7D3-3680CC0B8131}" type="sibTrans" cxnId="{4F82F438-6BFB-BA47-8835-B92917CAA310}">
      <dgm:prSet/>
      <dgm:spPr/>
      <dgm:t>
        <a:bodyPr/>
        <a:lstStyle/>
        <a:p>
          <a:endParaRPr lang="en-US"/>
        </a:p>
      </dgm:t>
    </dgm:pt>
    <dgm:pt modelId="{3649CDEB-A52E-2248-AAA6-F278999D4BEB}" type="pres">
      <dgm:prSet presAssocID="{1012DD2F-0B53-AD4E-B26A-851A5FF0EB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53CA18-9328-8D4C-92F1-EE744FC4BAFC}" type="pres">
      <dgm:prSet presAssocID="{F74E3ECE-D1A2-E74D-AC61-2DA722E3AB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F6959-F1E2-F947-8993-95D2ED654821}" type="pres">
      <dgm:prSet presAssocID="{2F292714-0421-D749-82B8-812079A99CC6}" presName="sibTrans" presStyleCnt="0"/>
      <dgm:spPr/>
      <dgm:t>
        <a:bodyPr/>
        <a:lstStyle/>
        <a:p>
          <a:endParaRPr lang="en-US"/>
        </a:p>
      </dgm:t>
    </dgm:pt>
    <dgm:pt modelId="{7F5FE98D-53B3-7442-8A50-6D54FE10A7E5}" type="pres">
      <dgm:prSet presAssocID="{4619476D-8640-2642-BE15-16EC0D8D7E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1B21-6BC0-A248-99EB-7EBCB3F78376}" type="pres">
      <dgm:prSet presAssocID="{F31052B3-3A77-6841-A8BB-04DC63BC9319}" presName="sibTrans" presStyleCnt="0"/>
      <dgm:spPr/>
      <dgm:t>
        <a:bodyPr/>
        <a:lstStyle/>
        <a:p>
          <a:endParaRPr lang="en-US"/>
        </a:p>
      </dgm:t>
    </dgm:pt>
    <dgm:pt modelId="{88214EEF-D75D-4F48-A34B-999CF859A6EE}" type="pres">
      <dgm:prSet presAssocID="{25742C74-C58D-A841-8B7A-D33227CF61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EF3E5-ADB1-3A4A-A0E2-370A6ADB6160}" type="pres">
      <dgm:prSet presAssocID="{1698A6F7-8F03-9440-8E99-AA688495AF84}" presName="sibTrans" presStyleCnt="0"/>
      <dgm:spPr/>
      <dgm:t>
        <a:bodyPr/>
        <a:lstStyle/>
        <a:p>
          <a:endParaRPr lang="en-US"/>
        </a:p>
      </dgm:t>
    </dgm:pt>
    <dgm:pt modelId="{851B720D-E4CB-FB42-95AA-6AA481D35B94}" type="pres">
      <dgm:prSet presAssocID="{8BC30BDA-2E14-3645-8A79-C7437B1615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918BE-BDD0-EA4F-A6B0-4E0C523B057A}" srcId="{8BC30BDA-2E14-3645-8A79-C7437B1615FE}" destId="{F8FC836B-1615-1B4A-B812-4CE36F0CCFF4}" srcOrd="0" destOrd="0" parTransId="{66EB0E58-F6A0-A64F-B802-00BDC026AC82}" sibTransId="{17968143-F524-6443-BA92-9CCFB6DB9AC9}"/>
    <dgm:cxn modelId="{B63EFCB6-69BC-1D40-9BBA-8E3785D2DE60}" type="presOf" srcId="{F8FC836B-1615-1B4A-B812-4CE36F0CCFF4}" destId="{851B720D-E4CB-FB42-95AA-6AA481D35B94}" srcOrd="0" destOrd="1" presId="urn:microsoft.com/office/officeart/2005/8/layout/hList6"/>
    <dgm:cxn modelId="{3C6BA06A-4AFC-A84F-9DDE-67E343B971C8}" srcId="{1012DD2F-0B53-AD4E-B26A-851A5FF0EB69}" destId="{F74E3ECE-D1A2-E74D-AC61-2DA722E3ABE7}" srcOrd="0" destOrd="0" parTransId="{8BE446D9-D90B-CE4C-B7D3-97340B7016CD}" sibTransId="{2F292714-0421-D749-82B8-812079A99CC6}"/>
    <dgm:cxn modelId="{D750197C-8F5F-A34D-997C-C2704B34E089}" type="presOf" srcId="{4619476D-8640-2642-BE15-16EC0D8D7E58}" destId="{7F5FE98D-53B3-7442-8A50-6D54FE10A7E5}" srcOrd="0" destOrd="0" presId="urn:microsoft.com/office/officeart/2005/8/layout/hList6"/>
    <dgm:cxn modelId="{068EBA13-D5A0-DE40-AD8E-F61F0A114BE6}" type="presOf" srcId="{60147B3A-8FDB-FE4E-9BCB-3254941EDAAB}" destId="{1653CA18-9328-8D4C-92F1-EE744FC4BAFC}" srcOrd="0" destOrd="1" presId="urn:microsoft.com/office/officeart/2005/8/layout/hList6"/>
    <dgm:cxn modelId="{89ECDBE6-F09A-EF4D-A398-3079EDC18E42}" type="presOf" srcId="{FF84B12B-6B1C-6F4A-8551-D16A97F5D7C6}" destId="{7F5FE98D-53B3-7442-8A50-6D54FE10A7E5}" srcOrd="0" destOrd="1" presId="urn:microsoft.com/office/officeart/2005/8/layout/hList6"/>
    <dgm:cxn modelId="{CD31774E-A635-1B4A-9B2A-77295B5DB7B5}" type="presOf" srcId="{295476F3-80B2-B544-AFF0-7F41D5ACE7F1}" destId="{1653CA18-9328-8D4C-92F1-EE744FC4BAFC}" srcOrd="0" destOrd="2" presId="urn:microsoft.com/office/officeart/2005/8/layout/hList6"/>
    <dgm:cxn modelId="{370C768D-B0BC-844E-9782-6615EB38DDFC}" srcId="{F74E3ECE-D1A2-E74D-AC61-2DA722E3ABE7}" destId="{60147B3A-8FDB-FE4E-9BCB-3254941EDAAB}" srcOrd="0" destOrd="0" parTransId="{2CD4A321-EE03-E24C-90D0-79D5FCA9A296}" sibTransId="{E9E6090F-37A2-684C-9421-2BF0AEB9C6F7}"/>
    <dgm:cxn modelId="{93E7BCB0-807B-D64B-9A48-A732471C475A}" srcId="{4619476D-8640-2642-BE15-16EC0D8D7E58}" destId="{3AA00B29-8ACD-9945-8280-14F77AA3855F}" srcOrd="2" destOrd="0" parTransId="{CB4FD4A7-C238-3F4D-8F6D-DD4533FC413F}" sibTransId="{D15E299B-14C5-824D-86ED-F20BCF509D1B}"/>
    <dgm:cxn modelId="{69CCF26F-B0F4-844C-B7AC-05CDE7687664}" srcId="{1012DD2F-0B53-AD4E-B26A-851A5FF0EB69}" destId="{8BC30BDA-2E14-3645-8A79-C7437B1615FE}" srcOrd="3" destOrd="0" parTransId="{CD28B842-ED6E-D646-884A-3D9ACA03B901}" sibTransId="{95235CBF-E9FA-B046-9083-FF9953B6710F}"/>
    <dgm:cxn modelId="{386BF248-7BFC-E949-B6EB-C2B44B8F8E24}" type="presOf" srcId="{25742C74-C58D-A841-8B7A-D33227CF6170}" destId="{88214EEF-D75D-4F48-A34B-999CF859A6EE}" srcOrd="0" destOrd="0" presId="urn:microsoft.com/office/officeart/2005/8/layout/hList6"/>
    <dgm:cxn modelId="{B5CCA75E-6FC7-ED42-9EC6-2D1CF92C7DD7}" srcId="{1012DD2F-0B53-AD4E-B26A-851A5FF0EB69}" destId="{25742C74-C58D-A841-8B7A-D33227CF6170}" srcOrd="2" destOrd="0" parTransId="{CFB85E9E-7135-964B-9ECA-838D686FE9B3}" sibTransId="{1698A6F7-8F03-9440-8E99-AA688495AF84}"/>
    <dgm:cxn modelId="{6C74CDC1-2224-A049-9EC7-F87415155F2B}" type="presOf" srcId="{F74E3ECE-D1A2-E74D-AC61-2DA722E3ABE7}" destId="{1653CA18-9328-8D4C-92F1-EE744FC4BAFC}" srcOrd="0" destOrd="0" presId="urn:microsoft.com/office/officeart/2005/8/layout/hList6"/>
    <dgm:cxn modelId="{14018454-4C7C-0B43-BD5C-22F333F0289A}" srcId="{F74E3ECE-D1A2-E74D-AC61-2DA722E3ABE7}" destId="{295476F3-80B2-B544-AFF0-7F41D5ACE7F1}" srcOrd="1" destOrd="0" parTransId="{7BF52831-068E-FC45-8E1A-F0568A0F00DD}" sibTransId="{92E1B26D-EC30-0948-8AFC-58245841113E}"/>
    <dgm:cxn modelId="{F09F5751-156C-4F46-AF66-9CA14A4872C2}" type="presOf" srcId="{8BC30BDA-2E14-3645-8A79-C7437B1615FE}" destId="{851B720D-E4CB-FB42-95AA-6AA481D35B94}" srcOrd="0" destOrd="0" presId="urn:microsoft.com/office/officeart/2005/8/layout/hList6"/>
    <dgm:cxn modelId="{4F82F438-6BFB-BA47-8835-B92917CAA310}" srcId="{4619476D-8640-2642-BE15-16EC0D8D7E58}" destId="{136D4786-F190-8149-AE57-612099FA6031}" srcOrd="1" destOrd="0" parTransId="{5D465493-DC0C-074B-B318-6B8D8F29E76D}" sibTransId="{F5DFA65F-2E56-7440-A7D3-3680CC0B8131}"/>
    <dgm:cxn modelId="{CFB56BB9-3B51-404A-A8BC-76ED75E877B3}" type="presOf" srcId="{136D4786-F190-8149-AE57-612099FA6031}" destId="{7F5FE98D-53B3-7442-8A50-6D54FE10A7E5}" srcOrd="0" destOrd="2" presId="urn:microsoft.com/office/officeart/2005/8/layout/hList6"/>
    <dgm:cxn modelId="{7C98EDE2-F9B2-0F48-9B06-B8FD9A4995BC}" type="presOf" srcId="{1012DD2F-0B53-AD4E-B26A-851A5FF0EB69}" destId="{3649CDEB-A52E-2248-AAA6-F278999D4BEB}" srcOrd="0" destOrd="0" presId="urn:microsoft.com/office/officeart/2005/8/layout/hList6"/>
    <dgm:cxn modelId="{5044F249-4905-374A-BBD4-F0FA486FC956}" srcId="{25742C74-C58D-A841-8B7A-D33227CF6170}" destId="{02A64512-4E76-2A48-821B-26D330BF1A0C}" srcOrd="0" destOrd="0" parTransId="{4C82E942-CEFD-2844-983B-FDC2ABEF9A1C}" sibTransId="{1597DCC1-328C-FC4F-9B84-9ED7B8876C1D}"/>
    <dgm:cxn modelId="{DD06B542-B08D-CE46-AFE2-72211D32714E}" type="presOf" srcId="{3AA00B29-8ACD-9945-8280-14F77AA3855F}" destId="{7F5FE98D-53B3-7442-8A50-6D54FE10A7E5}" srcOrd="0" destOrd="3" presId="urn:microsoft.com/office/officeart/2005/8/layout/hList6"/>
    <dgm:cxn modelId="{508A6448-A17B-5448-B433-79B1D978859C}" srcId="{1012DD2F-0B53-AD4E-B26A-851A5FF0EB69}" destId="{4619476D-8640-2642-BE15-16EC0D8D7E58}" srcOrd="1" destOrd="0" parTransId="{B707D36A-CE48-184F-B8B2-5582E20C5683}" sibTransId="{F31052B3-3A77-6841-A8BB-04DC63BC9319}"/>
    <dgm:cxn modelId="{BF6DDEAA-0EA8-B447-9E93-3D1A720104D5}" type="presOf" srcId="{02A64512-4E76-2A48-821B-26D330BF1A0C}" destId="{88214EEF-D75D-4F48-A34B-999CF859A6EE}" srcOrd="0" destOrd="1" presId="urn:microsoft.com/office/officeart/2005/8/layout/hList6"/>
    <dgm:cxn modelId="{2B03CEFF-B138-6F48-B3E2-92EEFEAE6917}" srcId="{4619476D-8640-2642-BE15-16EC0D8D7E58}" destId="{FF84B12B-6B1C-6F4A-8551-D16A97F5D7C6}" srcOrd="0" destOrd="0" parTransId="{73CC7F94-E7E9-834E-892E-EC7D8AE174C9}" sibTransId="{07F5C398-7964-1347-B5CF-1B2BDCE3BE35}"/>
    <dgm:cxn modelId="{172CF6DF-4930-CE40-BF2E-F4C6D3FF108A}" type="presParOf" srcId="{3649CDEB-A52E-2248-AAA6-F278999D4BEB}" destId="{1653CA18-9328-8D4C-92F1-EE744FC4BAFC}" srcOrd="0" destOrd="0" presId="urn:microsoft.com/office/officeart/2005/8/layout/hList6"/>
    <dgm:cxn modelId="{6FEA4BE0-DD11-A040-8870-895E623AF471}" type="presParOf" srcId="{3649CDEB-A52E-2248-AAA6-F278999D4BEB}" destId="{BD6F6959-F1E2-F947-8993-95D2ED654821}" srcOrd="1" destOrd="0" presId="urn:microsoft.com/office/officeart/2005/8/layout/hList6"/>
    <dgm:cxn modelId="{3F04F370-1EA8-6343-843F-A4DB079B3FB3}" type="presParOf" srcId="{3649CDEB-A52E-2248-AAA6-F278999D4BEB}" destId="{7F5FE98D-53B3-7442-8A50-6D54FE10A7E5}" srcOrd="2" destOrd="0" presId="urn:microsoft.com/office/officeart/2005/8/layout/hList6"/>
    <dgm:cxn modelId="{547DE2BA-7A1D-6C41-887A-92E90B29F3C7}" type="presParOf" srcId="{3649CDEB-A52E-2248-AAA6-F278999D4BEB}" destId="{F3E61B21-6BC0-A248-99EB-7EBCB3F78376}" srcOrd="3" destOrd="0" presId="urn:microsoft.com/office/officeart/2005/8/layout/hList6"/>
    <dgm:cxn modelId="{538444FF-376D-B34E-A404-70B2D7BE7A0E}" type="presParOf" srcId="{3649CDEB-A52E-2248-AAA6-F278999D4BEB}" destId="{88214EEF-D75D-4F48-A34B-999CF859A6EE}" srcOrd="4" destOrd="0" presId="urn:microsoft.com/office/officeart/2005/8/layout/hList6"/>
    <dgm:cxn modelId="{9CB507FA-60CA-944E-A6C6-6522BE3C125F}" type="presParOf" srcId="{3649CDEB-A52E-2248-AAA6-F278999D4BEB}" destId="{0DCEF3E5-ADB1-3A4A-A0E2-370A6ADB6160}" srcOrd="5" destOrd="0" presId="urn:microsoft.com/office/officeart/2005/8/layout/hList6"/>
    <dgm:cxn modelId="{19A13D3E-BC0F-3843-822A-8B2B627C93E1}" type="presParOf" srcId="{3649CDEB-A52E-2248-AAA6-F278999D4BEB}" destId="{851B720D-E4CB-FB42-95AA-6AA481D35B9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1BB0D-1F98-418E-BDF9-7673B9B482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351E-5CEC-4EDA-983D-24D8F21912D0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029DB3E5-BA50-4A9B-9308-83FAC6E2082F}" type="parTrans" cxnId="{2F4DC60D-847C-4FDA-BF32-52C6A903ED20}">
      <dgm:prSet/>
      <dgm:spPr/>
      <dgm:t>
        <a:bodyPr/>
        <a:lstStyle/>
        <a:p>
          <a:endParaRPr lang="en-US"/>
        </a:p>
      </dgm:t>
    </dgm:pt>
    <dgm:pt modelId="{E2EB4DB3-3BA1-40B5-BC54-5134A1C349D3}" type="sibTrans" cxnId="{2F4DC60D-847C-4FDA-BF32-52C6A903ED20}">
      <dgm:prSet/>
      <dgm:spPr/>
      <dgm:t>
        <a:bodyPr/>
        <a:lstStyle/>
        <a:p>
          <a:endParaRPr lang="en-US"/>
        </a:p>
      </dgm:t>
    </dgm:pt>
    <dgm:pt modelId="{00143A4E-E0E7-43B4-A4E6-2097A2466797}" type="asst">
      <dgm:prSet phldrT="[Text]"/>
      <dgm:spPr/>
      <dgm:t>
        <a:bodyPr/>
        <a:lstStyle/>
        <a:p>
          <a:r>
            <a:rPr lang="en-US" dirty="0" smtClean="0"/>
            <a:t>Our Programs</a:t>
          </a:r>
          <a:endParaRPr lang="en-US" dirty="0"/>
        </a:p>
      </dgm:t>
    </dgm:pt>
    <dgm:pt modelId="{7CEAD9BB-BB56-4A53-9B7E-2EB98FD1CB43}" type="parTrans" cxnId="{CCFFBE61-2C84-4CA5-AAD5-C9AC5DBF173B}">
      <dgm:prSet/>
      <dgm:spPr/>
      <dgm:t>
        <a:bodyPr/>
        <a:lstStyle/>
        <a:p>
          <a:endParaRPr lang="en-US"/>
        </a:p>
      </dgm:t>
    </dgm:pt>
    <dgm:pt modelId="{7C620853-4AB4-4DCE-9661-EFDDE9379E78}" type="sibTrans" cxnId="{CCFFBE61-2C84-4CA5-AAD5-C9AC5DBF173B}">
      <dgm:prSet/>
      <dgm:spPr/>
      <dgm:t>
        <a:bodyPr/>
        <a:lstStyle/>
        <a:p>
          <a:endParaRPr lang="en-US"/>
        </a:p>
      </dgm:t>
    </dgm:pt>
    <dgm:pt modelId="{33F80672-7424-4FDA-B13D-28ED6623C5A5}">
      <dgm:prSet phldrT="[Text]"/>
      <dgm:spPr/>
      <dgm:t>
        <a:bodyPr/>
        <a:lstStyle/>
        <a:p>
          <a:r>
            <a:rPr lang="en-US" dirty="0" smtClean="0"/>
            <a:t>Flexible Financing Fund</a:t>
          </a:r>
          <a:endParaRPr lang="en-US" dirty="0"/>
        </a:p>
      </dgm:t>
    </dgm:pt>
    <dgm:pt modelId="{E4261709-CBBB-428D-8AD6-958CE3BD61CA}" type="parTrans" cxnId="{E6580323-0687-4A0E-AE88-41BC8E710D39}">
      <dgm:prSet/>
      <dgm:spPr/>
      <dgm:t>
        <a:bodyPr/>
        <a:lstStyle/>
        <a:p>
          <a:endParaRPr lang="en-US"/>
        </a:p>
      </dgm:t>
    </dgm:pt>
    <dgm:pt modelId="{5B0150D5-480B-4D69-A8A1-CC37EFAEC558}" type="sibTrans" cxnId="{E6580323-0687-4A0E-AE88-41BC8E710D39}">
      <dgm:prSet/>
      <dgm:spPr/>
      <dgm:t>
        <a:bodyPr/>
        <a:lstStyle/>
        <a:p>
          <a:endParaRPr lang="en-US"/>
        </a:p>
      </dgm:t>
    </dgm:pt>
    <dgm:pt modelId="{26B1FDD4-3289-4360-BDE7-F4980F3A06A8}">
      <dgm:prSet phldrT="[Text]"/>
      <dgm:spPr/>
      <dgm:t>
        <a:bodyPr/>
        <a:lstStyle/>
        <a:p>
          <a:r>
            <a:rPr lang="en-US" dirty="0" smtClean="0"/>
            <a:t>State Homelessness Fund</a:t>
          </a:r>
          <a:endParaRPr lang="en-US" dirty="0"/>
        </a:p>
      </dgm:t>
    </dgm:pt>
    <dgm:pt modelId="{89009098-FB6F-45A8-A69A-88492F51BC0A}" type="parTrans" cxnId="{D27B7DA1-75C1-44E0-90A6-12B12FC66755}">
      <dgm:prSet/>
      <dgm:spPr/>
      <dgm:t>
        <a:bodyPr/>
        <a:lstStyle/>
        <a:p>
          <a:endParaRPr lang="en-US"/>
        </a:p>
      </dgm:t>
    </dgm:pt>
    <dgm:pt modelId="{04EA98CA-F67B-4AFF-B1B5-85BBC0AA1701}" type="sibTrans" cxnId="{D27B7DA1-75C1-44E0-90A6-12B12FC66755}">
      <dgm:prSet/>
      <dgm:spPr/>
      <dgm:t>
        <a:bodyPr/>
        <a:lstStyle/>
        <a:p>
          <a:endParaRPr lang="en-US"/>
        </a:p>
      </dgm:t>
    </dgm:pt>
    <dgm:pt modelId="{69BC7C7E-08EC-404C-BED8-602BB0DA3D4A}" type="pres">
      <dgm:prSet presAssocID="{1D81BB0D-1F98-418E-BDF9-7673B9B482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3A74DD-7272-4B19-AA51-76FE24F7EB19}" type="pres">
      <dgm:prSet presAssocID="{9E7C351E-5CEC-4EDA-983D-24D8F21912D0}" presName="hierRoot1" presStyleCnt="0">
        <dgm:presLayoutVars>
          <dgm:hierBranch val="init"/>
        </dgm:presLayoutVars>
      </dgm:prSet>
      <dgm:spPr/>
    </dgm:pt>
    <dgm:pt modelId="{53C2CD3C-9DA3-4457-9D6C-F830DFA68871}" type="pres">
      <dgm:prSet presAssocID="{9E7C351E-5CEC-4EDA-983D-24D8F21912D0}" presName="rootComposite1" presStyleCnt="0"/>
      <dgm:spPr/>
    </dgm:pt>
    <dgm:pt modelId="{8FCC25A9-9D41-46A6-BA53-4C59DF666C35}" type="pres">
      <dgm:prSet presAssocID="{9E7C351E-5CEC-4EDA-983D-24D8F21912D0}" presName="rootText1" presStyleLbl="node0" presStyleIdx="0" presStyleCnt="1">
        <dgm:presLayoutVars>
          <dgm:chPref val="3"/>
        </dgm:presLayoutVars>
      </dgm:prSet>
      <dgm:spPr/>
    </dgm:pt>
    <dgm:pt modelId="{8C397ACD-5331-4D9D-8BD1-882BA370E8D6}" type="pres">
      <dgm:prSet presAssocID="{9E7C351E-5CEC-4EDA-983D-24D8F21912D0}" presName="rootConnector1" presStyleLbl="node1" presStyleIdx="0" presStyleCnt="0"/>
      <dgm:spPr/>
    </dgm:pt>
    <dgm:pt modelId="{A38CF638-1BC4-4076-A14F-F2AD7F1A4A00}" type="pres">
      <dgm:prSet presAssocID="{9E7C351E-5CEC-4EDA-983D-24D8F21912D0}" presName="hierChild2" presStyleCnt="0"/>
      <dgm:spPr/>
    </dgm:pt>
    <dgm:pt modelId="{87A5696B-F63F-46BB-B636-1A96D58FCD77}" type="pres">
      <dgm:prSet presAssocID="{E4261709-CBBB-428D-8AD6-958CE3BD61CA}" presName="Name37" presStyleLbl="parChTrans1D2" presStyleIdx="0" presStyleCnt="3"/>
      <dgm:spPr/>
    </dgm:pt>
    <dgm:pt modelId="{0741ABBE-9F4F-4CB5-BDA7-4A1562819EFF}" type="pres">
      <dgm:prSet presAssocID="{33F80672-7424-4FDA-B13D-28ED6623C5A5}" presName="hierRoot2" presStyleCnt="0">
        <dgm:presLayoutVars>
          <dgm:hierBranch val="init"/>
        </dgm:presLayoutVars>
      </dgm:prSet>
      <dgm:spPr/>
    </dgm:pt>
    <dgm:pt modelId="{A93ACAAC-8AC7-450F-B3D0-D3F976B98F22}" type="pres">
      <dgm:prSet presAssocID="{33F80672-7424-4FDA-B13D-28ED6623C5A5}" presName="rootComposite" presStyleCnt="0"/>
      <dgm:spPr/>
    </dgm:pt>
    <dgm:pt modelId="{CA994147-7CD1-428E-AC8C-C3CAB2DC1518}" type="pres">
      <dgm:prSet presAssocID="{33F80672-7424-4FDA-B13D-28ED6623C5A5}" presName="rootText" presStyleLbl="node2" presStyleIdx="0" presStyleCnt="2">
        <dgm:presLayoutVars>
          <dgm:chPref val="3"/>
        </dgm:presLayoutVars>
      </dgm:prSet>
      <dgm:spPr/>
    </dgm:pt>
    <dgm:pt modelId="{6CDF814F-187B-46E3-94E8-DE2FDFDB04B3}" type="pres">
      <dgm:prSet presAssocID="{33F80672-7424-4FDA-B13D-28ED6623C5A5}" presName="rootConnector" presStyleLbl="node2" presStyleIdx="0" presStyleCnt="2"/>
      <dgm:spPr/>
    </dgm:pt>
    <dgm:pt modelId="{8842086F-1584-4FBF-83E0-EF8EE746F9FA}" type="pres">
      <dgm:prSet presAssocID="{33F80672-7424-4FDA-B13D-28ED6623C5A5}" presName="hierChild4" presStyleCnt="0"/>
      <dgm:spPr/>
    </dgm:pt>
    <dgm:pt modelId="{770EB689-33A3-40D0-AE3D-F1081073C806}" type="pres">
      <dgm:prSet presAssocID="{33F80672-7424-4FDA-B13D-28ED6623C5A5}" presName="hierChild5" presStyleCnt="0"/>
      <dgm:spPr/>
    </dgm:pt>
    <dgm:pt modelId="{47633D50-F810-4405-8407-EBDCE43F1EF9}" type="pres">
      <dgm:prSet presAssocID="{89009098-FB6F-45A8-A69A-88492F51BC0A}" presName="Name37" presStyleLbl="parChTrans1D2" presStyleIdx="1" presStyleCnt="3"/>
      <dgm:spPr/>
    </dgm:pt>
    <dgm:pt modelId="{8B8E1CD1-22AA-455B-9074-C90F9241F033}" type="pres">
      <dgm:prSet presAssocID="{26B1FDD4-3289-4360-BDE7-F4980F3A06A8}" presName="hierRoot2" presStyleCnt="0">
        <dgm:presLayoutVars>
          <dgm:hierBranch val="init"/>
        </dgm:presLayoutVars>
      </dgm:prSet>
      <dgm:spPr/>
    </dgm:pt>
    <dgm:pt modelId="{8DA04A6F-679E-4619-92AC-B93D1E5A6B27}" type="pres">
      <dgm:prSet presAssocID="{26B1FDD4-3289-4360-BDE7-F4980F3A06A8}" presName="rootComposite" presStyleCnt="0"/>
      <dgm:spPr/>
    </dgm:pt>
    <dgm:pt modelId="{59A222E1-5B87-4DC7-AFA0-3BC63BBEDECE}" type="pres">
      <dgm:prSet presAssocID="{26B1FDD4-3289-4360-BDE7-F4980F3A06A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B47193-2204-4661-B50D-E59465563313}" type="pres">
      <dgm:prSet presAssocID="{26B1FDD4-3289-4360-BDE7-F4980F3A06A8}" presName="rootConnector" presStyleLbl="node2" presStyleIdx="1" presStyleCnt="2"/>
      <dgm:spPr/>
    </dgm:pt>
    <dgm:pt modelId="{785DF6B1-BA3D-442A-8186-A145E5F146AD}" type="pres">
      <dgm:prSet presAssocID="{26B1FDD4-3289-4360-BDE7-F4980F3A06A8}" presName="hierChild4" presStyleCnt="0"/>
      <dgm:spPr/>
    </dgm:pt>
    <dgm:pt modelId="{D476844E-7488-49A0-84F1-921C41358580}" type="pres">
      <dgm:prSet presAssocID="{26B1FDD4-3289-4360-BDE7-F4980F3A06A8}" presName="hierChild5" presStyleCnt="0"/>
      <dgm:spPr/>
    </dgm:pt>
    <dgm:pt modelId="{19BA1BE5-9225-47E6-B3C9-2D66D8375F4D}" type="pres">
      <dgm:prSet presAssocID="{9E7C351E-5CEC-4EDA-983D-24D8F21912D0}" presName="hierChild3" presStyleCnt="0"/>
      <dgm:spPr/>
    </dgm:pt>
    <dgm:pt modelId="{1D4B81AF-9043-4198-BE61-1F1D7586619E}" type="pres">
      <dgm:prSet presAssocID="{7CEAD9BB-BB56-4A53-9B7E-2EB98FD1CB43}" presName="Name111" presStyleLbl="parChTrans1D2" presStyleIdx="2" presStyleCnt="3"/>
      <dgm:spPr/>
    </dgm:pt>
    <dgm:pt modelId="{99C1B4D5-93B1-4FBD-916B-AA1C313EDC66}" type="pres">
      <dgm:prSet presAssocID="{00143A4E-E0E7-43B4-A4E6-2097A2466797}" presName="hierRoot3" presStyleCnt="0">
        <dgm:presLayoutVars>
          <dgm:hierBranch val="init"/>
        </dgm:presLayoutVars>
      </dgm:prSet>
      <dgm:spPr/>
    </dgm:pt>
    <dgm:pt modelId="{A6A75CCE-F8C0-4FCC-903A-F97CDFB4D30C}" type="pres">
      <dgm:prSet presAssocID="{00143A4E-E0E7-43B4-A4E6-2097A2466797}" presName="rootComposite3" presStyleCnt="0"/>
      <dgm:spPr/>
    </dgm:pt>
    <dgm:pt modelId="{AB139912-4DEA-4907-B008-8A5E0218DC3B}" type="pres">
      <dgm:prSet presAssocID="{00143A4E-E0E7-43B4-A4E6-2097A2466797}" presName="rootText3" presStyleLbl="asst1" presStyleIdx="0" presStyleCnt="1">
        <dgm:presLayoutVars>
          <dgm:chPref val="3"/>
        </dgm:presLayoutVars>
      </dgm:prSet>
      <dgm:spPr/>
    </dgm:pt>
    <dgm:pt modelId="{A0D5B741-1E15-4566-8491-0C8B07EEB499}" type="pres">
      <dgm:prSet presAssocID="{00143A4E-E0E7-43B4-A4E6-2097A2466797}" presName="rootConnector3" presStyleLbl="asst1" presStyleIdx="0" presStyleCnt="1"/>
      <dgm:spPr/>
    </dgm:pt>
    <dgm:pt modelId="{519EA455-6296-4B1E-8B97-63729B2E3DB0}" type="pres">
      <dgm:prSet presAssocID="{00143A4E-E0E7-43B4-A4E6-2097A2466797}" presName="hierChild6" presStyleCnt="0"/>
      <dgm:spPr/>
    </dgm:pt>
    <dgm:pt modelId="{0519A4A1-6C22-4837-AAFC-C3E7D124AE1A}" type="pres">
      <dgm:prSet presAssocID="{00143A4E-E0E7-43B4-A4E6-2097A2466797}" presName="hierChild7" presStyleCnt="0"/>
      <dgm:spPr/>
    </dgm:pt>
  </dgm:ptLst>
  <dgm:cxnLst>
    <dgm:cxn modelId="{CCFFBE61-2C84-4CA5-AAD5-C9AC5DBF173B}" srcId="{9E7C351E-5CEC-4EDA-983D-24D8F21912D0}" destId="{00143A4E-E0E7-43B4-A4E6-2097A2466797}" srcOrd="0" destOrd="0" parTransId="{7CEAD9BB-BB56-4A53-9B7E-2EB98FD1CB43}" sibTransId="{7C620853-4AB4-4DCE-9661-EFDDE9379E78}"/>
    <dgm:cxn modelId="{B7E0FC16-F8D4-4BEF-8822-63E5BF4E9915}" type="presOf" srcId="{26B1FDD4-3289-4360-BDE7-F4980F3A06A8}" destId="{52B47193-2204-4661-B50D-E59465563313}" srcOrd="1" destOrd="0" presId="urn:microsoft.com/office/officeart/2005/8/layout/orgChart1"/>
    <dgm:cxn modelId="{274C92CB-03D0-4841-BA8F-AD13CD368E0B}" type="presOf" srcId="{26B1FDD4-3289-4360-BDE7-F4980F3A06A8}" destId="{59A222E1-5B87-4DC7-AFA0-3BC63BBEDECE}" srcOrd="0" destOrd="0" presId="urn:microsoft.com/office/officeart/2005/8/layout/orgChart1"/>
    <dgm:cxn modelId="{7E29EE8E-9CB7-4FAA-A6A4-BBC5E7FD833D}" type="presOf" srcId="{9E7C351E-5CEC-4EDA-983D-24D8F21912D0}" destId="{8C397ACD-5331-4D9D-8BD1-882BA370E8D6}" srcOrd="1" destOrd="0" presId="urn:microsoft.com/office/officeart/2005/8/layout/orgChart1"/>
    <dgm:cxn modelId="{8471E72D-0A36-465D-A214-1841B9727E29}" type="presOf" srcId="{33F80672-7424-4FDA-B13D-28ED6623C5A5}" destId="{CA994147-7CD1-428E-AC8C-C3CAB2DC1518}" srcOrd="0" destOrd="0" presId="urn:microsoft.com/office/officeart/2005/8/layout/orgChart1"/>
    <dgm:cxn modelId="{B32E0D37-8F43-46A9-A7A9-6D5EEFBC3814}" type="presOf" srcId="{9E7C351E-5CEC-4EDA-983D-24D8F21912D0}" destId="{8FCC25A9-9D41-46A6-BA53-4C59DF666C35}" srcOrd="0" destOrd="0" presId="urn:microsoft.com/office/officeart/2005/8/layout/orgChart1"/>
    <dgm:cxn modelId="{2F4DC60D-847C-4FDA-BF32-52C6A903ED20}" srcId="{1D81BB0D-1F98-418E-BDF9-7673B9B482B1}" destId="{9E7C351E-5CEC-4EDA-983D-24D8F21912D0}" srcOrd="0" destOrd="0" parTransId="{029DB3E5-BA50-4A9B-9308-83FAC6E2082F}" sibTransId="{E2EB4DB3-3BA1-40B5-BC54-5134A1C349D3}"/>
    <dgm:cxn modelId="{8CACB3B1-6FA2-44A5-A060-B6694D0BB183}" type="presOf" srcId="{33F80672-7424-4FDA-B13D-28ED6623C5A5}" destId="{6CDF814F-187B-46E3-94E8-DE2FDFDB04B3}" srcOrd="1" destOrd="0" presId="urn:microsoft.com/office/officeart/2005/8/layout/orgChart1"/>
    <dgm:cxn modelId="{5525C7CC-AEC8-4405-8A3A-BED8A7D68CEC}" type="presOf" srcId="{89009098-FB6F-45A8-A69A-88492F51BC0A}" destId="{47633D50-F810-4405-8407-EBDCE43F1EF9}" srcOrd="0" destOrd="0" presId="urn:microsoft.com/office/officeart/2005/8/layout/orgChart1"/>
    <dgm:cxn modelId="{E6580323-0687-4A0E-AE88-41BC8E710D39}" srcId="{9E7C351E-5CEC-4EDA-983D-24D8F21912D0}" destId="{33F80672-7424-4FDA-B13D-28ED6623C5A5}" srcOrd="1" destOrd="0" parTransId="{E4261709-CBBB-428D-8AD6-958CE3BD61CA}" sibTransId="{5B0150D5-480B-4D69-A8A1-CC37EFAEC558}"/>
    <dgm:cxn modelId="{4A916401-01AF-45BE-819B-594479D0FB95}" type="presOf" srcId="{E4261709-CBBB-428D-8AD6-958CE3BD61CA}" destId="{87A5696B-F63F-46BB-B636-1A96D58FCD77}" srcOrd="0" destOrd="0" presId="urn:microsoft.com/office/officeart/2005/8/layout/orgChart1"/>
    <dgm:cxn modelId="{54966B66-CF41-401C-BF04-9D61922FD445}" type="presOf" srcId="{1D81BB0D-1F98-418E-BDF9-7673B9B482B1}" destId="{69BC7C7E-08EC-404C-BED8-602BB0DA3D4A}" srcOrd="0" destOrd="0" presId="urn:microsoft.com/office/officeart/2005/8/layout/orgChart1"/>
    <dgm:cxn modelId="{59D2D137-613E-4DE6-810C-8903048F7B7E}" type="presOf" srcId="{7CEAD9BB-BB56-4A53-9B7E-2EB98FD1CB43}" destId="{1D4B81AF-9043-4198-BE61-1F1D7586619E}" srcOrd="0" destOrd="0" presId="urn:microsoft.com/office/officeart/2005/8/layout/orgChart1"/>
    <dgm:cxn modelId="{36C88612-5012-40FD-89F5-F75FFC495B24}" type="presOf" srcId="{00143A4E-E0E7-43B4-A4E6-2097A2466797}" destId="{A0D5B741-1E15-4566-8491-0C8B07EEB499}" srcOrd="1" destOrd="0" presId="urn:microsoft.com/office/officeart/2005/8/layout/orgChart1"/>
    <dgm:cxn modelId="{6F1D42F8-267D-40A2-815A-D7BF7977504D}" type="presOf" srcId="{00143A4E-E0E7-43B4-A4E6-2097A2466797}" destId="{AB139912-4DEA-4907-B008-8A5E0218DC3B}" srcOrd="0" destOrd="0" presId="urn:microsoft.com/office/officeart/2005/8/layout/orgChart1"/>
    <dgm:cxn modelId="{D27B7DA1-75C1-44E0-90A6-12B12FC66755}" srcId="{9E7C351E-5CEC-4EDA-983D-24D8F21912D0}" destId="{26B1FDD4-3289-4360-BDE7-F4980F3A06A8}" srcOrd="2" destOrd="0" parTransId="{89009098-FB6F-45A8-A69A-88492F51BC0A}" sibTransId="{04EA98CA-F67B-4AFF-B1B5-85BBC0AA1701}"/>
    <dgm:cxn modelId="{4BA165D6-4CF5-4C5C-A3D8-4EFEA20D1B68}" type="presParOf" srcId="{69BC7C7E-08EC-404C-BED8-602BB0DA3D4A}" destId="{123A74DD-7272-4B19-AA51-76FE24F7EB19}" srcOrd="0" destOrd="0" presId="urn:microsoft.com/office/officeart/2005/8/layout/orgChart1"/>
    <dgm:cxn modelId="{E5A6B260-17A4-4751-ADC7-393F355E7C7E}" type="presParOf" srcId="{123A74DD-7272-4B19-AA51-76FE24F7EB19}" destId="{53C2CD3C-9DA3-4457-9D6C-F830DFA68871}" srcOrd="0" destOrd="0" presId="urn:microsoft.com/office/officeart/2005/8/layout/orgChart1"/>
    <dgm:cxn modelId="{0A09EE1D-9107-4B36-AC31-9FC7BEE62BBA}" type="presParOf" srcId="{53C2CD3C-9DA3-4457-9D6C-F830DFA68871}" destId="{8FCC25A9-9D41-46A6-BA53-4C59DF666C35}" srcOrd="0" destOrd="0" presId="urn:microsoft.com/office/officeart/2005/8/layout/orgChart1"/>
    <dgm:cxn modelId="{9882F79E-D4B1-4658-8E85-9C562BD5ADB9}" type="presParOf" srcId="{53C2CD3C-9DA3-4457-9D6C-F830DFA68871}" destId="{8C397ACD-5331-4D9D-8BD1-882BA370E8D6}" srcOrd="1" destOrd="0" presId="urn:microsoft.com/office/officeart/2005/8/layout/orgChart1"/>
    <dgm:cxn modelId="{D9983CAA-BE7B-49B7-BF09-AE9F4E01420B}" type="presParOf" srcId="{123A74DD-7272-4B19-AA51-76FE24F7EB19}" destId="{A38CF638-1BC4-4076-A14F-F2AD7F1A4A00}" srcOrd="1" destOrd="0" presId="urn:microsoft.com/office/officeart/2005/8/layout/orgChart1"/>
    <dgm:cxn modelId="{6F7B10A1-95F4-4FDE-9132-A5EF35E47C57}" type="presParOf" srcId="{A38CF638-1BC4-4076-A14F-F2AD7F1A4A00}" destId="{87A5696B-F63F-46BB-B636-1A96D58FCD77}" srcOrd="0" destOrd="0" presId="urn:microsoft.com/office/officeart/2005/8/layout/orgChart1"/>
    <dgm:cxn modelId="{B0C8EEF0-FB0B-49DA-A929-610A4ACBA022}" type="presParOf" srcId="{A38CF638-1BC4-4076-A14F-F2AD7F1A4A00}" destId="{0741ABBE-9F4F-4CB5-BDA7-4A1562819EFF}" srcOrd="1" destOrd="0" presId="urn:microsoft.com/office/officeart/2005/8/layout/orgChart1"/>
    <dgm:cxn modelId="{7111C952-5513-4B56-A975-8309DE0C1CC8}" type="presParOf" srcId="{0741ABBE-9F4F-4CB5-BDA7-4A1562819EFF}" destId="{A93ACAAC-8AC7-450F-B3D0-D3F976B98F22}" srcOrd="0" destOrd="0" presId="urn:microsoft.com/office/officeart/2005/8/layout/orgChart1"/>
    <dgm:cxn modelId="{3846795C-FE73-40DB-AC32-5D0808724975}" type="presParOf" srcId="{A93ACAAC-8AC7-450F-B3D0-D3F976B98F22}" destId="{CA994147-7CD1-428E-AC8C-C3CAB2DC1518}" srcOrd="0" destOrd="0" presId="urn:microsoft.com/office/officeart/2005/8/layout/orgChart1"/>
    <dgm:cxn modelId="{42953105-30CF-47B9-8EC4-FA8352292D33}" type="presParOf" srcId="{A93ACAAC-8AC7-450F-B3D0-D3F976B98F22}" destId="{6CDF814F-187B-46E3-94E8-DE2FDFDB04B3}" srcOrd="1" destOrd="0" presId="urn:microsoft.com/office/officeart/2005/8/layout/orgChart1"/>
    <dgm:cxn modelId="{6EF2E91A-8BB6-4E79-B08F-8687200A3DB9}" type="presParOf" srcId="{0741ABBE-9F4F-4CB5-BDA7-4A1562819EFF}" destId="{8842086F-1584-4FBF-83E0-EF8EE746F9FA}" srcOrd="1" destOrd="0" presId="urn:microsoft.com/office/officeart/2005/8/layout/orgChart1"/>
    <dgm:cxn modelId="{90DBFBE3-A822-432F-A1A5-3C17FEA5A372}" type="presParOf" srcId="{0741ABBE-9F4F-4CB5-BDA7-4A1562819EFF}" destId="{770EB689-33A3-40D0-AE3D-F1081073C806}" srcOrd="2" destOrd="0" presId="urn:microsoft.com/office/officeart/2005/8/layout/orgChart1"/>
    <dgm:cxn modelId="{0390F32E-38C2-4FA4-8892-EEA788BAA2C0}" type="presParOf" srcId="{A38CF638-1BC4-4076-A14F-F2AD7F1A4A00}" destId="{47633D50-F810-4405-8407-EBDCE43F1EF9}" srcOrd="2" destOrd="0" presId="urn:microsoft.com/office/officeart/2005/8/layout/orgChart1"/>
    <dgm:cxn modelId="{EAAEEDE9-6A16-4992-8445-EDE8C5165251}" type="presParOf" srcId="{A38CF638-1BC4-4076-A14F-F2AD7F1A4A00}" destId="{8B8E1CD1-22AA-455B-9074-C90F9241F033}" srcOrd="3" destOrd="0" presId="urn:microsoft.com/office/officeart/2005/8/layout/orgChart1"/>
    <dgm:cxn modelId="{5829FCDB-F632-4E5E-BA27-7CFC8E3C43FD}" type="presParOf" srcId="{8B8E1CD1-22AA-455B-9074-C90F9241F033}" destId="{8DA04A6F-679E-4619-92AC-B93D1E5A6B27}" srcOrd="0" destOrd="0" presId="urn:microsoft.com/office/officeart/2005/8/layout/orgChart1"/>
    <dgm:cxn modelId="{32674355-53DA-4226-9A87-1FAD909D51CC}" type="presParOf" srcId="{8DA04A6F-679E-4619-92AC-B93D1E5A6B27}" destId="{59A222E1-5B87-4DC7-AFA0-3BC63BBEDECE}" srcOrd="0" destOrd="0" presId="urn:microsoft.com/office/officeart/2005/8/layout/orgChart1"/>
    <dgm:cxn modelId="{4912253B-F1FA-42A8-ADF2-0EF9DCE61323}" type="presParOf" srcId="{8DA04A6F-679E-4619-92AC-B93D1E5A6B27}" destId="{52B47193-2204-4661-B50D-E59465563313}" srcOrd="1" destOrd="0" presId="urn:microsoft.com/office/officeart/2005/8/layout/orgChart1"/>
    <dgm:cxn modelId="{67ADF802-1D86-405B-9F28-CF4D9C6F41D0}" type="presParOf" srcId="{8B8E1CD1-22AA-455B-9074-C90F9241F033}" destId="{785DF6B1-BA3D-442A-8186-A145E5F146AD}" srcOrd="1" destOrd="0" presId="urn:microsoft.com/office/officeart/2005/8/layout/orgChart1"/>
    <dgm:cxn modelId="{E5F1B6B0-C763-4D57-B274-932092695550}" type="presParOf" srcId="{8B8E1CD1-22AA-455B-9074-C90F9241F033}" destId="{D476844E-7488-49A0-84F1-921C41358580}" srcOrd="2" destOrd="0" presId="urn:microsoft.com/office/officeart/2005/8/layout/orgChart1"/>
    <dgm:cxn modelId="{CBDC858B-4EE4-4FE8-A4B0-2A9B6E305A39}" type="presParOf" srcId="{123A74DD-7272-4B19-AA51-76FE24F7EB19}" destId="{19BA1BE5-9225-47E6-B3C9-2D66D8375F4D}" srcOrd="2" destOrd="0" presId="urn:microsoft.com/office/officeart/2005/8/layout/orgChart1"/>
    <dgm:cxn modelId="{47BFB7D9-E525-4172-AA3A-EC941BAB1F87}" type="presParOf" srcId="{19BA1BE5-9225-47E6-B3C9-2D66D8375F4D}" destId="{1D4B81AF-9043-4198-BE61-1F1D7586619E}" srcOrd="0" destOrd="0" presId="urn:microsoft.com/office/officeart/2005/8/layout/orgChart1"/>
    <dgm:cxn modelId="{FB6F43D3-E4EF-46A1-A4BF-88C4A96A1C17}" type="presParOf" srcId="{19BA1BE5-9225-47E6-B3C9-2D66D8375F4D}" destId="{99C1B4D5-93B1-4FBD-916B-AA1C313EDC66}" srcOrd="1" destOrd="0" presId="urn:microsoft.com/office/officeart/2005/8/layout/orgChart1"/>
    <dgm:cxn modelId="{F3DAD00F-77B1-4146-BE4A-E1C58E8D7E3C}" type="presParOf" srcId="{99C1B4D5-93B1-4FBD-916B-AA1C313EDC66}" destId="{A6A75CCE-F8C0-4FCC-903A-F97CDFB4D30C}" srcOrd="0" destOrd="0" presId="urn:microsoft.com/office/officeart/2005/8/layout/orgChart1"/>
    <dgm:cxn modelId="{5A82AC5F-61F8-4415-9DEC-E81A77ED0EF4}" type="presParOf" srcId="{A6A75CCE-F8C0-4FCC-903A-F97CDFB4D30C}" destId="{AB139912-4DEA-4907-B008-8A5E0218DC3B}" srcOrd="0" destOrd="0" presId="urn:microsoft.com/office/officeart/2005/8/layout/orgChart1"/>
    <dgm:cxn modelId="{5860CB41-A264-483B-A0BD-C020D4B4188B}" type="presParOf" srcId="{A6A75CCE-F8C0-4FCC-903A-F97CDFB4D30C}" destId="{A0D5B741-1E15-4566-8491-0C8B07EEB499}" srcOrd="1" destOrd="0" presId="urn:microsoft.com/office/officeart/2005/8/layout/orgChart1"/>
    <dgm:cxn modelId="{62FFE10B-B119-4CB4-ADEA-77759DC4B3C2}" type="presParOf" srcId="{99C1B4D5-93B1-4FBD-916B-AA1C313EDC66}" destId="{519EA455-6296-4B1E-8B97-63729B2E3DB0}" srcOrd="1" destOrd="0" presId="urn:microsoft.com/office/officeart/2005/8/layout/orgChart1"/>
    <dgm:cxn modelId="{70766BB8-63C8-4E01-ADAA-8770AF35A08D}" type="presParOf" srcId="{99C1B4D5-93B1-4FBD-916B-AA1C313EDC66}" destId="{0519A4A1-6C22-4837-AAFC-C3E7D124A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3CA18-9328-8D4C-92F1-EE744FC4BAFC}">
      <dsp:nvSpPr>
        <dsp:cNvPr id="0" name=""/>
        <dsp:cNvSpPr/>
      </dsp:nvSpPr>
      <dsp:spPr>
        <a:xfrm rot="16200000">
          <a:off x="-1244363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Strength</a:t>
          </a:r>
          <a:endParaRPr lang="en-US" sz="2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One of a few organizations who give this type of 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immediate access to assistance without red-tape</a:t>
          </a:r>
          <a:endParaRPr lang="en-US" sz="1800" kern="1200" dirty="0"/>
        </a:p>
      </dsp:txBody>
      <dsp:txXfrm rot="5400000">
        <a:off x="2150" y="920433"/>
        <a:ext cx="2109136" cy="2761297"/>
      </dsp:txXfrm>
    </dsp:sp>
    <dsp:sp modelId="{7F5FE98D-53B3-7442-8A50-6D54FE10A7E5}">
      <dsp:nvSpPr>
        <dsp:cNvPr id="0" name=""/>
        <dsp:cNvSpPr/>
      </dsp:nvSpPr>
      <dsp:spPr>
        <a:xfrm rot="16200000">
          <a:off x="1022957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Weakness</a:t>
          </a:r>
          <a:endParaRPr lang="en-US" sz="27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Limited to donations, fundraising efforts and grants from the government. </a:t>
          </a:r>
          <a:endParaRPr lang="en-US" sz="1500" kern="1200" dirty="0">
            <a:latin typeface="+mn-lt"/>
            <a:cs typeface="Calibri 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latin typeface="+mn-lt"/>
            <a:cs typeface="Calibri 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During negative economic conditions all of these decrease the amount of funding received</a:t>
          </a:r>
          <a:endParaRPr lang="en-US" sz="1500" kern="1200" dirty="0">
            <a:latin typeface="+mn-lt"/>
            <a:cs typeface="Calibri "/>
          </a:endParaRPr>
        </a:p>
      </dsp:txBody>
      <dsp:txXfrm rot="5400000">
        <a:off x="2269470" y="920433"/>
        <a:ext cx="2109136" cy="2761297"/>
      </dsp:txXfrm>
    </dsp:sp>
    <dsp:sp modelId="{88214EEF-D75D-4F48-A34B-999CF859A6EE}">
      <dsp:nvSpPr>
        <dsp:cNvPr id="0" name=""/>
        <dsp:cNvSpPr/>
      </dsp:nvSpPr>
      <dsp:spPr>
        <a:xfrm rot="16200000">
          <a:off x="3290279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Opportunity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 (Body)"/>
              <a:cs typeface="Calibri (Body)"/>
            </a:rPr>
            <a:t>Utilize social media and the Internet to obtain donations and educate those needing help</a:t>
          </a:r>
          <a:endParaRPr lang="en-US" sz="1800" kern="1200" dirty="0"/>
        </a:p>
      </dsp:txBody>
      <dsp:txXfrm rot="5400000">
        <a:off x="4536792" y="920433"/>
        <a:ext cx="2109136" cy="2761297"/>
      </dsp:txXfrm>
    </dsp:sp>
    <dsp:sp modelId="{851B720D-E4CB-FB42-95AA-6AA481D35B94}">
      <dsp:nvSpPr>
        <dsp:cNvPr id="0" name=""/>
        <dsp:cNvSpPr/>
      </dsp:nvSpPr>
      <dsp:spPr>
        <a:xfrm rot="16200000">
          <a:off x="5557600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Threat</a:t>
          </a:r>
          <a:endParaRPr lang="en-US" sz="2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they can’t raise enough money clients will suffer or they will go elsewhere for assistance</a:t>
          </a:r>
          <a:endParaRPr lang="en-US" sz="1800" kern="1200" dirty="0">
            <a:latin typeface="Calibri (Body)"/>
            <a:cs typeface="Calibri (Body)"/>
          </a:endParaRPr>
        </a:p>
      </dsp:txBody>
      <dsp:txXfrm rot="5400000">
        <a:off x="6804113" y="920433"/>
        <a:ext cx="2109136" cy="2761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B81AF-9043-4198-BE61-1F1D7586619E}">
      <dsp:nvSpPr>
        <dsp:cNvPr id="0" name=""/>
        <dsp:cNvSpPr/>
      </dsp:nvSpPr>
      <dsp:spPr>
        <a:xfrm>
          <a:off x="1995931" y="748522"/>
          <a:ext cx="156718" cy="686577"/>
        </a:xfrm>
        <a:custGeom>
          <a:avLst/>
          <a:gdLst/>
          <a:ahLst/>
          <a:cxnLst/>
          <a:rect l="0" t="0" r="0" b="0"/>
          <a:pathLst>
            <a:path>
              <a:moveTo>
                <a:pt x="156718" y="0"/>
              </a:moveTo>
              <a:lnTo>
                <a:pt x="156718" y="686577"/>
              </a:lnTo>
              <a:lnTo>
                <a:pt x="0" y="68657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33D50-F810-4405-8407-EBDCE43F1EF9}">
      <dsp:nvSpPr>
        <dsp:cNvPr id="0" name=""/>
        <dsp:cNvSpPr/>
      </dsp:nvSpPr>
      <dsp:spPr>
        <a:xfrm>
          <a:off x="2152650" y="748522"/>
          <a:ext cx="902998" cy="13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436"/>
              </a:lnTo>
              <a:lnTo>
                <a:pt x="902998" y="1216436"/>
              </a:lnTo>
              <a:lnTo>
                <a:pt x="902998" y="13731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5696B-F63F-46BB-B636-1A96D58FCD77}">
      <dsp:nvSpPr>
        <dsp:cNvPr id="0" name=""/>
        <dsp:cNvSpPr/>
      </dsp:nvSpPr>
      <dsp:spPr>
        <a:xfrm>
          <a:off x="1249651" y="748522"/>
          <a:ext cx="902998" cy="1373155"/>
        </a:xfrm>
        <a:custGeom>
          <a:avLst/>
          <a:gdLst/>
          <a:ahLst/>
          <a:cxnLst/>
          <a:rect l="0" t="0" r="0" b="0"/>
          <a:pathLst>
            <a:path>
              <a:moveTo>
                <a:pt x="902998" y="0"/>
              </a:moveTo>
              <a:lnTo>
                <a:pt x="902998" y="1216436"/>
              </a:lnTo>
              <a:lnTo>
                <a:pt x="0" y="1216436"/>
              </a:lnTo>
              <a:lnTo>
                <a:pt x="0" y="13731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25A9-9D41-46A6-BA53-4C59DF666C35}">
      <dsp:nvSpPr>
        <dsp:cNvPr id="0" name=""/>
        <dsp:cNvSpPr/>
      </dsp:nvSpPr>
      <dsp:spPr>
        <a:xfrm>
          <a:off x="1406369" y="2242"/>
          <a:ext cx="1492560" cy="746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Homepage</a:t>
          </a:r>
          <a:endParaRPr lang="en-US" sz="1300" kern="1200" dirty="0"/>
        </a:p>
      </dsp:txBody>
      <dsp:txXfrm>
        <a:off x="1406369" y="2242"/>
        <a:ext cx="1492560" cy="746280"/>
      </dsp:txXfrm>
    </dsp:sp>
    <dsp:sp modelId="{CA994147-7CD1-428E-AC8C-C3CAB2DC1518}">
      <dsp:nvSpPr>
        <dsp:cNvPr id="0" name=""/>
        <dsp:cNvSpPr/>
      </dsp:nvSpPr>
      <dsp:spPr>
        <a:xfrm>
          <a:off x="503371" y="2121677"/>
          <a:ext cx="1492560" cy="746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Flexible Financing Fund</a:t>
          </a:r>
          <a:endParaRPr lang="en-US" sz="1300" kern="1200" dirty="0"/>
        </a:p>
      </dsp:txBody>
      <dsp:txXfrm>
        <a:off x="503371" y="2121677"/>
        <a:ext cx="1492560" cy="746280"/>
      </dsp:txXfrm>
    </dsp:sp>
    <dsp:sp modelId="{59A222E1-5B87-4DC7-AFA0-3BC63BBEDECE}">
      <dsp:nvSpPr>
        <dsp:cNvPr id="0" name=""/>
        <dsp:cNvSpPr/>
      </dsp:nvSpPr>
      <dsp:spPr>
        <a:xfrm>
          <a:off x="2309368" y="2121677"/>
          <a:ext cx="1492560" cy="746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State Homelessness Fund</a:t>
          </a:r>
          <a:endParaRPr lang="en-US" sz="1300" kern="1200" dirty="0"/>
        </a:p>
      </dsp:txBody>
      <dsp:txXfrm>
        <a:off x="2309368" y="2121677"/>
        <a:ext cx="1492560" cy="746280"/>
      </dsp:txXfrm>
    </dsp:sp>
    <dsp:sp modelId="{AB139912-4DEA-4907-B008-8A5E0218DC3B}">
      <dsp:nvSpPr>
        <dsp:cNvPr id="0" name=""/>
        <dsp:cNvSpPr/>
      </dsp:nvSpPr>
      <dsp:spPr>
        <a:xfrm>
          <a:off x="503371" y="1061959"/>
          <a:ext cx="1492560" cy="746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Our Programs</a:t>
          </a:r>
          <a:endParaRPr lang="en-US" sz="1300" kern="1200" dirty="0"/>
        </a:p>
      </dsp:txBody>
      <dsp:txXfrm>
        <a:off x="503371" y="1061959"/>
        <a:ext cx="1492560" cy="74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mergencyfund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atthelbig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5172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latin typeface="Calibri"/>
                <a:cs typeface="Calibri"/>
              </a:rPr>
              <a:t>Agency </a:t>
            </a:r>
            <a:endParaRPr lang="en-US" sz="80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843951"/>
            <a:ext cx="655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Group 5 </a:t>
            </a:r>
          </a:p>
          <a:p>
            <a:pPr algn="ctr"/>
            <a:r>
              <a:rPr lang="en-US" sz="3600" dirty="0" smtClean="0"/>
              <a:t>Financial Assistance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2400" dirty="0" smtClean="0"/>
              <a:t>Jon Youhanaie 		Raghib Bangloria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Toma Milano 		 Dwaine Foster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Matt Helbig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2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individuals and families helped</a:t>
            </a:r>
          </a:p>
          <a:p>
            <a:endParaRPr lang="en-US" dirty="0" smtClean="0"/>
          </a:p>
          <a:p>
            <a:r>
              <a:rPr lang="en-US" dirty="0" smtClean="0"/>
              <a:t>Money Raised through fundraising and donations</a:t>
            </a:r>
          </a:p>
          <a:p>
            <a:endParaRPr lang="en-US" dirty="0" smtClean="0"/>
          </a:p>
          <a:p>
            <a:r>
              <a:rPr lang="en-US" dirty="0" smtClean="0"/>
              <a:t>Time it takes to give assistance</a:t>
            </a:r>
          </a:p>
          <a:p>
            <a:endParaRPr lang="en-US" dirty="0" smtClean="0"/>
          </a:p>
          <a:p>
            <a:r>
              <a:rPr lang="en-US" dirty="0" smtClean="0"/>
              <a:t>Organization efficiencies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Success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Carmel</a:t>
            </a:r>
          </a:p>
          <a:p>
            <a:pPr lvl="1"/>
            <a:r>
              <a:rPr lang="en-US" dirty="0" smtClean="0"/>
              <a:t>Fixed Income on Section 8</a:t>
            </a:r>
          </a:p>
          <a:p>
            <a:pPr lvl="1"/>
            <a:r>
              <a:rPr lang="en-US" dirty="0" smtClean="0"/>
              <a:t>She failed a home inspection because her stove was broken</a:t>
            </a:r>
          </a:p>
          <a:p>
            <a:pPr lvl="1"/>
            <a:r>
              <a:rPr lang="en-US" dirty="0" smtClean="0"/>
              <a:t>Within a week she got a replacement stove and passed inspection</a:t>
            </a:r>
          </a:p>
          <a:p>
            <a:pPr lvl="1"/>
            <a:endParaRPr lang="en-US" dirty="0"/>
          </a:p>
          <a:p>
            <a:r>
              <a:rPr lang="en-US" dirty="0" smtClean="0"/>
              <a:t>Eric</a:t>
            </a:r>
          </a:p>
          <a:p>
            <a:pPr lvl="1"/>
            <a:r>
              <a:rPr lang="en-US" dirty="0" smtClean="0"/>
              <a:t>Unemployed and homeless</a:t>
            </a:r>
          </a:p>
          <a:p>
            <a:pPr lvl="1"/>
            <a:r>
              <a:rPr lang="en-US" dirty="0" smtClean="0"/>
              <a:t>Participated in Sustainable Income Program</a:t>
            </a:r>
          </a:p>
          <a:p>
            <a:pPr lvl="1"/>
            <a:r>
              <a:rPr lang="en-US" dirty="0" smtClean="0"/>
              <a:t>Got funds to attend Security Officer Training and money for food</a:t>
            </a:r>
          </a:p>
          <a:p>
            <a:pPr lvl="1"/>
            <a:r>
              <a:rPr lang="en-US" dirty="0" smtClean="0"/>
              <a:t>Now has his own apartment and sustainable income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2912" r="-42912"/>
          <a:stretch>
            <a:fillRect/>
          </a:stretch>
        </p:blipFill>
        <p:spPr>
          <a:xfrm>
            <a:off x="-762000" y="1828800"/>
            <a:ext cx="5181387" cy="28495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828800"/>
            <a:ext cx="5105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Norman Stone</a:t>
            </a:r>
          </a:p>
          <a:p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He observed a gap in services low-income families needed and the resources the City of Chicago provided them was inadequate</a:t>
            </a:r>
          </a:p>
          <a:p>
            <a:pPr>
              <a:buFont typeface="Arial"/>
              <a:buChar char="•"/>
            </a:pP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Used his own money and started distributing funds to people</a:t>
            </a:r>
          </a:p>
          <a:p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Founded the Emergency Fund in 1973</a:t>
            </a: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401" y="1600200"/>
            <a:ext cx="1925121" cy="2316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5105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600" dirty="0" smtClean="0"/>
              <a:t>Tom Owens</a:t>
            </a:r>
          </a:p>
          <a:p>
            <a:pPr hangingPunct="0"/>
            <a:endParaRPr lang="en-US" sz="2200" dirty="0" smtClean="0"/>
          </a:p>
          <a:p>
            <a:pPr hangingPunct="0">
              <a:buFont typeface="Arial"/>
              <a:buChar char="•"/>
            </a:pPr>
            <a:r>
              <a:rPr lang="en-US" sz="2200" dirty="0" smtClean="0"/>
              <a:t>Co-Chairman for the Emergency Fund</a:t>
            </a:r>
          </a:p>
          <a:p>
            <a:pPr hangingPunct="0">
              <a:buFont typeface="Arial"/>
              <a:buChar char="•"/>
            </a:pPr>
            <a:endParaRPr lang="en-US" sz="2200" dirty="0" smtClean="0"/>
          </a:p>
          <a:p>
            <a:pPr hangingPunct="0"/>
            <a:endParaRPr lang="en-US" sz="2200" dirty="0" smtClean="0"/>
          </a:p>
          <a:p>
            <a:pPr hangingPunct="0">
              <a:buFont typeface="Arial"/>
              <a:buChar char="•"/>
            </a:pPr>
            <a:r>
              <a:rPr lang="en-US" sz="2200" dirty="0" smtClean="0"/>
              <a:t>Established My Brother’s Keeper which later merged with The Emergency Fund</a:t>
            </a:r>
          </a:p>
          <a:p>
            <a:pPr hangingPunct="0">
              <a:buFont typeface="Arial"/>
              <a:buChar char="•"/>
            </a:pP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0" y="1600200"/>
            <a:ext cx="3053123" cy="2316162"/>
          </a:xfrm>
          <a:prstGeom prst="rect">
            <a:avLst/>
          </a:prstGeom>
          <a:noFill/>
          <a:ln w="57150" cmpd="sng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5105400" cy="523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600" dirty="0" smtClean="0"/>
              <a:t>Nonie Brennan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pPr>
              <a:buFont typeface="Arial"/>
              <a:buChar char="•"/>
            </a:pPr>
            <a:r>
              <a:rPr lang="en-US" sz="2000" dirty="0" smtClean="0"/>
              <a:t>Current CEO of The Emergency Fund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DePaul University Alumni and Professor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She has</a:t>
            </a:r>
            <a:r>
              <a:rPr lang="en-US" sz="2000" dirty="0" smtClean="0"/>
              <a:t> led the organization through significant </a:t>
            </a:r>
            <a:r>
              <a:rPr lang="en-US" sz="2000" dirty="0"/>
              <a:t>growth</a:t>
            </a:r>
            <a:r>
              <a:rPr lang="en-US" sz="2000" dirty="0" smtClean="0"/>
              <a:t> 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rganization </a:t>
            </a:r>
            <a:r>
              <a:rPr lang="en-US" sz="2000" dirty="0"/>
              <a:t>becoming</a:t>
            </a:r>
            <a:r>
              <a:rPr lang="en-US" sz="2000" dirty="0" smtClean="0"/>
              <a:t> the </a:t>
            </a:r>
            <a:r>
              <a:rPr lang="en-US" sz="2000" dirty="0"/>
              <a:t>largest provider of homelessness funding in the</a:t>
            </a:r>
            <a:r>
              <a:rPr lang="en-US" sz="2000" dirty="0" smtClean="0"/>
              <a:t> mid</a:t>
            </a:r>
            <a:r>
              <a:rPr lang="en-US" sz="2000" dirty="0"/>
              <a:t>-west</a:t>
            </a:r>
            <a:r>
              <a:rPr lang="en-US" sz="2000" dirty="0" smtClean="0"/>
              <a:t> 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pPr>
              <a:buFont typeface="Arial"/>
              <a:buChar char="•"/>
            </a:pP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Headquarters is located in Chicago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24 Employees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 75 active volunteers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Statistics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3050"/>
            <a:ext cx="3008313" cy="132715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Alternatives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914400" y="3657600"/>
            <a:ext cx="7467600" cy="2468563"/>
          </a:xfrm>
        </p:spPr>
        <p:txBody>
          <a:bodyPr>
            <a:normAutofit fontScale="32500" lnSpcReduction="20000"/>
          </a:bodyPr>
          <a:lstStyle/>
          <a:p>
            <a:pPr>
              <a:buFont typeface="Arial"/>
              <a:buChar char="•"/>
            </a:pP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Catholic Charities of the Archdiocese of Chicago</a:t>
            </a:r>
          </a:p>
          <a:p>
            <a:pPr>
              <a:buFont typeface="Arial"/>
              <a:buChar char="•"/>
            </a:pPr>
            <a:endParaRPr lang="en-US" sz="80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Salvation Army</a:t>
            </a:r>
          </a:p>
          <a:p>
            <a:pPr>
              <a:buFont typeface="Arial"/>
              <a:buChar char="•"/>
            </a:pPr>
            <a:endParaRPr lang="en-US" sz="80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Society of St. Vincent DePaul</a:t>
            </a:r>
            <a:endParaRPr lang="en-US" sz="8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2559" y="1435100"/>
            <a:ext cx="8558883" cy="2039300"/>
            <a:chOff x="457200" y="1435100"/>
            <a:chExt cx="8558883" cy="2039300"/>
          </a:xfrm>
        </p:grpSpPr>
        <p:pic>
          <p:nvPicPr>
            <p:cNvPr id="6" name="Picture 5" descr="Salvation Army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492" y="1543050"/>
              <a:ext cx="3067107" cy="1823400"/>
            </a:xfrm>
            <a:prstGeom prst="rect">
              <a:avLst/>
            </a:prstGeom>
          </p:spPr>
        </p:pic>
        <p:pic>
          <p:nvPicPr>
            <p:cNvPr id="7" name="Picture 6" descr="DePaul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599" y="1435100"/>
              <a:ext cx="2310484" cy="2039300"/>
            </a:xfrm>
            <a:prstGeom prst="rect">
              <a:avLst/>
            </a:prstGeom>
          </p:spPr>
        </p:pic>
        <p:pic>
          <p:nvPicPr>
            <p:cNvPr id="8" name="Picture 7" descr="catholic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625600"/>
              <a:ext cx="3036887" cy="1658300"/>
            </a:xfrm>
            <a:prstGeom prst="rect">
              <a:avLst/>
            </a:prstGeom>
          </p:spPr>
        </p:pic>
      </p:grpSp>
      <p:pic>
        <p:nvPicPr>
          <p:cNvPr id="10" name="Content Placeholder 8" descr="emergencyfund.jpg"/>
          <p:cNvPicPr>
            <a:picLocks noChangeAspect="1"/>
          </p:cNvPicPr>
          <p:nvPr/>
        </p:nvPicPr>
        <p:blipFill>
          <a:blip r:embed="rId5"/>
          <a:srcRect l="-5559" r="-5559"/>
          <a:stretch>
            <a:fillRect/>
          </a:stretch>
        </p:blipFill>
        <p:spPr>
          <a:xfrm>
            <a:off x="0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Donations</a:t>
            </a:r>
          </a:p>
          <a:p>
            <a:endParaRPr lang="en-US" dirty="0" smtClean="0"/>
          </a:p>
          <a:p>
            <a:r>
              <a:rPr lang="en-US" dirty="0" smtClean="0"/>
              <a:t>Fundraising</a:t>
            </a:r>
          </a:p>
          <a:p>
            <a:endParaRPr lang="en-US" dirty="0" smtClean="0"/>
          </a:p>
          <a:p>
            <a:r>
              <a:rPr lang="en-US" dirty="0" smtClean="0"/>
              <a:t>Illinois Department of Human Services Grants</a:t>
            </a:r>
          </a:p>
          <a:p>
            <a:endParaRPr lang="en-US" dirty="0" smtClean="0"/>
          </a:p>
          <a:p>
            <a:r>
              <a:rPr lang="en-US" dirty="0" smtClean="0"/>
              <a:t>Federal Government Grants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Funding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9154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7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47111"/>
            <a:ext cx="1051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80000"/>
              </a:lnSpc>
            </a:pPr>
            <a:r>
              <a:rPr lang="en-US" sz="6600" b="1" dirty="0" smtClean="0">
                <a:solidFill>
                  <a:srgbClr val="FFFFFF"/>
                </a:solidFill>
                <a:latin typeface="Calibri"/>
                <a:cs typeface="Calibri"/>
              </a:rPr>
              <a:t>Website Analysis</a:t>
            </a:r>
            <a:endParaRPr lang="en-US" sz="6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Analysis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5172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latin typeface="Calibri"/>
                <a:cs typeface="Calibri"/>
              </a:rPr>
              <a:t>Agency </a:t>
            </a:r>
            <a:endParaRPr lang="en-US" sz="80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Agency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Hierarchical Structure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Static Code</a:t>
            </a:r>
          </a:p>
          <a:p>
            <a:pPr lvl="1"/>
            <a:r>
              <a:rPr lang="en-US" dirty="0" smtClean="0"/>
              <a:t>Info needs to be</a:t>
            </a:r>
          </a:p>
          <a:p>
            <a:pPr marL="393192" lvl="1" indent="0">
              <a:buNone/>
            </a:pPr>
            <a:r>
              <a:rPr lang="en-US" dirty="0" smtClean="0"/>
              <a:t>  manually changed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8229600" cy="1143000"/>
          </a:xfrm>
        </p:spPr>
        <p:txBody>
          <a:bodyPr/>
          <a:lstStyle/>
          <a:p>
            <a:r>
              <a:rPr lang="en-US" dirty="0" smtClean="0"/>
              <a:t>Type of Website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4298672"/>
              </p:ext>
            </p:extLst>
          </p:nvPr>
        </p:nvGraphicFramePr>
        <p:xfrm>
          <a:off x="3726984" y="2514600"/>
          <a:ext cx="43053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5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Educate the public and those needing help</a:t>
            </a:r>
          </a:p>
          <a:p>
            <a:endParaRPr lang="en-US" dirty="0" smtClean="0"/>
          </a:p>
          <a:p>
            <a:r>
              <a:rPr lang="en-US" dirty="0" smtClean="0"/>
              <a:t>Direct those in need to assistance</a:t>
            </a:r>
          </a:p>
          <a:p>
            <a:endParaRPr lang="en-US" dirty="0" smtClean="0"/>
          </a:p>
          <a:p>
            <a:r>
              <a:rPr lang="en-US" dirty="0" smtClean="0"/>
              <a:t>Accept Donations</a:t>
            </a:r>
          </a:p>
          <a:p>
            <a:endParaRPr lang="en-US" dirty="0" smtClean="0"/>
          </a:p>
          <a:p>
            <a:r>
              <a:rPr lang="en-US" dirty="0" smtClean="0"/>
              <a:t>Tell their story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Goals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Expedite assistance requests</a:t>
            </a:r>
          </a:p>
          <a:p>
            <a:pPr lvl="1"/>
            <a:r>
              <a:rPr lang="en-US" dirty="0" smtClean="0"/>
              <a:t>Case Manager works quickly to give assistance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direct contact with the company</a:t>
            </a:r>
          </a:p>
          <a:p>
            <a:pPr lvl="1"/>
            <a:r>
              <a:rPr lang="en-US" dirty="0" smtClean="0"/>
              <a:t>Those needing assistance should call 3-1-1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Outsources administrative services:</a:t>
            </a:r>
          </a:p>
          <a:p>
            <a:pPr lvl="1"/>
            <a:r>
              <a:rPr lang="en-US" dirty="0" smtClean="0"/>
              <a:t>Credit Card Transactions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Managing databases</a:t>
            </a:r>
          </a:p>
          <a:p>
            <a:pPr lvl="2"/>
            <a:r>
              <a:rPr lang="en-US" dirty="0" smtClean="0"/>
              <a:t>The exchange of personal information with these 3</a:t>
            </a:r>
            <a:r>
              <a:rPr lang="en-US" baseline="30000" dirty="0" smtClean="0"/>
              <a:t>rd</a:t>
            </a:r>
            <a:r>
              <a:rPr lang="en-US" dirty="0" smtClean="0"/>
              <a:t> parties requires strict handling of confidential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Policies	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678" b="8678"/>
          <a:stretch>
            <a:fillRect/>
          </a:stretch>
        </p:blipFill>
        <p:spPr>
          <a:xfrm>
            <a:off x="6172200" y="276951"/>
            <a:ext cx="2743200" cy="15086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Secure Server Technology used throughout online donation Process</a:t>
            </a:r>
          </a:p>
          <a:p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/>
              <a:t>Emergencyfund.org</a:t>
            </a:r>
            <a:r>
              <a:rPr lang="en-US" sz="2000" b="1" dirty="0" smtClean="0"/>
              <a:t> uses </a:t>
            </a:r>
            <a:r>
              <a:rPr lang="en-US" sz="2000" b="1" dirty="0" err="1" smtClean="0"/>
              <a:t>Volusion’s</a:t>
            </a:r>
            <a:r>
              <a:rPr lang="en-US" sz="2000" b="1" dirty="0" smtClean="0"/>
              <a:t> high grade encryption software and HTTPS Security Protocol to communicate with browser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26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/>
              <a:t>We hold the right to terminate your ability to interact with </a:t>
            </a:r>
            <a:r>
              <a:rPr lang="en-US" sz="2000" i="1" dirty="0" err="1" smtClean="0"/>
              <a:t>emergencyfund.org</a:t>
            </a:r>
            <a:r>
              <a:rPr lang="en-US" sz="2000" i="1" dirty="0" smtClean="0"/>
              <a:t> website and organization in the event we feel you have broken the terms and conditions of usage</a:t>
            </a:r>
            <a:endParaRPr lang="en-US" sz="2000" i="1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3657600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capture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54"/>
            <a:ext cx="9144000" cy="63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27483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</a:p>
          <a:p>
            <a:pPr algn="ctr" hangingPunct="0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Marketing</a:t>
            </a:r>
            <a:endParaRPr lang="en-US" dirty="0"/>
          </a:p>
        </p:txBody>
      </p:sp>
      <p:pic>
        <p:nvPicPr>
          <p:cNvPr id="9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 income families or individuals</a:t>
            </a:r>
          </a:p>
          <a:p>
            <a:endParaRPr lang="en-US" dirty="0" smtClean="0"/>
          </a:p>
          <a:p>
            <a:r>
              <a:rPr lang="en-US" dirty="0" smtClean="0"/>
              <a:t>Homeless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Unemployed individuals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Families who are financially unstable due to some catastrophic event.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90800"/>
            <a:ext cx="2286000" cy="1524000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Donors are also clients of the site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 provide money for the funds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an “emergency fund” for the emergency fund.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Donations are more important than distribution in the sense that there is a lack of distribution if there is no donation to begin with.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90" y="1417638"/>
            <a:ext cx="1867310" cy="1867310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who want to shop for people who need temporary financial help.</a:t>
            </a:r>
          </a:p>
          <a:p>
            <a:pPr lvl="1"/>
            <a:r>
              <a:rPr lang="en-US" dirty="0" smtClean="0"/>
              <a:t>Gift catalogs allow this. </a:t>
            </a:r>
            <a:endParaRPr lang="en-US" dirty="0"/>
          </a:p>
          <a:p>
            <a:pPr lvl="2"/>
            <a:r>
              <a:rPr lang="en-US" dirty="0" smtClean="0"/>
              <a:t>E.g. Purchase a uniform for someone starting a new job. </a:t>
            </a:r>
          </a:p>
          <a:p>
            <a:pPr lvl="2"/>
            <a:r>
              <a:rPr lang="en-US" dirty="0" smtClean="0"/>
              <a:t>Purchase a 30 day CTA pass to help a person seek employment or to maintain a new job until their first check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1" y="4640654"/>
            <a:ext cx="2008874" cy="1741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648200"/>
            <a:ext cx="2610660" cy="1733478"/>
          </a:xfrm>
          <a:prstGeom prst="rect">
            <a:avLst/>
          </a:prstGeom>
        </p:spPr>
      </p:pic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4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3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8" descr="emergencyfun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559" r="-5559"/>
          <a:stretch>
            <a:fillRect/>
          </a:stretch>
        </p:blipFill>
        <p:spPr>
          <a:xfrm>
            <a:off x="2133600" y="609600"/>
            <a:ext cx="5334000" cy="29334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000" y="442406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Interview with:</a:t>
            </a:r>
          </a:p>
          <a:p>
            <a:endParaRPr lang="en-US" dirty="0" smtClean="0"/>
          </a:p>
          <a:p>
            <a:r>
              <a:rPr lang="en-US" dirty="0" smtClean="0"/>
              <a:t>	Kimberly Holly, Director of Development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donors perspective “It will provide the financial relief to the ones in need</a:t>
            </a:r>
          </a:p>
          <a:p>
            <a:r>
              <a:rPr lang="en-US" dirty="0" smtClean="0"/>
              <a:t>From the receiver’s perspective “It will aid you when in need. </a:t>
            </a:r>
          </a:p>
          <a:p>
            <a:pPr lvl="1"/>
            <a:r>
              <a:rPr lang="en-US" dirty="0" smtClean="0"/>
              <a:t>Such as the temporary CTA pass.</a:t>
            </a:r>
          </a:p>
          <a:p>
            <a:endParaRPr lang="en-US" dirty="0" smtClean="0"/>
          </a:p>
          <a:p>
            <a:r>
              <a:rPr lang="en-US" dirty="0" smtClean="0"/>
              <a:t>Gives the ability to temporarily aid others in a different or a unique approach. </a:t>
            </a:r>
            <a:endParaRPr lang="en-US" dirty="0"/>
          </a:p>
          <a:p>
            <a:pPr lvl="1"/>
            <a:r>
              <a:rPr lang="en-US" dirty="0" smtClean="0"/>
              <a:t>Other websites do not offer the ability to purchase certain gifts or in many cases they do not even have the gift catalog 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62" y="5347188"/>
            <a:ext cx="1760275" cy="1320206"/>
          </a:xfrm>
          <a:prstGeom prst="rect">
            <a:avLst/>
          </a:prstGeom>
        </p:spPr>
      </p:pic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needs for the head of household</a:t>
            </a:r>
          </a:p>
          <a:p>
            <a:r>
              <a:rPr lang="en-US" dirty="0" smtClean="0"/>
              <a:t>Ability to donate for shelter. E.g. rent</a:t>
            </a:r>
          </a:p>
          <a:p>
            <a:r>
              <a:rPr lang="en-US" dirty="0" smtClean="0"/>
              <a:t>Kitchen supplies to aid the cooking process for the family.</a:t>
            </a:r>
          </a:p>
          <a:p>
            <a:r>
              <a:rPr lang="en-US" dirty="0" smtClean="0"/>
              <a:t>School supplies, Eye exams and glasses, clothing</a:t>
            </a:r>
          </a:p>
          <a:p>
            <a:r>
              <a:rPr lang="en-US" dirty="0" smtClean="0"/>
              <a:t>Heat is important especially for a Chicago land residents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the Needs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800600"/>
            <a:ext cx="1809661" cy="1523925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2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use</a:t>
            </a:r>
          </a:p>
          <a:p>
            <a:pPr lvl="1"/>
            <a:r>
              <a:rPr lang="en-US" dirty="0" smtClean="0"/>
              <a:t>Click on Donate and it will give you many different options on what to donate.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Donating can be done online, thus no visits required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Colors of the website give it a warm feeling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itself</a:t>
            </a:r>
            <a:endParaRPr lang="en-US" dirty="0"/>
          </a:p>
        </p:txBody>
      </p:sp>
      <p:pic>
        <p:nvPicPr>
          <p:cNvPr id="4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78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Findings and Recommendations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“By providing food, clothing, shelter and counseling, we bring hope to the hopeless in the city of Chicago and its suburbs. “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1143000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Catholic Charities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14400" y="2819400"/>
            <a:ext cx="3429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162+ Programs Including: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Adoption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Health Care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Emergency Financial  Assistance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819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Assists more than 1 million people in Cook/Lake county annually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019729"/>
            <a:ext cx="2562583" cy="2238688"/>
          </a:xfrm>
          <a:prstGeom prst="rect">
            <a:avLst/>
          </a:prstGeom>
        </p:spPr>
      </p:pic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4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33600" y="682079"/>
            <a:ext cx="4665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Major Differences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066800" y="2514600"/>
            <a:ext cx="2971800" cy="320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Smaller in scope.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Lacks some media formats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No events listing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Amateur layout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05400" y="2514600"/>
            <a:ext cx="2971800" cy="320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Covers a wider range of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Includes maps to service sites (based on region)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0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74195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 Catholic Charities Has the Better Site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3622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All links are in working order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Well-organized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 </a:t>
            </a:r>
            <a:r>
              <a:rPr lang="en-US" sz="2400" dirty="0" err="1" smtClean="0"/>
              <a:t>Español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Emergency Fund Does Well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209800"/>
            <a:ext cx="2978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Easy to navigate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Makes use of social media</a:t>
            </a:r>
          </a:p>
          <a:p>
            <a:endParaRPr lang="en-US" dirty="0"/>
          </a:p>
        </p:txBody>
      </p:sp>
      <p:pic>
        <p:nvPicPr>
          <p:cNvPr id="9" name="Picture 8" descr="bot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7103"/>
            <a:ext cx="9144000" cy="2240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22098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Navigational and other important links at the bottom of each page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Multiple donation options</a:t>
            </a:r>
          </a:p>
          <a:p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373" y="40386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All section headings return Home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057400"/>
            <a:ext cx="2514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Home page layout is scattered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73380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Some links are dead/incomplete</a:t>
            </a:r>
          </a:p>
          <a:p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still reach wide audience</a:t>
            </a:r>
          </a:p>
          <a:p>
            <a:endParaRPr lang="en-US" dirty="0" smtClean="0"/>
          </a:p>
          <a:p>
            <a:r>
              <a:rPr lang="en-US" dirty="0" smtClean="0"/>
              <a:t>Partnered with a number of agencies </a:t>
            </a:r>
          </a:p>
          <a:p>
            <a:endParaRPr lang="en-US" dirty="0" smtClean="0"/>
          </a:p>
          <a:p>
            <a:r>
              <a:rPr lang="en-US" dirty="0" smtClean="0"/>
              <a:t>Most assistance-related information is obtained through direct contact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Website?</a:t>
            </a:r>
            <a:endParaRPr lang="en-US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Provides immediate financial assistance to low income Chicago area individuals and families</a:t>
            </a:r>
          </a:p>
          <a:p>
            <a:endParaRPr lang="en-US" dirty="0" smtClean="0"/>
          </a:p>
          <a:p>
            <a:r>
              <a:rPr lang="en-US" dirty="0" smtClean="0"/>
              <a:t>Their goal is to help people through a crisis or life changing transition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Area Overview</a:t>
            </a:r>
            <a:endParaRPr lang="en-US" dirty="0"/>
          </a:p>
        </p:txBody>
      </p:sp>
      <p:pic>
        <p:nvPicPr>
          <p:cNvPr id="10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362199"/>
          </a:xfrm>
        </p:spPr>
        <p:txBody>
          <a:bodyPr/>
          <a:lstStyle/>
          <a:p>
            <a:r>
              <a:rPr lang="en-US" dirty="0" smtClean="0"/>
              <a:t>Organize home page</a:t>
            </a:r>
          </a:p>
          <a:p>
            <a:r>
              <a:rPr lang="en-US" dirty="0" smtClean="0"/>
              <a:t>Make featured articles and blog posts available from Home</a:t>
            </a:r>
          </a:p>
          <a:p>
            <a:r>
              <a:rPr lang="en-US" dirty="0" smtClean="0"/>
              <a:t>Consistency for font/text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pic>
        <p:nvPicPr>
          <p:cNvPr id="5" name="Picture 4" descr="mission-statement_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505200"/>
            <a:ext cx="1905000" cy="2466975"/>
          </a:xfrm>
          <a:prstGeom prst="rect">
            <a:avLst/>
          </a:prstGeom>
        </p:spPr>
      </p:pic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Tour</a:t>
            </a:r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sets-mockup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Individuals and families with low-income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Individuals and families experiencing crisis or on the brink of crisis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Whom do they serve?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Loss of </a:t>
            </a:r>
            <a:r>
              <a:rPr lang="en-US" dirty="0" smtClean="0"/>
              <a:t>employment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/>
              <a:t>Medical disability or </a:t>
            </a:r>
            <a:r>
              <a:rPr lang="en-US" dirty="0" smtClean="0"/>
              <a:t>emergency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Loss or delay of a public </a:t>
            </a:r>
            <a:r>
              <a:rPr lang="en-US" dirty="0" smtClean="0"/>
              <a:t>benefit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Natural </a:t>
            </a:r>
            <a:r>
              <a:rPr lang="en-US" dirty="0" smtClean="0"/>
              <a:t>disaster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Substantial change in household composition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Victimization by criminal activity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Illegal action by a landlord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Displacement by government or private action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Other conditions constituting a hardship comparable to the others on this list.</a:t>
            </a:r>
          </a:p>
          <a:p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Assistance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22802"/>
            <a:ext cx="4040188" cy="762000"/>
          </a:xfrm>
        </p:spPr>
        <p:txBody>
          <a:bodyPr/>
          <a:lstStyle/>
          <a:p>
            <a:r>
              <a:rPr lang="en-US" dirty="0" smtClean="0"/>
              <a:t>Flexible Financial Fund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876800" y="3818912"/>
            <a:ext cx="4267200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Homelessness Prevention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66043"/>
            <a:ext cx="4040188" cy="394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Crisis Solution Grant</a:t>
            </a:r>
          </a:p>
          <a:p>
            <a:pPr lvl="1"/>
            <a:r>
              <a:rPr lang="en-US" dirty="0" smtClean="0"/>
              <a:t>Funds can be used for food vouchers, prescription medicine, eye glasses, clothing</a:t>
            </a:r>
          </a:p>
          <a:p>
            <a:pPr lvl="1"/>
            <a:r>
              <a:rPr lang="en-US" dirty="0" smtClean="0"/>
              <a:t>Payments are made to landlord or service provider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Self-Sufficiency Grant</a:t>
            </a:r>
          </a:p>
          <a:p>
            <a:pPr lvl="1"/>
            <a:r>
              <a:rPr lang="en-US" dirty="0" smtClean="0"/>
              <a:t>Helps families to obtain more sustainable income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76800" y="4458674"/>
            <a:ext cx="4267200" cy="28982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funds can be used for security deposits, rent, mortgages, and utilities who are experiencing crisis</a:t>
            </a:r>
            <a:endParaRPr lang="en-US" sz="2000" dirty="0"/>
          </a:p>
        </p:txBody>
      </p:sp>
      <p:pic>
        <p:nvPicPr>
          <p:cNvPr id="9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  <p:pic>
        <p:nvPicPr>
          <p:cNvPr id="10" name="Picture 9" descr="homeless-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22802"/>
            <a:ext cx="2402862" cy="2402862"/>
          </a:xfrm>
          <a:prstGeom prst="rect">
            <a:avLst/>
          </a:prstGeom>
        </p:spPr>
      </p:pic>
      <p:pic>
        <p:nvPicPr>
          <p:cNvPr id="11" name="Picture 10" descr="n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87" y="1158689"/>
            <a:ext cx="24923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dirty="0" smtClean="0"/>
              <a:t>The </a:t>
            </a:r>
            <a:r>
              <a:rPr lang="en-US" dirty="0"/>
              <a:t>company was created in 1973.</a:t>
            </a:r>
            <a:r>
              <a:rPr lang="en-US" dirty="0" smtClean="0"/>
              <a:t>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Founder identified a resources </a:t>
            </a:r>
            <a:r>
              <a:rPr lang="en-US" dirty="0"/>
              <a:t>g</a:t>
            </a:r>
            <a:r>
              <a:rPr lang="en-US" dirty="0" smtClean="0"/>
              <a:t>ap.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Quickly distributed resources for those in need</a:t>
            </a:r>
          </a:p>
          <a:p>
            <a:pPr hangingPunct="0">
              <a:buNone/>
            </a:pPr>
            <a:endParaRPr lang="en-US" dirty="0" smtClean="0"/>
          </a:p>
          <a:p>
            <a:pPr hangingPunct="0"/>
            <a:r>
              <a:rPr lang="en-US" dirty="0" smtClean="0"/>
              <a:t>Merged with other charitable organizations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Operates Mayor </a:t>
            </a:r>
            <a:r>
              <a:rPr lang="en-US" dirty="0"/>
              <a:t>Daley’s Chicago Homelessness </a:t>
            </a:r>
            <a:r>
              <a:rPr lang="en-US" dirty="0" smtClean="0"/>
              <a:t>Prevention </a:t>
            </a:r>
            <a:r>
              <a:rPr lang="en-US" dirty="0"/>
              <a:t>Fund.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History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as old as humans using resources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problem became more prevalent in urban areas but occurs everywhere</a:t>
            </a:r>
          </a:p>
          <a:p>
            <a:endParaRPr lang="en-US" dirty="0" smtClean="0"/>
          </a:p>
          <a:p>
            <a:r>
              <a:rPr lang="en-US" dirty="0" smtClean="0"/>
              <a:t>The current problem is not enough is done to help those in need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Problem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298</TotalTime>
  <Words>1183</Words>
  <Application>Microsoft Office PowerPoint</Application>
  <PresentationFormat>On-screen Show (4:3)</PresentationFormat>
  <Paragraphs>284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PowerPoint Presentation</vt:lpstr>
      <vt:lpstr>Agency Information</vt:lpstr>
      <vt:lpstr>PowerPoint Presentation</vt:lpstr>
      <vt:lpstr>Service Area Overview</vt:lpstr>
      <vt:lpstr>Whom do they serve?</vt:lpstr>
      <vt:lpstr>Causes of the Problem</vt:lpstr>
      <vt:lpstr>Options for Assistance</vt:lpstr>
      <vt:lpstr>Organization History</vt:lpstr>
      <vt:lpstr>History of the Problem</vt:lpstr>
      <vt:lpstr>Measuring Success</vt:lpstr>
      <vt:lpstr>Success Stories</vt:lpstr>
      <vt:lpstr>Key Individuals</vt:lpstr>
      <vt:lpstr>Key Individuals</vt:lpstr>
      <vt:lpstr>Key Individuals</vt:lpstr>
      <vt:lpstr>Company Statistics</vt:lpstr>
      <vt:lpstr>Alternatives</vt:lpstr>
      <vt:lpstr>Organization Funding</vt:lpstr>
      <vt:lpstr>SWOT Analysis</vt:lpstr>
      <vt:lpstr>Website Analysis</vt:lpstr>
      <vt:lpstr>Type of Website</vt:lpstr>
      <vt:lpstr>Website Goals</vt:lpstr>
      <vt:lpstr>Customer Service </vt:lpstr>
      <vt:lpstr>Privacy Policies </vt:lpstr>
      <vt:lpstr>Security </vt:lpstr>
      <vt:lpstr>PowerPoint Presentation</vt:lpstr>
      <vt:lpstr>Website Marketing</vt:lpstr>
      <vt:lpstr>Clients </vt:lpstr>
      <vt:lpstr>Clients </vt:lpstr>
      <vt:lpstr>Clients</vt:lpstr>
      <vt:lpstr>Why use this site</vt:lpstr>
      <vt:lpstr>Meeting the Needs</vt:lpstr>
      <vt:lpstr>Marketing itself</vt:lpstr>
      <vt:lpstr>Group Findings and Recommendations</vt:lpstr>
      <vt:lpstr>Catholic Charities</vt:lpstr>
      <vt:lpstr>PowerPoint Presentation</vt:lpstr>
      <vt:lpstr>PowerPoint Presentation</vt:lpstr>
      <vt:lpstr>What Emergency Fund Does Well</vt:lpstr>
      <vt:lpstr>Needs Work</vt:lpstr>
      <vt:lpstr>No Website?</vt:lpstr>
      <vt:lpstr>Advice</vt:lpstr>
      <vt:lpstr>Website Tour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Area Overview</dc:title>
  <dc:creator>Jon Youhanaie</dc:creator>
  <cp:lastModifiedBy>DePaul University</cp:lastModifiedBy>
  <cp:revision>22</cp:revision>
  <cp:lastPrinted>2013-06-04T00:30:27Z</cp:lastPrinted>
  <dcterms:created xsi:type="dcterms:W3CDTF">2013-06-04T03:28:13Z</dcterms:created>
  <dcterms:modified xsi:type="dcterms:W3CDTF">2013-06-04T14:42:20Z</dcterms:modified>
</cp:coreProperties>
</file>