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0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6E2"/>
    <a:srgbClr val="A05DD1"/>
    <a:srgbClr val="EFB3F3"/>
    <a:srgbClr val="F47767"/>
    <a:srgbClr val="1C91ED"/>
    <a:srgbClr val="D984E2"/>
    <a:srgbClr val="0066FF"/>
    <a:srgbClr val="5AD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9D661-E67B-5540-B15B-0A720C4EFB05}" v="167" dt="2023-07-09T16:23:29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FE412-8D10-D3BB-98BF-C750FA504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9A36F2-CE35-4ECB-5E25-BDB540FC0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D7A0D4-854E-335D-5579-9973566F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41C6-25EF-40C0-962B-DC64B033A4F7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41A6E6-4ABC-AB3C-C396-69D4E9A3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E5F091-30BC-525C-979C-3E3BBAF5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53D6-381B-4B76-8341-0DDB3444E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11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89ECE8-F190-FCAF-3D94-75C36750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6B5596-B3C6-2850-4CCC-F86B2A008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7174A9-49EC-C86B-DAA8-E0EF69CC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41C6-25EF-40C0-962B-DC64B033A4F7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53DAF5-D5EE-A56E-7736-EC4B8852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4826E-E6DD-127C-255B-877B4658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53D6-381B-4B76-8341-0DDB3444E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35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3743B92-609C-EC88-DF9D-F1FDDF7DF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90B634-4B5B-779F-F5C4-3F3AD89FF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EA326F-4724-394C-6880-EDA341C1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41C6-25EF-40C0-962B-DC64B033A4F7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2AA12B-F148-6153-7D16-C82C6EBA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D08DC4-71E7-1DAC-76C2-E283CBF8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53D6-381B-4B76-8341-0DDB3444E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0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75DC-0EDE-F8B4-F2F7-E064ABA8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97C0EE-23CB-8917-63D4-D0A22088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E7C04-A6DD-10A2-9452-5368EF91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41C6-25EF-40C0-962B-DC64B033A4F7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4F5769-4060-D67C-1DCE-A43DBC90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C1577B-6B31-C5B7-D9FF-68EB9DB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53D6-381B-4B76-8341-0DDB3444E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54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4E815-7015-1501-50B9-6354B21E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247299-6178-3452-0FB8-E96C562F7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AE5A1D-DB09-0074-3411-6919C614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41C6-25EF-40C0-962B-DC64B033A4F7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206447-DEB2-79B7-D97D-036719F7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35422-21EC-F35D-D54A-9DCA2648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53D6-381B-4B76-8341-0DDB3444E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49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DB2836-ACAB-3F4D-3FCD-33CB5B8C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94F6AC-2CCB-D493-3376-01015CA48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7F2949-BE9F-AFBA-EE90-D431362F9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B9EB50-9141-B451-2ACE-0122A368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41C6-25EF-40C0-962B-DC64B033A4F7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2F5F7B-4CC5-E87D-D875-84E5ABEE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9A033C-F017-6AB5-1EF9-2B7DB1FB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53D6-381B-4B76-8341-0DDB3444E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50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7210A-777B-ED79-9884-A1319D9B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4D5CB9-1FF8-0ACB-370D-5F1AC36D6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D47A25-76C7-7ADE-EC0D-D52402CF5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FA5A88-8D94-8E80-BD07-5517931E7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F2F9FD9-CB14-4CED-14D6-F6725D7A8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3880AE5-C57D-2C69-A6FC-93D5C65E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41C6-25EF-40C0-962B-DC64B033A4F7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4FA07AE-E417-4926-3B2E-E1EAC2B8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445121-4078-20F3-E0C0-AC2F7E22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53D6-381B-4B76-8341-0DDB3444E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48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93311-6047-5F5C-229F-D361762B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BBD96E-71D6-CE10-A4B7-1A7D6FA7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41C6-25EF-40C0-962B-DC64B033A4F7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2FB45E-4212-9503-71E3-B46769C7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2A90E8-860F-A595-4CCD-E2D2E1C7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53D6-381B-4B76-8341-0DDB3444E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65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255AA3-172B-BE1E-06CA-F45D2868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41C6-25EF-40C0-962B-DC64B033A4F7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89CE88B-360B-6C8D-0638-6082ECA0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046931-45C3-302E-D456-8B211D9B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53D6-381B-4B76-8341-0DDB3444E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69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22920A-A59B-AA5B-E05A-63638BAE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A500E9-5981-26DC-0827-38C1ED722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981D7A-DE5E-97B4-DC1C-D76B449F9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D0258C-4E0A-5322-4FFF-FCCEFF78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41C6-25EF-40C0-962B-DC64B033A4F7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B9F149-74A2-7A61-7E67-F3AC53BF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547990-DB6A-BD66-923D-660F4DFC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53D6-381B-4B76-8341-0DDB3444E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66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EFFB3-52AE-F55B-91E4-F196B597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DCCC4D-1B3B-8BA0-28C4-C6FB4D7F0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27B4A7A-9494-6788-9621-41C712D07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34F7FD-6249-0482-4D8A-D5EA3D28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41C6-25EF-40C0-962B-DC64B033A4F7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5909AE-D247-A6D1-3F49-184E07EA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A52BBD-406C-4FF6-6BFE-71FD4647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53D6-381B-4B76-8341-0DDB3444E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7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262791B-46E8-FD1A-F755-2BAAA75C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C22206-CEAC-99A5-DC5E-90688C411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4E81A1-68F2-F749-441C-6E097D87C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41C6-25EF-40C0-962B-DC64B033A4F7}" type="datetimeFigureOut">
              <a:rPr lang="it-IT" smtClean="0"/>
              <a:t>09/07/23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27C0D9-7DF3-DAAF-3E0C-8D878AFB6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07779B-D477-30E5-0574-37D718454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453D6-381B-4B76-8341-0DDB3444E1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88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4907185"/>
            <a:ext cx="655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3F18D1D-88A3-B081-C87A-B8F91ED2645B}"/>
              </a:ext>
            </a:extLst>
          </p:cNvPr>
          <p:cNvSpPr txBox="1"/>
          <p:nvPr/>
        </p:nvSpPr>
        <p:spPr>
          <a:xfrm>
            <a:off x="388189" y="5615071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Montserrat" pitchFamily="2" charset="77"/>
                <a:cs typeface="Sarala" panose="00000500000000000000" pitchFamily="2" charset="0"/>
              </a:rPr>
              <a:t>Ercolino Matteo: 0522501462</a:t>
            </a:r>
          </a:p>
          <a:p>
            <a:r>
              <a:rPr lang="it-IT" sz="1400" dirty="0">
                <a:latin typeface="Montserrat" pitchFamily="2" charset="77"/>
                <a:cs typeface="Sarala" panose="00000500000000000000" pitchFamily="2" charset="0"/>
              </a:rPr>
              <a:t>Silvestri Simone: 0522501419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BC80B9-B4FA-C967-B18A-09166CE07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719709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99407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1091D3-3484-0BAF-03D6-F3FD5A17FF23}"/>
              </a:ext>
            </a:extLst>
          </p:cNvPr>
          <p:cNvSpPr/>
          <p:nvPr/>
        </p:nvSpPr>
        <p:spPr>
          <a:xfrm>
            <a:off x="0" y="1927232"/>
            <a:ext cx="3686629" cy="1095828"/>
          </a:xfrm>
          <a:prstGeom prst="rect">
            <a:avLst/>
          </a:prstGeom>
          <a:solidFill>
            <a:srgbClr val="5AD8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1927232"/>
            <a:ext cx="69124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latin typeface="Montserrat" pitchFamily="2" charset="0"/>
                <a:cs typeface="Sarala" panose="00000500000000000000" pitchFamily="2" charset="0"/>
              </a:rPr>
              <a:t>GitHub</a:t>
            </a:r>
            <a:r>
              <a:rPr lang="it-IT" sz="6600" b="1">
                <a:latin typeface="Montserrat" pitchFamily="2" charset="0"/>
                <a:cs typeface="Sarala" panose="00000500000000000000" pitchFamily="2" charset="0"/>
              </a:rPr>
              <a:t> Actions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FC8E33-B1A8-2EFD-C98D-74DC7FF4A790}"/>
              </a:ext>
            </a:extLst>
          </p:cNvPr>
          <p:cNvSpPr txBox="1"/>
          <p:nvPr/>
        </p:nvSpPr>
        <p:spPr>
          <a:xfrm>
            <a:off x="388189" y="3152456"/>
            <a:ext cx="4701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To </a:t>
            </a:r>
            <a:r>
              <a:rPr lang="en-US" sz="1400" dirty="0">
                <a:latin typeface="Metrophobic" pitchFamily="2" charset="0"/>
                <a:cs typeface="Sarala" panose="00000500000000000000" pitchFamily="2" charset="0"/>
              </a:rPr>
              <a:t>f</a:t>
            </a:r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acilitate early bug detection, faster development cycles, and smoother deployments also to automate build, test, and deployment steps we setup a CI/CD environment using GitHub Actions.</a:t>
            </a:r>
            <a:endParaRPr lang="it-IT" sz="1400" dirty="0">
              <a:latin typeface="Metrophobic" pitchFamily="2" charset="0"/>
              <a:cs typeface="Saral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55401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84C8531-ED0A-9F52-A4B3-0DE1FD27F0CA}"/>
              </a:ext>
            </a:extLst>
          </p:cNvPr>
          <p:cNvSpPr/>
          <p:nvPr/>
        </p:nvSpPr>
        <p:spPr>
          <a:xfrm>
            <a:off x="0" y="0"/>
            <a:ext cx="1997925" cy="792503"/>
          </a:xfrm>
          <a:prstGeom prst="rect">
            <a:avLst/>
          </a:prstGeom>
          <a:solidFill>
            <a:srgbClr val="5AD8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484726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Montserrat" pitchFamily="2" charset="0"/>
                <a:cs typeface="Sarala" panose="00000500000000000000" pitchFamily="2" charset="0"/>
              </a:rPr>
              <a:t>GitHub</a:t>
            </a:r>
            <a:r>
              <a:rPr lang="it-IT" sz="1400" b="1">
                <a:latin typeface="Montserrat" pitchFamily="2" charset="0"/>
                <a:cs typeface="Sarala" panose="00000500000000000000" pitchFamily="2" charset="0"/>
              </a:rPr>
              <a:t> Actions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1953DB-0B18-7DA9-5FE1-1013C9ED4E51}"/>
              </a:ext>
            </a:extLst>
          </p:cNvPr>
          <p:cNvSpPr txBox="1"/>
          <p:nvPr/>
        </p:nvSpPr>
        <p:spPr>
          <a:xfrm>
            <a:off x="388189" y="1997839"/>
            <a:ext cx="48458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Montserrat" pitchFamily="2" charset="0"/>
              </a:rPr>
              <a:t>1. </a:t>
            </a:r>
            <a:r>
              <a:rPr lang="en-US" dirty="0">
                <a:latin typeface="Metrophobic" pitchFamily="2" charset="0"/>
                <a:cs typeface="Poppins Light" panose="00000400000000000000" pitchFamily="2" charset="0"/>
              </a:rPr>
              <a:t>We created a .</a:t>
            </a:r>
            <a:r>
              <a:rPr lang="en-US" dirty="0" err="1">
                <a:latin typeface="Metrophobic" pitchFamily="2" charset="0"/>
                <a:cs typeface="Poppins Light" panose="00000400000000000000" pitchFamily="2" charset="0"/>
              </a:rPr>
              <a:t>github</a:t>
            </a:r>
            <a:r>
              <a:rPr lang="en-US" dirty="0">
                <a:latin typeface="Metrophobic" pitchFamily="2" charset="0"/>
                <a:cs typeface="Poppins Light" panose="00000400000000000000" pitchFamily="2" charset="0"/>
              </a:rPr>
              <a:t>/workflows directory in our repository.</a:t>
            </a:r>
          </a:p>
          <a:p>
            <a:endParaRPr lang="en-US" dirty="0">
              <a:latin typeface="Metrophobic" pitchFamily="2" charset="0"/>
            </a:endParaRPr>
          </a:p>
          <a:p>
            <a:r>
              <a:rPr lang="en-US" b="1" dirty="0">
                <a:latin typeface="Montserrat" pitchFamily="2" charset="0"/>
              </a:rPr>
              <a:t>2. </a:t>
            </a:r>
            <a:r>
              <a:rPr lang="en-US" dirty="0">
                <a:latin typeface="Metrophobic" pitchFamily="2" charset="0"/>
                <a:cs typeface="Poppins Light" panose="00000400000000000000" pitchFamily="2" charset="0"/>
              </a:rPr>
              <a:t>Defined a workflow YAML file “</a:t>
            </a:r>
            <a:r>
              <a:rPr lang="en-US" dirty="0" err="1">
                <a:latin typeface="Metrophobic" pitchFamily="2" charset="0"/>
                <a:cs typeface="Poppins Light" panose="00000400000000000000" pitchFamily="2" charset="0"/>
              </a:rPr>
              <a:t>build.yml</a:t>
            </a:r>
            <a:r>
              <a:rPr lang="en-US" dirty="0">
                <a:latin typeface="Metrophobic" pitchFamily="2" charset="0"/>
                <a:cs typeface="Poppins Light" panose="00000400000000000000" pitchFamily="2" charset="0"/>
              </a:rPr>
              <a:t>” to specify the desired workflow steps.</a:t>
            </a:r>
          </a:p>
          <a:p>
            <a:endParaRPr lang="en-US" dirty="0">
              <a:latin typeface="Metrophobic" pitchFamily="2" charset="0"/>
            </a:endParaRPr>
          </a:p>
          <a:p>
            <a:r>
              <a:rPr lang="en-US" b="1" dirty="0">
                <a:latin typeface="Montserrat" pitchFamily="2" charset="0"/>
              </a:rPr>
              <a:t>3. </a:t>
            </a:r>
            <a:r>
              <a:rPr lang="en-US" dirty="0">
                <a:latin typeface="Metrophobic" pitchFamily="2" charset="0"/>
                <a:cs typeface="Poppins Light" panose="00000400000000000000" pitchFamily="2" charset="0"/>
              </a:rPr>
              <a:t>Configured the workflow triggers, such as on pushes to specific branches or pull requests.</a:t>
            </a:r>
            <a:endParaRPr lang="it-IT" dirty="0">
              <a:latin typeface="Metrophobic" pitchFamily="2" charset="0"/>
              <a:cs typeface="Poppins Light" panose="00000400000000000000" pitchFamily="2" charset="0"/>
            </a:endParaRPr>
          </a:p>
        </p:txBody>
      </p:sp>
      <p:pic>
        <p:nvPicPr>
          <p:cNvPr id="18" name="Immagine 17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F4F20485-16A1-F50C-D33A-C92E45207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489" y="1002218"/>
            <a:ext cx="5499322" cy="46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46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7F61FF2-EB1F-361E-97F6-461677AC7EB7}"/>
              </a:ext>
            </a:extLst>
          </p:cNvPr>
          <p:cNvSpPr/>
          <p:nvPr/>
        </p:nvSpPr>
        <p:spPr>
          <a:xfrm>
            <a:off x="0" y="1915062"/>
            <a:ext cx="4281714" cy="1107997"/>
          </a:xfrm>
          <a:prstGeom prst="rect">
            <a:avLst/>
          </a:prstGeom>
          <a:solidFill>
            <a:srgbClr val="1C91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1915064"/>
            <a:ext cx="33954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>
                <a:latin typeface="Montserrat" pitchFamily="2" charset="0"/>
                <a:cs typeface="Sarala" panose="00000500000000000000" pitchFamily="2" charset="0"/>
              </a:rPr>
              <a:t>Docker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FC8E33-B1A8-2EFD-C98D-74DC7FF4A790}"/>
              </a:ext>
            </a:extLst>
          </p:cNvPr>
          <p:cNvSpPr txBox="1"/>
          <p:nvPr/>
        </p:nvSpPr>
        <p:spPr>
          <a:xfrm>
            <a:off x="388189" y="3152456"/>
            <a:ext cx="470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Docker is a platform designed to help developers build, share, and run modern applications.</a:t>
            </a:r>
            <a:endParaRPr lang="it-IT" sz="1400" dirty="0">
              <a:latin typeface="Metrophobic" pitchFamily="2" charset="0"/>
              <a:cs typeface="Saral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908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CEF3914-C113-4AB3-2DEA-86822B62FB99}"/>
              </a:ext>
            </a:extLst>
          </p:cNvPr>
          <p:cNvSpPr/>
          <p:nvPr/>
        </p:nvSpPr>
        <p:spPr>
          <a:xfrm>
            <a:off x="0" y="7243"/>
            <a:ext cx="1683506" cy="807915"/>
          </a:xfrm>
          <a:prstGeom prst="rect">
            <a:avLst/>
          </a:prstGeom>
          <a:solidFill>
            <a:srgbClr val="1C91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484726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latin typeface="Montserrat" pitchFamily="2" charset="0"/>
                <a:cs typeface="Sarala" panose="00000500000000000000" pitchFamily="2" charset="0"/>
              </a:rPr>
              <a:t>Docker</a:t>
            </a:r>
            <a:endParaRPr lang="it-IT" sz="6600" b="1">
              <a:latin typeface="Montserrat" pitchFamily="2" charset="0"/>
              <a:cs typeface="Sarala" panose="00000500000000000000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FC8E33-B1A8-2EFD-C98D-74DC7FF4A790}"/>
              </a:ext>
            </a:extLst>
          </p:cNvPr>
          <p:cNvSpPr txBox="1"/>
          <p:nvPr/>
        </p:nvSpPr>
        <p:spPr>
          <a:xfrm>
            <a:off x="424927" y="1392668"/>
            <a:ext cx="34419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trophobic" pitchFamily="2" charset="0"/>
                <a:cs typeface="Sarala" panose="00000500000000000000" pitchFamily="2" charset="0"/>
              </a:rPr>
              <a:t>We used Docker to configure our </a:t>
            </a:r>
            <a:r>
              <a:rPr lang="en-US" sz="1600" b="1" dirty="0">
                <a:latin typeface="Metrophobic" pitchFamily="2" charset="0"/>
                <a:cs typeface="Sarala" panose="00000500000000000000" pitchFamily="2" charset="0"/>
              </a:rPr>
              <a:t>local build environment</a:t>
            </a:r>
            <a:r>
              <a:rPr lang="en-US" sz="1600" dirty="0">
                <a:latin typeface="Metrophobic" pitchFamily="2" charset="0"/>
                <a:cs typeface="Sarala" panose="00000500000000000000" pitchFamily="2" charset="0"/>
              </a:rPr>
              <a:t>. Leveraging the power of Docker, we set up a streamlined workflow for </a:t>
            </a:r>
            <a:r>
              <a:rPr lang="en-US" sz="1600" b="1" dirty="0">
                <a:latin typeface="Metrophobic" pitchFamily="2" charset="0"/>
                <a:cs typeface="Sarala" panose="00000500000000000000" pitchFamily="2" charset="0"/>
              </a:rPr>
              <a:t>build</a:t>
            </a:r>
            <a:r>
              <a:rPr lang="en-US" sz="1600" dirty="0">
                <a:latin typeface="Metrophobic" pitchFamily="2" charset="0"/>
                <a:cs typeface="Sarala" panose="00000500000000000000" pitchFamily="2" charset="0"/>
              </a:rPr>
              <a:t> and </a:t>
            </a:r>
            <a:r>
              <a:rPr lang="en-US" sz="1600" b="1" dirty="0">
                <a:latin typeface="Metrophobic" pitchFamily="2" charset="0"/>
                <a:cs typeface="Sarala" panose="00000500000000000000" pitchFamily="2" charset="0"/>
              </a:rPr>
              <a:t>testing</a:t>
            </a:r>
            <a:r>
              <a:rPr lang="en-US" sz="1600" dirty="0">
                <a:latin typeface="Metrophobic" pitchFamily="2" charset="0"/>
                <a:cs typeface="Sarala" panose="00000500000000000000" pitchFamily="2" charset="0"/>
              </a:rPr>
              <a:t> our application. </a:t>
            </a:r>
          </a:p>
          <a:p>
            <a:endParaRPr lang="en-US" sz="1600" dirty="0">
              <a:latin typeface="Metrophobic" pitchFamily="2" charset="0"/>
              <a:cs typeface="Sarala" panose="00000500000000000000" pitchFamily="2" charset="0"/>
            </a:endParaRPr>
          </a:p>
          <a:p>
            <a:r>
              <a:rPr lang="en-US" sz="1600" dirty="0">
                <a:latin typeface="Metrophobic" pitchFamily="2" charset="0"/>
                <a:cs typeface="Sarala" panose="00000500000000000000" pitchFamily="2" charset="0"/>
              </a:rPr>
              <a:t>Also, we choose to make a </a:t>
            </a:r>
            <a:r>
              <a:rPr lang="en-US" sz="1600" b="1" dirty="0">
                <a:latin typeface="Metrophobic" pitchFamily="2" charset="0"/>
                <a:cs typeface="Sarala" panose="00000500000000000000" pitchFamily="2" charset="0"/>
              </a:rPr>
              <a:t>nginx server</a:t>
            </a:r>
            <a:r>
              <a:rPr lang="en-US" sz="1600" dirty="0">
                <a:latin typeface="Metrophobic" pitchFamily="2" charset="0"/>
                <a:cs typeface="Sarala" panose="00000500000000000000" pitchFamily="2" charset="0"/>
              </a:rPr>
              <a:t> to expose coverage reports.</a:t>
            </a:r>
            <a:br>
              <a:rPr lang="en-US" sz="1600" dirty="0">
                <a:latin typeface="Metrophobic" pitchFamily="2" charset="0"/>
                <a:cs typeface="Sarala" panose="00000500000000000000" pitchFamily="2" charset="0"/>
              </a:rPr>
            </a:br>
            <a:br>
              <a:rPr lang="en-US" sz="1600" dirty="0">
                <a:latin typeface="Metrophobic" pitchFamily="2" charset="0"/>
                <a:cs typeface="Sarala" panose="00000500000000000000" pitchFamily="2" charset="0"/>
              </a:rPr>
            </a:br>
            <a:r>
              <a:rPr lang="en-US" sz="1600" dirty="0">
                <a:latin typeface="Metrophobic" pitchFamily="2" charset="0"/>
                <a:cs typeface="Sarala" panose="00000500000000000000" pitchFamily="2" charset="0"/>
              </a:rPr>
              <a:t>Then we have made the resulting image </a:t>
            </a:r>
            <a:r>
              <a:rPr lang="en-US" sz="1600" b="1" dirty="0">
                <a:latin typeface="Metrophobic" pitchFamily="2" charset="0"/>
                <a:cs typeface="Sarala" panose="00000500000000000000" pitchFamily="2" charset="0"/>
              </a:rPr>
              <a:t>available on DockerHub</a:t>
            </a:r>
            <a:r>
              <a:rPr lang="en-US" sz="1600" dirty="0">
                <a:latin typeface="Metrophobic" pitchFamily="2" charset="0"/>
                <a:cs typeface="Sarala" panose="00000500000000000000" pitchFamily="2" charset="0"/>
              </a:rPr>
              <a:t>.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F7B9642-0C31-41A6-5B0D-EC81076C9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346" y="994764"/>
            <a:ext cx="4188727" cy="36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2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3A522F1-7B8F-BF2B-326C-C9CD4BAE531E}"/>
              </a:ext>
            </a:extLst>
          </p:cNvPr>
          <p:cNvSpPr/>
          <p:nvPr/>
        </p:nvSpPr>
        <p:spPr>
          <a:xfrm>
            <a:off x="0" y="2321459"/>
            <a:ext cx="5426015" cy="8309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2321459"/>
            <a:ext cx="7949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latin typeface="Montserrat" pitchFamily="2" charset="0"/>
                <a:cs typeface="Sarala" panose="00000500000000000000" pitchFamily="2" charset="0"/>
              </a:rPr>
              <a:t>Code Coverage Analysis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FC8E33-B1A8-2EFD-C98D-74DC7FF4A790}"/>
              </a:ext>
            </a:extLst>
          </p:cNvPr>
          <p:cNvSpPr txBox="1"/>
          <p:nvPr/>
        </p:nvSpPr>
        <p:spPr>
          <a:xfrm>
            <a:off x="388188" y="3152456"/>
            <a:ext cx="54260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Code coverage analysis is a technique used to measure the proportion of code that is executed during testing. It helps determine how thoroughly a software application has been tested by identifying which parts of the code have been exercised and which parts have not.</a:t>
            </a:r>
            <a:endParaRPr lang="it-IT" sz="1400" dirty="0">
              <a:latin typeface="Metrophobic" pitchFamily="2" charset="0"/>
              <a:cs typeface="Saral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260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9254FD0-950B-E007-08FD-4512989AE057}"/>
              </a:ext>
            </a:extLst>
          </p:cNvPr>
          <p:cNvSpPr/>
          <p:nvPr/>
        </p:nvSpPr>
        <p:spPr>
          <a:xfrm>
            <a:off x="0" y="-30801"/>
            <a:ext cx="2510885" cy="792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8" y="484726"/>
            <a:ext cx="2122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latin typeface="Montserrat" pitchFamily="2" charset="0"/>
                <a:cs typeface="Sarala" panose="00000500000000000000" pitchFamily="2" charset="0"/>
              </a:rPr>
              <a:t>Code Coverage Analysis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A8FFE83-86FC-3664-3FF4-714901F21344}"/>
              </a:ext>
            </a:extLst>
          </p:cNvPr>
          <p:cNvSpPr txBox="1"/>
          <p:nvPr/>
        </p:nvSpPr>
        <p:spPr>
          <a:xfrm>
            <a:off x="388188" y="1552575"/>
            <a:ext cx="34122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Metrophobic" pitchFamily="2" charset="0"/>
              </a:rPr>
              <a:t>To </a:t>
            </a:r>
            <a:r>
              <a:rPr lang="it-IT" dirty="0" err="1">
                <a:latin typeface="Metrophobic" pitchFamily="2" charset="0"/>
              </a:rPr>
              <a:t>perform</a:t>
            </a:r>
            <a:r>
              <a:rPr lang="it-IT" dirty="0">
                <a:latin typeface="Metrophobic" pitchFamily="2" charset="0"/>
              </a:rPr>
              <a:t> the code coverage </a:t>
            </a:r>
            <a:r>
              <a:rPr lang="it-IT" dirty="0" err="1">
                <a:latin typeface="Metrophobic" pitchFamily="2" charset="0"/>
              </a:rPr>
              <a:t>analysis</a:t>
            </a:r>
            <a:r>
              <a:rPr lang="it-IT" dirty="0">
                <a:latin typeface="Metrophobic" pitchFamily="2" charset="0"/>
              </a:rPr>
              <a:t> </a:t>
            </a:r>
            <a:r>
              <a:rPr lang="it-IT" dirty="0" err="1">
                <a:latin typeface="Metrophobic" pitchFamily="2" charset="0"/>
              </a:rPr>
              <a:t>we</a:t>
            </a:r>
            <a:r>
              <a:rPr lang="it-IT" dirty="0">
                <a:latin typeface="Metrophobic" pitchFamily="2" charset="0"/>
              </a:rPr>
              <a:t> </a:t>
            </a:r>
            <a:r>
              <a:rPr lang="it-IT" dirty="0" err="1">
                <a:latin typeface="Metrophobic" pitchFamily="2" charset="0"/>
              </a:rPr>
              <a:t>have</a:t>
            </a:r>
            <a:r>
              <a:rPr lang="it-IT" dirty="0">
                <a:latin typeface="Metrophobic" pitchFamily="2" charset="0"/>
              </a:rPr>
              <a:t> </a:t>
            </a:r>
            <a:r>
              <a:rPr lang="it-IT" dirty="0" err="1">
                <a:latin typeface="Metrophobic" pitchFamily="2" charset="0"/>
              </a:rPr>
              <a:t>used</a:t>
            </a:r>
            <a:r>
              <a:rPr lang="it-IT" dirty="0">
                <a:latin typeface="Metrophobic" pitchFamily="2" charset="0"/>
              </a:rPr>
              <a:t> </a:t>
            </a:r>
            <a:r>
              <a:rPr lang="it-IT" b="1" dirty="0" err="1">
                <a:latin typeface="Metrophobic" pitchFamily="2" charset="0"/>
              </a:rPr>
              <a:t>Jacoco</a:t>
            </a:r>
            <a:r>
              <a:rPr lang="it-IT" dirty="0">
                <a:latin typeface="Metrophobic" pitchFamily="2" charset="0"/>
              </a:rPr>
              <a:t>.</a:t>
            </a:r>
          </a:p>
          <a:p>
            <a:endParaRPr lang="it-IT" dirty="0">
              <a:latin typeface="Metrophobic" pitchFamily="2" charset="0"/>
            </a:endParaRPr>
          </a:p>
          <a:p>
            <a:r>
              <a:rPr lang="it-IT" dirty="0">
                <a:latin typeface="Metrophobic" pitchFamily="2" charset="0"/>
              </a:rPr>
              <a:t>The </a:t>
            </a:r>
            <a:r>
              <a:rPr lang="it-IT" dirty="0" err="1">
                <a:latin typeface="Metrophobic" pitchFamily="2" charset="0"/>
              </a:rPr>
              <a:t>results</a:t>
            </a:r>
            <a:r>
              <a:rPr lang="it-IT" dirty="0">
                <a:latin typeface="Metrophobic" pitchFamily="2" charset="0"/>
              </a:rPr>
              <a:t> are </a:t>
            </a:r>
            <a:r>
              <a:rPr lang="it-IT" dirty="0" err="1">
                <a:latin typeface="Metrophobic" pitchFamily="2" charset="0"/>
              </a:rPr>
              <a:t>that</a:t>
            </a:r>
            <a:r>
              <a:rPr lang="it-IT" dirty="0">
                <a:latin typeface="Metrophobic" pitchFamily="2" charset="0"/>
              </a:rPr>
              <a:t> the test strategy </a:t>
            </a:r>
            <a:r>
              <a:rPr lang="it-IT" dirty="0" err="1">
                <a:latin typeface="Metrophobic" pitchFamily="2" charset="0"/>
              </a:rPr>
              <a:t>choosen</a:t>
            </a:r>
            <a:r>
              <a:rPr lang="it-IT" dirty="0">
                <a:latin typeface="Metrophobic" pitchFamily="2" charset="0"/>
              </a:rPr>
              <a:t> by Google team can </a:t>
            </a:r>
            <a:r>
              <a:rPr lang="it-IT" dirty="0" err="1">
                <a:latin typeface="Metrophobic" pitchFamily="2" charset="0"/>
              </a:rPr>
              <a:t>reach</a:t>
            </a:r>
            <a:r>
              <a:rPr lang="it-IT" dirty="0">
                <a:latin typeface="Metrophobic" pitchFamily="2" charset="0"/>
              </a:rPr>
              <a:t> a </a:t>
            </a:r>
            <a:r>
              <a:rPr lang="it-IT" dirty="0" err="1">
                <a:latin typeface="Metrophobic" pitchFamily="2" charset="0"/>
              </a:rPr>
              <a:t>significant</a:t>
            </a:r>
            <a:r>
              <a:rPr lang="it-IT" dirty="0">
                <a:latin typeface="Metrophobic" pitchFamily="2" charset="0"/>
              </a:rPr>
              <a:t> </a:t>
            </a:r>
            <a:r>
              <a:rPr lang="it-IT" dirty="0" err="1">
                <a:latin typeface="Metrophobic" pitchFamily="2" charset="0"/>
              </a:rPr>
              <a:t>portion</a:t>
            </a:r>
            <a:r>
              <a:rPr lang="it-IT" dirty="0">
                <a:latin typeface="Metrophobic" pitchFamily="2" charset="0"/>
              </a:rPr>
              <a:t> of the </a:t>
            </a:r>
            <a:r>
              <a:rPr lang="it-IT" dirty="0" err="1">
                <a:latin typeface="Metrophobic" pitchFamily="2" charset="0"/>
              </a:rPr>
              <a:t>total</a:t>
            </a:r>
            <a:r>
              <a:rPr lang="it-IT" dirty="0">
                <a:latin typeface="Metrophobic" pitchFamily="2" charset="0"/>
              </a:rPr>
              <a:t> product.</a:t>
            </a:r>
          </a:p>
          <a:p>
            <a:endParaRPr lang="it-IT" dirty="0">
              <a:latin typeface="Montserrat" pitchFamily="2" charset="77"/>
            </a:endParaRPr>
          </a:p>
          <a:p>
            <a:endParaRPr lang="it-IT" dirty="0">
              <a:latin typeface="Montserrat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CCA0992-32C4-41EF-FED2-23D908EBCF3D}"/>
              </a:ext>
            </a:extLst>
          </p:cNvPr>
          <p:cNvSpPr txBox="1"/>
          <p:nvPr/>
        </p:nvSpPr>
        <p:spPr>
          <a:xfrm>
            <a:off x="7658102" y="2198906"/>
            <a:ext cx="22765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600" b="1">
                <a:latin typeface="Montserrat" pitchFamily="2" charset="0"/>
              </a:rPr>
              <a:t>86</a:t>
            </a:r>
            <a:r>
              <a:rPr lang="it-IT" sz="4400" b="1">
                <a:latin typeface="Montserrat" pitchFamily="2" charset="0"/>
              </a:rPr>
              <a:t>%</a:t>
            </a:r>
            <a:endParaRPr lang="it-IT" sz="9600" b="1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2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71F11BC-2E41-1DA4-E5BF-5A34CD60D7F7}"/>
              </a:ext>
            </a:extLst>
          </p:cNvPr>
          <p:cNvSpPr/>
          <p:nvPr/>
        </p:nvSpPr>
        <p:spPr>
          <a:xfrm>
            <a:off x="0" y="-30801"/>
            <a:ext cx="2510885" cy="792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8" y="484726"/>
            <a:ext cx="2122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latin typeface="Montserrat" pitchFamily="2" charset="0"/>
                <a:cs typeface="Sarala" panose="00000500000000000000" pitchFamily="2" charset="0"/>
              </a:rPr>
              <a:t>Code Coverage Analysis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F13849-8CB6-4FE3-BA27-623E2CD66C25}"/>
              </a:ext>
            </a:extLst>
          </p:cNvPr>
          <p:cNvSpPr txBox="1"/>
          <p:nvPr/>
        </p:nvSpPr>
        <p:spPr>
          <a:xfrm>
            <a:off x="388188" y="1552575"/>
            <a:ext cx="39239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trophobic" pitchFamily="2" charset="0"/>
              </a:rPr>
              <a:t>To enhance the test effectiveness of </a:t>
            </a:r>
            <a:r>
              <a:rPr lang="en-US" dirty="0" err="1">
                <a:latin typeface="Metrophobic" pitchFamily="2" charset="0"/>
              </a:rPr>
              <a:t>Gson</a:t>
            </a:r>
            <a:r>
              <a:rPr lang="en-US" dirty="0">
                <a:latin typeface="Metrophobic" pitchFamily="2" charset="0"/>
              </a:rPr>
              <a:t>, we conducted a </a:t>
            </a:r>
            <a:r>
              <a:rPr lang="en-US" b="1" dirty="0">
                <a:latin typeface="Metrophobic" pitchFamily="2" charset="0"/>
              </a:rPr>
              <a:t>mutation analysis </a:t>
            </a:r>
            <a:r>
              <a:rPr lang="en-US" dirty="0">
                <a:latin typeface="Metrophobic" pitchFamily="2" charset="0"/>
              </a:rPr>
              <a:t>that takes the source code as input and applies modifications. </a:t>
            </a:r>
          </a:p>
          <a:p>
            <a:endParaRPr lang="en-US" dirty="0">
              <a:latin typeface="Metrophobic" pitchFamily="2" charset="0"/>
            </a:endParaRPr>
          </a:p>
          <a:p>
            <a:r>
              <a:rPr lang="en-US" dirty="0">
                <a:latin typeface="Metrophobic" pitchFamily="2" charset="0"/>
              </a:rPr>
              <a:t>If a test that previously passed now fails, it indicates that the test is effective in detecting the introduced mutation.</a:t>
            </a:r>
          </a:p>
          <a:p>
            <a:endParaRPr lang="en-US" dirty="0">
              <a:latin typeface="Metrophobic" pitchFamily="2" charset="0"/>
            </a:endParaRPr>
          </a:p>
          <a:p>
            <a:r>
              <a:rPr lang="en-US" dirty="0">
                <a:latin typeface="Metrophobic" pitchFamily="2" charset="0"/>
              </a:rPr>
              <a:t>We accomplished this goal using </a:t>
            </a:r>
            <a:r>
              <a:rPr lang="en-US" b="1" dirty="0" err="1">
                <a:latin typeface="Metrophobic" pitchFamily="2" charset="0"/>
              </a:rPr>
              <a:t>PiTest</a:t>
            </a:r>
            <a:r>
              <a:rPr lang="en-US" dirty="0">
                <a:latin typeface="Metrophobic" pitchFamily="2" charset="0"/>
              </a:rPr>
              <a:t>.</a:t>
            </a:r>
            <a:endParaRPr lang="it-IT" dirty="0">
              <a:latin typeface="Metrophobic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EF178A-0849-E721-1E85-A823DB40DE21}"/>
              </a:ext>
            </a:extLst>
          </p:cNvPr>
          <p:cNvSpPr txBox="1"/>
          <p:nvPr/>
        </p:nvSpPr>
        <p:spPr>
          <a:xfrm>
            <a:off x="7658102" y="2198906"/>
            <a:ext cx="23054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600" b="1">
                <a:latin typeface="Montserrat" pitchFamily="2" charset="0"/>
              </a:rPr>
              <a:t>88</a:t>
            </a:r>
            <a:r>
              <a:rPr lang="it-IT" sz="4400" b="1">
                <a:latin typeface="Montserrat" pitchFamily="2" charset="0"/>
              </a:rPr>
              <a:t>%</a:t>
            </a:r>
            <a:endParaRPr lang="it-IT" sz="9600" b="1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44717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7D3ED98-FD58-F661-A5D4-FEF201C02A60}"/>
              </a:ext>
            </a:extLst>
          </p:cNvPr>
          <p:cNvSpPr/>
          <p:nvPr/>
        </p:nvSpPr>
        <p:spPr>
          <a:xfrm>
            <a:off x="0" y="2321459"/>
            <a:ext cx="2873829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2321459"/>
            <a:ext cx="4943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latin typeface="Montserrat" pitchFamily="2" charset="0"/>
                <a:cs typeface="Sarala" panose="00000500000000000000" pitchFamily="2" charset="0"/>
              </a:rPr>
              <a:t>Energy testing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FC8E33-B1A8-2EFD-C98D-74DC7FF4A790}"/>
              </a:ext>
            </a:extLst>
          </p:cNvPr>
          <p:cNvSpPr txBox="1"/>
          <p:nvPr/>
        </p:nvSpPr>
        <p:spPr>
          <a:xfrm>
            <a:off x="388188" y="3152456"/>
            <a:ext cx="4087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Energy testing is conducted to measure the energy consumption of a software or device and identify any inefficiencies that could be optimized to reduce environmental impact.</a:t>
            </a:r>
            <a:endParaRPr lang="it-IT" sz="1400" dirty="0">
              <a:latin typeface="Metrophobic" pitchFamily="2" charset="0"/>
              <a:cs typeface="Saral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7816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65E31A7-7B1A-7271-A999-D5EDFAC760FD}"/>
              </a:ext>
            </a:extLst>
          </p:cNvPr>
          <p:cNvSpPr/>
          <p:nvPr/>
        </p:nvSpPr>
        <p:spPr>
          <a:xfrm>
            <a:off x="0" y="0"/>
            <a:ext cx="1959453" cy="792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484726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latin typeface="Montserrat" pitchFamily="2" charset="0"/>
                <a:cs typeface="Sarala" panose="00000500000000000000" pitchFamily="2" charset="0"/>
              </a:rPr>
              <a:t>Energy testing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FC8E33-B1A8-2EFD-C98D-74DC7FF4A790}"/>
              </a:ext>
            </a:extLst>
          </p:cNvPr>
          <p:cNvSpPr txBox="1"/>
          <p:nvPr/>
        </p:nvSpPr>
        <p:spPr>
          <a:xfrm>
            <a:off x="388189" y="1443841"/>
            <a:ext cx="40875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The SonarQube analysis was performed on the specified codebase, focusing on code quality and energy-related issues. </a:t>
            </a:r>
          </a:p>
          <a:p>
            <a:b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</a:br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While </a:t>
            </a:r>
            <a:r>
              <a:rPr lang="en-US" sz="1400" b="1" i="0" dirty="0">
                <a:effectLst/>
                <a:latin typeface="Metrophobic" pitchFamily="2" charset="0"/>
                <a:cs typeface="Sarala" panose="00000500000000000000" pitchFamily="2" charset="0"/>
              </a:rPr>
              <a:t>no bugs </a:t>
            </a:r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were found during the analysis, the presence of code smells indicates areas where the codebase could be further improved for energy efficiency. We </a:t>
            </a:r>
            <a:r>
              <a:rPr lang="en-US" sz="1400" b="1" i="0" dirty="0">
                <a:effectLst/>
                <a:latin typeface="Metrophobic" pitchFamily="2" charset="0"/>
                <a:cs typeface="Sarala" panose="00000500000000000000" pitchFamily="2" charset="0"/>
              </a:rPr>
              <a:t>fixed some code smells </a:t>
            </a:r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to remove unused variables, but others cannot be fixed because of false positives or a lack of budget.</a:t>
            </a:r>
          </a:p>
          <a:p>
            <a:endParaRPr lang="en-US" sz="1400" b="0" i="0" dirty="0">
              <a:effectLst/>
              <a:latin typeface="Metrophobic" pitchFamily="2" charset="0"/>
              <a:cs typeface="Sarala" panose="00000500000000000000" pitchFamily="2" charset="0"/>
            </a:endParaRPr>
          </a:p>
          <a:p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In the context of energy testing, these code smells might suggest opportunities to optimize the code for better energy efficiency.</a:t>
            </a:r>
          </a:p>
          <a:p>
            <a:endParaRPr lang="it-IT" sz="1400" dirty="0">
              <a:latin typeface="Montserrat" pitchFamily="2" charset="77"/>
              <a:cs typeface="Sarala" panose="00000500000000000000" pitchFamily="2" charset="0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936669B-C1B8-41B0-2485-35DD5FD562AD}"/>
              </a:ext>
            </a:extLst>
          </p:cNvPr>
          <p:cNvGrpSpPr/>
          <p:nvPr/>
        </p:nvGrpSpPr>
        <p:grpSpPr>
          <a:xfrm>
            <a:off x="7458945" y="2441771"/>
            <a:ext cx="2564485" cy="984156"/>
            <a:chOff x="3907692" y="2661236"/>
            <a:chExt cx="1905667" cy="984156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8DB1163F-2C91-72A8-1705-5AE8D266C0A1}"/>
                </a:ext>
              </a:extLst>
            </p:cNvPr>
            <p:cNvSpPr txBox="1"/>
            <p:nvPr/>
          </p:nvSpPr>
          <p:spPr>
            <a:xfrm>
              <a:off x="4892331" y="2661236"/>
              <a:ext cx="9210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latin typeface="Montserrat" pitchFamily="2" charset="0"/>
                </a:rPr>
                <a:t>783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D06F6FB0-71B0-95F4-27CF-13BE28B4DE4D}"/>
                </a:ext>
              </a:extLst>
            </p:cNvPr>
            <p:cNvSpPr txBox="1"/>
            <p:nvPr/>
          </p:nvSpPr>
          <p:spPr>
            <a:xfrm>
              <a:off x="3907692" y="2663668"/>
              <a:ext cx="4219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latin typeface="Montserrat" pitchFamily="2" charset="0"/>
                </a:rPr>
                <a:t>0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39D4EF6-9C9B-7CE0-0A2F-CFFC24CBE57D}"/>
                </a:ext>
              </a:extLst>
            </p:cNvPr>
            <p:cNvSpPr txBox="1"/>
            <p:nvPr/>
          </p:nvSpPr>
          <p:spPr>
            <a:xfrm>
              <a:off x="4892331" y="3364287"/>
              <a:ext cx="921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>
                  <a:latin typeface="Metrophobic" pitchFamily="2" charset="0"/>
                  <a:cs typeface="Sarala" panose="00000500000000000000" pitchFamily="2" charset="0"/>
                </a:rPr>
                <a:t>Code </a:t>
              </a:r>
              <a:r>
                <a:rPr lang="it-IT" sz="1200" err="1">
                  <a:latin typeface="Metrophobic" pitchFamily="2" charset="0"/>
                  <a:cs typeface="Sarala" panose="00000500000000000000" pitchFamily="2" charset="0"/>
                </a:rPr>
                <a:t>smells</a:t>
              </a:r>
              <a:endParaRPr lang="it-IT" sz="1200">
                <a:latin typeface="Metrophobic" pitchFamily="2" charset="0"/>
                <a:cs typeface="Sarala" panose="00000500000000000000" pitchFamily="2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B9CA30B-9375-9074-0EF0-8B4D25DE1BDC}"/>
                </a:ext>
              </a:extLst>
            </p:cNvPr>
            <p:cNvSpPr txBox="1"/>
            <p:nvPr/>
          </p:nvSpPr>
          <p:spPr>
            <a:xfrm>
              <a:off x="3907692" y="3368393"/>
              <a:ext cx="42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>
                  <a:latin typeface="Metrophobic" pitchFamily="2" charset="0"/>
                  <a:cs typeface="Sarala" panose="00000500000000000000" pitchFamily="2" charset="0"/>
                </a:rPr>
                <a:t>Bugs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320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7EF6D6-0C9B-F95E-176A-6E3F7387767F}"/>
              </a:ext>
            </a:extLst>
          </p:cNvPr>
          <p:cNvSpPr/>
          <p:nvPr/>
        </p:nvSpPr>
        <p:spPr>
          <a:xfrm>
            <a:off x="0" y="2321460"/>
            <a:ext cx="4760686" cy="830996"/>
          </a:xfrm>
          <a:prstGeom prst="rect">
            <a:avLst/>
          </a:prstGeom>
          <a:solidFill>
            <a:srgbClr val="F477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2321459"/>
            <a:ext cx="6867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latin typeface="Montserrat" pitchFamily="2" charset="0"/>
                <a:cs typeface="Sarala" panose="00000500000000000000" pitchFamily="2" charset="0"/>
              </a:rPr>
              <a:t>Performance testing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FC8E33-B1A8-2EFD-C98D-74DC7FF4A790}"/>
              </a:ext>
            </a:extLst>
          </p:cNvPr>
          <p:cNvSpPr txBox="1"/>
          <p:nvPr/>
        </p:nvSpPr>
        <p:spPr>
          <a:xfrm>
            <a:off x="388188" y="3152456"/>
            <a:ext cx="5050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Software performance testing is a practice that aims to evaluate the performance of an application or software system by measuring its speed, scalability, stability, and ability to handle the expected workload.</a:t>
            </a:r>
            <a:endParaRPr lang="it-IT" sz="1400" dirty="0">
              <a:latin typeface="Metrophobic" pitchFamily="2" charset="0"/>
              <a:cs typeface="Saral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5711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1915064"/>
            <a:ext cx="27767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>
                <a:latin typeface="Montserrat" pitchFamily="2" charset="0"/>
                <a:cs typeface="Sarala" panose="00000500000000000000" pitchFamily="2" charset="0"/>
              </a:rPr>
              <a:t>GSON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FC8E33-B1A8-2EFD-C98D-74DC7FF4A790}"/>
              </a:ext>
            </a:extLst>
          </p:cNvPr>
          <p:cNvSpPr txBox="1"/>
          <p:nvPr/>
        </p:nvSpPr>
        <p:spPr>
          <a:xfrm>
            <a:off x="388188" y="3023060"/>
            <a:ext cx="4119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Metrophobic" pitchFamily="2" charset="0"/>
                <a:cs typeface="Sarala" panose="00000500000000000000" pitchFamily="2" charset="0"/>
              </a:rPr>
              <a:t>A </a:t>
            </a:r>
            <a:r>
              <a:rPr lang="it-IT" sz="1400" dirty="0" err="1">
                <a:latin typeface="Metrophobic" pitchFamily="2" charset="0"/>
                <a:cs typeface="Sarala" panose="00000500000000000000" pitchFamily="2" charset="0"/>
              </a:rPr>
              <a:t>Google’s</a:t>
            </a:r>
            <a:r>
              <a:rPr lang="it-IT" sz="1400" dirty="0">
                <a:latin typeface="Metrophobic" pitchFamily="2" charset="0"/>
                <a:cs typeface="Sarala" panose="00000500000000000000" pitchFamily="2" charset="0"/>
              </a:rPr>
              <a:t> library </a:t>
            </a:r>
            <a:r>
              <a:rPr lang="en-US" sz="1400" dirty="0">
                <a:latin typeface="Metrophobic" pitchFamily="2" charset="0"/>
                <a:cs typeface="Sarala" panose="00000500000000000000" pitchFamily="2" charset="0"/>
              </a:rPr>
              <a:t>that provides an easy-to-use framework for converting Java objects to JSON (JavaScript Object Notation) representation and </a:t>
            </a:r>
            <a:r>
              <a:rPr lang="en-US" sz="1400" dirty="0" err="1">
                <a:latin typeface="Metrophobic" pitchFamily="2" charset="0"/>
                <a:cs typeface="Sarala" panose="00000500000000000000" pitchFamily="2" charset="0"/>
              </a:rPr>
              <a:t>viceversa</a:t>
            </a:r>
            <a:r>
              <a:rPr lang="en-US" sz="1400" dirty="0">
                <a:latin typeface="Metrophobic" pitchFamily="2" charset="0"/>
                <a:cs typeface="Sarala" panose="00000500000000000000" pitchFamily="2" charset="0"/>
              </a:rPr>
              <a:t>. </a:t>
            </a:r>
            <a:r>
              <a:rPr lang="it-IT" sz="1400" dirty="0">
                <a:latin typeface="Metrophobic" pitchFamily="2" charset="0"/>
                <a:cs typeface="Sarala" panose="00000500000000000000" pitchFamily="2" charset="0"/>
              </a:rPr>
              <a:t> 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0BE185F5-43BF-B13A-B27C-557D5DB223BD}"/>
              </a:ext>
            </a:extLst>
          </p:cNvPr>
          <p:cNvSpPr/>
          <p:nvPr/>
        </p:nvSpPr>
        <p:spPr>
          <a:xfrm>
            <a:off x="9652000" y="-506366"/>
            <a:ext cx="2989943" cy="26561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04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24C20721-9460-4B88-49DE-9EE343DCE8FB}"/>
              </a:ext>
            </a:extLst>
          </p:cNvPr>
          <p:cNvSpPr/>
          <p:nvPr/>
        </p:nvSpPr>
        <p:spPr>
          <a:xfrm>
            <a:off x="0" y="0"/>
            <a:ext cx="2518899" cy="792503"/>
          </a:xfrm>
          <a:prstGeom prst="rect">
            <a:avLst/>
          </a:prstGeom>
          <a:solidFill>
            <a:srgbClr val="F477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8" y="484726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latin typeface="Montserrat" pitchFamily="2" charset="0"/>
                <a:cs typeface="Sarala" panose="00000500000000000000" pitchFamily="2" charset="0"/>
              </a:rPr>
              <a:t>Performance testing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FC8E33-B1A8-2EFD-C98D-74DC7FF4A790}"/>
              </a:ext>
            </a:extLst>
          </p:cNvPr>
          <p:cNvSpPr txBox="1"/>
          <p:nvPr/>
        </p:nvSpPr>
        <p:spPr>
          <a:xfrm>
            <a:off x="388188" y="1397675"/>
            <a:ext cx="42800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The project already has a module (</a:t>
            </a:r>
            <a:r>
              <a:rPr lang="en-US" sz="1400" b="1" i="0" dirty="0" err="1">
                <a:effectLst/>
                <a:latin typeface="Metrophobic" pitchFamily="2" charset="0"/>
                <a:cs typeface="Sarala" panose="00000500000000000000" pitchFamily="2" charset="0"/>
              </a:rPr>
              <a:t>gson</a:t>
            </a:r>
            <a:r>
              <a:rPr lang="en-US" sz="1400" b="1" i="0" dirty="0">
                <a:effectLst/>
                <a:latin typeface="Metrophobic" pitchFamily="2" charset="0"/>
                <a:cs typeface="Sarala" panose="00000500000000000000" pitchFamily="2" charset="0"/>
              </a:rPr>
              <a:t>-metrics</a:t>
            </a:r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) that implements internal benchmark tests against </a:t>
            </a:r>
            <a:r>
              <a:rPr lang="en-US" sz="1400" b="0" i="0" dirty="0" err="1">
                <a:effectLst/>
                <a:latin typeface="Metrophobic" pitchFamily="2" charset="0"/>
                <a:cs typeface="Sarala" panose="00000500000000000000" pitchFamily="2" charset="0"/>
              </a:rPr>
              <a:t>Gson</a:t>
            </a:r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 using </a:t>
            </a:r>
            <a:r>
              <a:rPr lang="en-US" sz="1400" b="1" i="0" dirty="0">
                <a:effectLst/>
                <a:latin typeface="Metrophobic" pitchFamily="2" charset="0"/>
                <a:cs typeface="Sarala" panose="00000500000000000000" pitchFamily="2" charset="0"/>
              </a:rPr>
              <a:t>Caliper</a:t>
            </a:r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, a tool for measuring Java code performance. </a:t>
            </a:r>
          </a:p>
          <a:p>
            <a:endParaRPr lang="en-US" sz="1400" dirty="0">
              <a:latin typeface="Metrophobic" pitchFamily="2" charset="0"/>
              <a:cs typeface="Sarala" panose="00000500000000000000" pitchFamily="2" charset="0"/>
            </a:endParaRPr>
          </a:p>
          <a:p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Nevertheless, we implemented our benchmarks with </a:t>
            </a:r>
            <a:r>
              <a:rPr lang="en-US" sz="1400" b="1" i="0" dirty="0">
                <a:effectLst/>
                <a:latin typeface="Metrophobic" pitchFamily="2" charset="0"/>
                <a:cs typeface="Sarala" panose="00000500000000000000" pitchFamily="2" charset="0"/>
              </a:rPr>
              <a:t>JMH</a:t>
            </a:r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 because, as written in the GitHub repository of Caliper, it generally provides </a:t>
            </a:r>
            <a:r>
              <a:rPr lang="en-US" sz="1400" b="1" i="0" dirty="0">
                <a:effectLst/>
                <a:latin typeface="Metrophobic" pitchFamily="2" charset="0"/>
                <a:cs typeface="Sarala" panose="00000500000000000000" pitchFamily="2" charset="0"/>
              </a:rPr>
              <a:t>more accurate results </a:t>
            </a:r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than Caliper.</a:t>
            </a:r>
            <a:b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</a:br>
            <a:b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</a:br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We tested serialization and deserialization, both with three levels: </a:t>
            </a:r>
            <a:r>
              <a:rPr lang="en-US" sz="1400" b="1" i="0" dirty="0">
                <a:effectLst/>
                <a:latin typeface="Metrophobic" pitchFamily="2" charset="0"/>
                <a:cs typeface="Sarala" panose="00000500000000000000" pitchFamily="2" charset="0"/>
              </a:rPr>
              <a:t>easy</a:t>
            </a:r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, </a:t>
            </a:r>
            <a:r>
              <a:rPr lang="en-US" sz="1400" b="1" i="0" dirty="0">
                <a:effectLst/>
                <a:latin typeface="Metrophobic" pitchFamily="2" charset="0"/>
                <a:cs typeface="Sarala" panose="00000500000000000000" pitchFamily="2" charset="0"/>
              </a:rPr>
              <a:t>medium</a:t>
            </a:r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, </a:t>
            </a:r>
            <a:r>
              <a:rPr lang="en-US" sz="1400" b="1" i="0" dirty="0">
                <a:effectLst/>
                <a:latin typeface="Metrophobic" pitchFamily="2" charset="0"/>
                <a:cs typeface="Sarala" panose="00000500000000000000" pitchFamily="2" charset="0"/>
              </a:rPr>
              <a:t>hard</a:t>
            </a:r>
            <a:r>
              <a:rPr lang="en-US" sz="1400" b="0" i="0" dirty="0">
                <a:effectLst/>
                <a:latin typeface="Montserrat" pitchFamily="2" charset="77"/>
                <a:cs typeface="Sarala" panose="00000500000000000000" pitchFamily="2" charset="0"/>
              </a:rPr>
              <a:t>.</a:t>
            </a:r>
            <a:endParaRPr lang="it-IT" sz="1400" dirty="0">
              <a:latin typeface="Montserrat" pitchFamily="2" charset="77"/>
              <a:cs typeface="Sarala" panose="00000500000000000000" pitchFamily="2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F91DB47-269E-0339-28B8-ADACD0FAEB57}"/>
              </a:ext>
            </a:extLst>
          </p:cNvPr>
          <p:cNvGrpSpPr/>
          <p:nvPr/>
        </p:nvGrpSpPr>
        <p:grpSpPr>
          <a:xfrm>
            <a:off x="7523749" y="1397673"/>
            <a:ext cx="3376480" cy="2802266"/>
            <a:chOff x="6274689" y="1097685"/>
            <a:chExt cx="2878455" cy="2439809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2FC31F0-C69D-9D95-1049-C082A644F4BD}"/>
                </a:ext>
              </a:extLst>
            </p:cNvPr>
            <p:cNvSpPr txBox="1"/>
            <p:nvPr/>
          </p:nvSpPr>
          <p:spPr>
            <a:xfrm>
              <a:off x="6274689" y="1097685"/>
              <a:ext cx="1515158" cy="294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Montserrat" pitchFamily="2" charset="77"/>
                  <a:cs typeface="Sarala" panose="00000500000000000000" pitchFamily="2" charset="0"/>
                </a:rPr>
                <a:t>Serialization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6200245-1394-A211-15BF-B37B28D1FDB0}"/>
                </a:ext>
              </a:extLst>
            </p:cNvPr>
            <p:cNvSpPr txBox="1"/>
            <p:nvPr/>
          </p:nvSpPr>
          <p:spPr>
            <a:xfrm>
              <a:off x="6274689" y="1405462"/>
              <a:ext cx="2878455" cy="482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err="1">
                  <a:latin typeface="Montserrat" pitchFamily="2" charset="0"/>
                  <a:cs typeface="Sarala" panose="00000500000000000000" pitchFamily="2" charset="0"/>
                </a:rPr>
                <a:t>toJsonEasyPerson</a:t>
              </a:r>
              <a:r>
                <a:rPr lang="it-IT" sz="1000" b="1">
                  <a:latin typeface="Montserrat" pitchFamily="2" charset="0"/>
                  <a:cs typeface="Sarala" panose="00000500000000000000" pitchFamily="2" charset="0"/>
                </a:rPr>
                <a:t>:                    </a:t>
              </a:r>
              <a:r>
                <a:rPr lang="it-IT" sz="1000">
                  <a:latin typeface="Montserrat" pitchFamily="2" charset="0"/>
                  <a:cs typeface="Sarala" panose="00000500000000000000" pitchFamily="2" charset="0"/>
                </a:rPr>
                <a:t>1.764 op/ns</a:t>
              </a:r>
            </a:p>
            <a:p>
              <a:r>
                <a:rPr lang="it-IT" sz="1000" b="1" err="1">
                  <a:latin typeface="Montserrat" pitchFamily="2" charset="0"/>
                  <a:cs typeface="Sarala" panose="00000500000000000000" pitchFamily="2" charset="0"/>
                </a:rPr>
                <a:t>toJsonMediumStudent</a:t>
              </a:r>
              <a:r>
                <a:rPr lang="it-IT" sz="1000" b="1">
                  <a:latin typeface="Montserrat" pitchFamily="2" charset="0"/>
                  <a:cs typeface="Sarala" panose="00000500000000000000" pitchFamily="2" charset="0"/>
                </a:rPr>
                <a:t>:           </a:t>
              </a:r>
              <a:r>
                <a:rPr lang="it-IT" sz="1000">
                  <a:latin typeface="Montserrat" pitchFamily="2" charset="0"/>
                  <a:cs typeface="Sarala" panose="00000500000000000000" pitchFamily="2" charset="0"/>
                </a:rPr>
                <a:t>0.010 op/ns</a:t>
              </a:r>
            </a:p>
            <a:p>
              <a:r>
                <a:rPr lang="it-IT" sz="1000" b="1" err="1">
                  <a:latin typeface="Montserrat" pitchFamily="2" charset="0"/>
                  <a:cs typeface="Sarala" panose="00000500000000000000" pitchFamily="2" charset="0"/>
                </a:rPr>
                <a:t>toJsonHardPersonBook</a:t>
              </a:r>
              <a:r>
                <a:rPr lang="it-IT" sz="1000" b="1">
                  <a:latin typeface="Montserrat" pitchFamily="2" charset="0"/>
                  <a:cs typeface="Sarala" panose="00000500000000000000" pitchFamily="2" charset="0"/>
                </a:rPr>
                <a:t>:          </a:t>
              </a:r>
              <a:r>
                <a:rPr lang="it-IT" sz="1000">
                  <a:latin typeface="Montserrat" pitchFamily="2" charset="0"/>
                  <a:cs typeface="Sarala" panose="00000500000000000000" pitchFamily="2" charset="0"/>
                </a:rPr>
                <a:t>0.016 op/ns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FA0F7D88-D414-6018-82AE-61E94998C67F}"/>
                </a:ext>
              </a:extLst>
            </p:cNvPr>
            <p:cNvSpPr txBox="1"/>
            <p:nvPr/>
          </p:nvSpPr>
          <p:spPr>
            <a:xfrm>
              <a:off x="6274689" y="2613392"/>
              <a:ext cx="1792478" cy="294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Montserrat" pitchFamily="2" charset="77"/>
                  <a:cs typeface="Sarala" panose="00000500000000000000" pitchFamily="2" charset="0"/>
                </a:rPr>
                <a:t>Deserialization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6A612F33-062A-12DA-75FA-0BE05BAF6269}"/>
                </a:ext>
              </a:extLst>
            </p:cNvPr>
            <p:cNvSpPr txBox="1"/>
            <p:nvPr/>
          </p:nvSpPr>
          <p:spPr>
            <a:xfrm>
              <a:off x="6274689" y="2921169"/>
              <a:ext cx="2878455" cy="61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b="1" i="0" dirty="0" err="1">
                  <a:effectLst/>
                  <a:latin typeface="Montserrat" pitchFamily="2" charset="0"/>
                </a:rPr>
                <a:t>fromJsonEasyCar</a:t>
              </a:r>
              <a:r>
                <a:rPr lang="it-IT" sz="1000" b="1" dirty="0">
                  <a:latin typeface="Montserrat" pitchFamily="2" charset="0"/>
                </a:rPr>
                <a:t>:                     </a:t>
              </a:r>
              <a:r>
                <a:rPr lang="it-IT" sz="1000" b="0" i="0" dirty="0">
                  <a:effectLst/>
                  <a:latin typeface="Montserrat" pitchFamily="2" charset="0"/>
                </a:rPr>
                <a:t>1.908  op/ns</a:t>
              </a:r>
              <a:br>
                <a:rPr lang="it-IT" sz="1000" dirty="0">
                  <a:latin typeface="Montserrat" pitchFamily="2" charset="0"/>
                </a:rPr>
              </a:br>
              <a:r>
                <a:rPr lang="it-IT" sz="1000" b="1" i="0" dirty="0" err="1">
                  <a:effectLst/>
                  <a:latin typeface="Montserrat" pitchFamily="2" charset="0"/>
                </a:rPr>
                <a:t>fromJsonMediumGarage</a:t>
              </a:r>
              <a:r>
                <a:rPr lang="it-IT" sz="1000" b="1" i="0" dirty="0">
                  <a:effectLst/>
                  <a:latin typeface="Montserrat" pitchFamily="2" charset="0"/>
                </a:rPr>
                <a:t>:       </a:t>
              </a:r>
              <a:r>
                <a:rPr lang="it-IT" sz="1000" b="0" i="0" dirty="0">
                  <a:effectLst/>
                  <a:latin typeface="Montserrat" pitchFamily="2" charset="0"/>
                </a:rPr>
                <a:t>0.029 op/ns</a:t>
              </a:r>
            </a:p>
            <a:p>
              <a:r>
                <a:rPr lang="it-IT" sz="1000" b="1" i="0" dirty="0" err="1">
                  <a:effectLst/>
                  <a:latin typeface="Montserrat" pitchFamily="2" charset="0"/>
                </a:rPr>
                <a:t>fromJsonHardLibrary</a:t>
              </a:r>
              <a:r>
                <a:rPr lang="it-IT" sz="1000" b="1" i="0" dirty="0">
                  <a:effectLst/>
                  <a:latin typeface="Montserrat" pitchFamily="2" charset="0"/>
                </a:rPr>
                <a:t>:              </a:t>
              </a:r>
              <a:r>
                <a:rPr lang="it-IT" sz="1000" b="0" i="0" dirty="0">
                  <a:effectLst/>
                  <a:latin typeface="Montserrat" pitchFamily="2" charset="0"/>
                </a:rPr>
                <a:t>0.009 op/ns</a:t>
              </a:r>
              <a:endParaRPr lang="it-IT" sz="1000" dirty="0">
                <a:latin typeface="Montserrat" pitchFamily="2" charset="0"/>
                <a:cs typeface="Sarala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691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49FE37B-D2DB-72F6-EE4B-E62770CFB7ED}"/>
              </a:ext>
            </a:extLst>
          </p:cNvPr>
          <p:cNvSpPr/>
          <p:nvPr/>
        </p:nvSpPr>
        <p:spPr>
          <a:xfrm>
            <a:off x="0" y="1582796"/>
            <a:ext cx="7199086" cy="841090"/>
          </a:xfrm>
          <a:prstGeom prst="rect">
            <a:avLst/>
          </a:prstGeom>
          <a:solidFill>
            <a:srgbClr val="EFB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8" y="1582796"/>
            <a:ext cx="69749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latin typeface="Montserrat" pitchFamily="2" charset="0"/>
                <a:cs typeface="Sarala" panose="00000500000000000000" pitchFamily="2" charset="0"/>
              </a:rPr>
              <a:t>Automatic Test Case </a:t>
            </a:r>
          </a:p>
          <a:p>
            <a:r>
              <a:rPr lang="it-IT" sz="4800" b="1">
                <a:latin typeface="Montserrat" pitchFamily="2" charset="0"/>
                <a:cs typeface="Sarala" panose="00000500000000000000" pitchFamily="2" charset="0"/>
              </a:rPr>
              <a:t>Generation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FC8E33-B1A8-2EFD-C98D-74DC7FF4A790}"/>
              </a:ext>
            </a:extLst>
          </p:cNvPr>
          <p:cNvSpPr txBox="1"/>
          <p:nvPr/>
        </p:nvSpPr>
        <p:spPr>
          <a:xfrm>
            <a:off x="388188" y="3152456"/>
            <a:ext cx="505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In order to improve the test quality in our project, we have used tools to automatically generate test cases.</a:t>
            </a:r>
            <a:endParaRPr lang="it-IT" sz="1400" dirty="0">
              <a:latin typeface="Metrophobic" pitchFamily="2" charset="0"/>
              <a:cs typeface="Saral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97499"/>
      </p:ext>
    </p:extLst>
  </p:cSld>
  <p:clrMapOvr>
    <a:masterClrMapping/>
  </p:clrMapOvr>
  <p:transition spd="slow">
    <p:cover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DBEEAF-D3AB-25D8-E509-E7C3B490673D}"/>
              </a:ext>
            </a:extLst>
          </p:cNvPr>
          <p:cNvSpPr/>
          <p:nvPr/>
        </p:nvSpPr>
        <p:spPr>
          <a:xfrm>
            <a:off x="0" y="0"/>
            <a:ext cx="3655429" cy="792503"/>
          </a:xfrm>
          <a:prstGeom prst="rect">
            <a:avLst/>
          </a:prstGeom>
          <a:solidFill>
            <a:srgbClr val="EFB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8" y="484726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latin typeface="Montserrat" pitchFamily="2" charset="0"/>
                <a:cs typeface="Sarala" panose="00000500000000000000" pitchFamily="2" charset="0"/>
              </a:rPr>
              <a:t>Automatic Test Case Generation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BA9D62-57C1-3C2F-7173-CC46E2EBBC75}"/>
              </a:ext>
            </a:extLst>
          </p:cNvPr>
          <p:cNvSpPr txBox="1"/>
          <p:nvPr/>
        </p:nvSpPr>
        <p:spPr>
          <a:xfrm>
            <a:off x="388189" y="1997839"/>
            <a:ext cx="48458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Montserrat" pitchFamily="2" charset="0"/>
              </a:rPr>
              <a:t>1. </a:t>
            </a:r>
            <a:r>
              <a:rPr lang="en-US" sz="1600" dirty="0">
                <a:latin typeface="Metrophobic" pitchFamily="2" charset="0"/>
                <a:cs typeface="Poppins Light" panose="00000400000000000000" pitchFamily="2" charset="0"/>
              </a:rPr>
              <a:t>We </a:t>
            </a:r>
            <a:r>
              <a:rPr lang="en-US" sz="1600" b="1" dirty="0">
                <a:latin typeface="Metrophobic" pitchFamily="2" charset="0"/>
                <a:cs typeface="Poppins Light" panose="00000400000000000000" pitchFamily="2" charset="0"/>
              </a:rPr>
              <a:t>generated</a:t>
            </a:r>
            <a:r>
              <a:rPr lang="en-US" sz="1600" dirty="0">
                <a:latin typeface="Metrophobic" pitchFamily="2" charset="0"/>
                <a:cs typeface="Poppins Light" panose="00000400000000000000" pitchFamily="2" charset="0"/>
              </a:rPr>
              <a:t> the automated tests using the Evosuite jar file from command line.</a:t>
            </a:r>
          </a:p>
          <a:p>
            <a:endParaRPr lang="en-US" sz="1600" dirty="0">
              <a:latin typeface="Metrophobic" pitchFamily="2" charset="0"/>
            </a:endParaRPr>
          </a:p>
          <a:p>
            <a:r>
              <a:rPr lang="en-US" sz="1600" b="1" dirty="0">
                <a:latin typeface="Montserrat" pitchFamily="2" charset="0"/>
              </a:rPr>
              <a:t>2. </a:t>
            </a:r>
            <a:r>
              <a:rPr lang="en-US" sz="1600" dirty="0">
                <a:latin typeface="Metrophobic" pitchFamily="2" charset="0"/>
                <a:cs typeface="Poppins Light" panose="00000400000000000000" pitchFamily="2" charset="0"/>
              </a:rPr>
              <a:t>We </a:t>
            </a:r>
            <a:r>
              <a:rPr lang="en-US" sz="1600" b="1" dirty="0">
                <a:latin typeface="Metrophobic" pitchFamily="2" charset="0"/>
                <a:cs typeface="Poppins Light" panose="00000400000000000000" pitchFamily="2" charset="0"/>
              </a:rPr>
              <a:t>compiled</a:t>
            </a:r>
            <a:r>
              <a:rPr lang="en-US" sz="1600" dirty="0">
                <a:latin typeface="Metrophobic" pitchFamily="2" charset="0"/>
                <a:cs typeface="Poppins Light" panose="00000400000000000000" pitchFamily="2" charset="0"/>
              </a:rPr>
              <a:t> the generated test cases with javac command.</a:t>
            </a:r>
          </a:p>
          <a:p>
            <a:endParaRPr lang="en-US" sz="1600" dirty="0">
              <a:latin typeface="Metrophobic" pitchFamily="2" charset="0"/>
            </a:endParaRPr>
          </a:p>
          <a:p>
            <a:r>
              <a:rPr lang="en-US" sz="1600" b="1" dirty="0">
                <a:latin typeface="Montserrat" pitchFamily="2" charset="0"/>
              </a:rPr>
              <a:t>3. </a:t>
            </a:r>
            <a:r>
              <a:rPr lang="en-US" sz="1600" dirty="0">
                <a:latin typeface="Metrophobic" pitchFamily="2" charset="77"/>
              </a:rPr>
              <a:t>Finally, we </a:t>
            </a:r>
            <a:r>
              <a:rPr lang="en-US" sz="1600" b="1" dirty="0">
                <a:latin typeface="Metrophobic" pitchFamily="2" charset="77"/>
              </a:rPr>
              <a:t>executed</a:t>
            </a:r>
            <a:r>
              <a:rPr lang="en-US" sz="1600" dirty="0">
                <a:latin typeface="Metrophobic" pitchFamily="2" charset="77"/>
              </a:rPr>
              <a:t> the generated tests using the java -cp command. All tests were performed correctly without finding any bugs. </a:t>
            </a:r>
            <a:endParaRPr lang="en-US" sz="1600" dirty="0">
              <a:latin typeface="Metrophobic" pitchFamily="2" charset="77"/>
              <a:cs typeface="Poppins Light" panose="00000400000000000000" pitchFamily="2" charset="0"/>
            </a:endParaRPr>
          </a:p>
          <a:p>
            <a:endParaRPr lang="it-IT" sz="1600" dirty="0">
              <a:latin typeface="Metrophobic" pitchFamily="2" charset="0"/>
              <a:cs typeface="Poppins Light" panose="00000400000000000000" pitchFamily="2" charset="0"/>
            </a:endParaRP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A433581-6FC6-4033-29A4-8A826308C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6174"/>
            <a:ext cx="5208209" cy="405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6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125BFC7-88AE-5362-4D3F-EFDA15F3B3E8}"/>
              </a:ext>
            </a:extLst>
          </p:cNvPr>
          <p:cNvSpPr/>
          <p:nvPr/>
        </p:nvSpPr>
        <p:spPr>
          <a:xfrm>
            <a:off x="-1" y="2321459"/>
            <a:ext cx="3497943" cy="830997"/>
          </a:xfrm>
          <a:prstGeom prst="rect">
            <a:avLst/>
          </a:prstGeom>
          <a:solidFill>
            <a:srgbClr val="BC96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2321459"/>
            <a:ext cx="7861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>
                <a:latin typeface="Montserrat" pitchFamily="2" charset="0"/>
                <a:cs typeface="Sarala" panose="00000500000000000000" pitchFamily="2" charset="0"/>
              </a:rPr>
              <a:t>Software </a:t>
            </a:r>
            <a:r>
              <a:rPr lang="en-US" sz="4800" b="1">
                <a:latin typeface="Montserrat" pitchFamily="2" charset="0"/>
                <a:cs typeface="Sarala" panose="00000500000000000000" pitchFamily="2" charset="0"/>
              </a:rPr>
              <a:t>vulnerabilities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FC8E33-B1A8-2EFD-C98D-74DC7FF4A790}"/>
              </a:ext>
            </a:extLst>
          </p:cNvPr>
          <p:cNvSpPr txBox="1"/>
          <p:nvPr/>
        </p:nvSpPr>
        <p:spPr>
          <a:xfrm>
            <a:off x="388188" y="3152456"/>
            <a:ext cx="4924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trophobic" pitchFamily="2" charset="0"/>
                <a:cs typeface="Sarala" panose="00000500000000000000" pitchFamily="2" charset="0"/>
              </a:rPr>
              <a:t>Software vulnerability testing is an approach to identify and assess security weaknesses in software systems, aiming to uncover potential vulnerabilities that can be exploited by attackers.</a:t>
            </a:r>
            <a:endParaRPr lang="it-IT" sz="1400" dirty="0">
              <a:latin typeface="Metrophobic" pitchFamily="2" charset="0"/>
              <a:cs typeface="Saral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41398"/>
      </p:ext>
    </p:extLst>
  </p:cSld>
  <p:clrMapOvr>
    <a:masterClrMapping/>
  </p:clrMapOvr>
  <p:transition spd="slow">
    <p:cover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67B54FB9-6911-0185-7DD9-5B9AECC5F0C7}"/>
              </a:ext>
            </a:extLst>
          </p:cNvPr>
          <p:cNvSpPr/>
          <p:nvPr/>
        </p:nvSpPr>
        <p:spPr>
          <a:xfrm>
            <a:off x="1" y="0"/>
            <a:ext cx="2810646" cy="792503"/>
          </a:xfrm>
          <a:prstGeom prst="rect">
            <a:avLst/>
          </a:prstGeom>
          <a:solidFill>
            <a:srgbClr val="BC96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8" y="484726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latin typeface="Montserrat" pitchFamily="2" charset="0"/>
                <a:cs typeface="Sarala" panose="00000500000000000000" pitchFamily="2" charset="0"/>
              </a:rPr>
              <a:t>Software </a:t>
            </a:r>
            <a:r>
              <a:rPr lang="en-US" sz="1400" b="1">
                <a:latin typeface="Montserrat" pitchFamily="2" charset="0"/>
                <a:cs typeface="Sarala" panose="00000500000000000000" pitchFamily="2" charset="0"/>
              </a:rPr>
              <a:t>vulnerabilities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FC8E33-B1A8-2EFD-C98D-74DC7FF4A790}"/>
              </a:ext>
            </a:extLst>
          </p:cNvPr>
          <p:cNvSpPr txBox="1"/>
          <p:nvPr/>
        </p:nvSpPr>
        <p:spPr>
          <a:xfrm>
            <a:off x="348408" y="1472200"/>
            <a:ext cx="492447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trophobic" pitchFamily="2" charset="0"/>
                <a:cs typeface="Sarala" panose="00000500000000000000" pitchFamily="2" charset="0"/>
              </a:rPr>
              <a:t>Vulnerability testing was conducted with </a:t>
            </a:r>
            <a:r>
              <a:rPr lang="en-US" sz="1400" b="1" dirty="0" err="1">
                <a:latin typeface="Metrophobic" pitchFamily="2" charset="0"/>
                <a:cs typeface="Sarala" panose="00000500000000000000" pitchFamily="2" charset="0"/>
              </a:rPr>
              <a:t>Findsecbugs</a:t>
            </a:r>
            <a:br>
              <a:rPr lang="en-US" sz="1400" dirty="0">
                <a:latin typeface="Metrophobic" pitchFamily="2" charset="0"/>
                <a:cs typeface="Sarala" panose="00000500000000000000" pitchFamily="2" charset="0"/>
              </a:rPr>
            </a:br>
            <a:br>
              <a:rPr lang="en-US" sz="1400" dirty="0">
                <a:latin typeface="Metrophobic" pitchFamily="2" charset="0"/>
                <a:cs typeface="Sarala" panose="00000500000000000000" pitchFamily="2" charset="0"/>
              </a:rPr>
            </a:br>
            <a:r>
              <a:rPr lang="en-US" sz="1400" b="0" i="0" dirty="0" err="1">
                <a:effectLst/>
                <a:latin typeface="Metrophobic" pitchFamily="2" charset="0"/>
              </a:rPr>
              <a:t>Findsecbugs</a:t>
            </a:r>
            <a:r>
              <a:rPr lang="en-US" sz="1400" b="0" i="0" dirty="0">
                <a:effectLst/>
                <a:latin typeface="Metrophobic" pitchFamily="2" charset="0"/>
              </a:rPr>
              <a:t> conducted an extensive examination of the codebase, analyzing 6746 lines of code distributed among 219 classes and organized into 9 packages. We analyzed the jar file of the </a:t>
            </a:r>
            <a:r>
              <a:rPr lang="en-US" sz="1400" b="1" i="0" dirty="0" err="1">
                <a:effectLst/>
                <a:latin typeface="Metrophobic" pitchFamily="2" charset="0"/>
              </a:rPr>
              <a:t>Gson</a:t>
            </a:r>
            <a:r>
              <a:rPr lang="en-US" sz="1400" b="1" i="0" dirty="0">
                <a:effectLst/>
                <a:latin typeface="Metrophobic" pitchFamily="2" charset="0"/>
              </a:rPr>
              <a:t> module only </a:t>
            </a:r>
            <a:r>
              <a:rPr lang="en-US" sz="1400" b="0" i="0" dirty="0">
                <a:effectLst/>
                <a:latin typeface="Metrophobic" pitchFamily="2" charset="0"/>
              </a:rPr>
              <a:t>since it is the only file that will be </a:t>
            </a:r>
            <a:r>
              <a:rPr lang="en-US" sz="1400" b="1" i="0" dirty="0">
                <a:effectLst/>
                <a:latin typeface="Metrophobic" pitchFamily="2" charset="0"/>
              </a:rPr>
              <a:t>deployed for use</a:t>
            </a:r>
            <a:r>
              <a:rPr lang="en-US" sz="1400" b="0" i="0" dirty="0">
                <a:effectLst/>
                <a:latin typeface="Metrophobic" pitchFamily="2" charset="0"/>
              </a:rPr>
              <a:t>.</a:t>
            </a:r>
          </a:p>
          <a:p>
            <a:br>
              <a:rPr lang="en-US" sz="1400" dirty="0">
                <a:latin typeface="Metrophobic" pitchFamily="2" charset="0"/>
              </a:rPr>
            </a:br>
            <a:r>
              <a:rPr lang="en-US" sz="1400" b="0" i="0" dirty="0">
                <a:effectLst/>
                <a:latin typeface="Metrophobic" pitchFamily="2" charset="0"/>
              </a:rPr>
              <a:t>The purpose of this analysis was to identify potential software vulnerabilities and highlight areas that may require attention.</a:t>
            </a:r>
          </a:p>
          <a:p>
            <a:endParaRPr lang="en-US" sz="1400" dirty="0">
              <a:latin typeface="Metrophobic" pitchFamily="2" charset="0"/>
              <a:cs typeface="Sarala" panose="00000500000000000000" pitchFamily="2" charset="0"/>
            </a:endParaRPr>
          </a:p>
          <a:p>
            <a:r>
              <a:rPr lang="en-US" sz="1400" dirty="0">
                <a:latin typeface="Metrophobic" pitchFamily="2" charset="0"/>
                <a:cs typeface="Sarala" panose="00000500000000000000" pitchFamily="2" charset="0"/>
              </a:rPr>
              <a:t>The detected warning relates to a security vulnerability in the regular expression pattern:</a:t>
            </a:r>
          </a:p>
          <a:p>
            <a:endParaRPr lang="en-US" sz="1400" dirty="0">
              <a:latin typeface="Metrophobic" pitchFamily="2" charset="0"/>
              <a:cs typeface="Sarala" panose="00000500000000000000" pitchFamily="2" charset="0"/>
            </a:endParaRPr>
          </a:p>
          <a:p>
            <a:r>
              <a:rPr lang="en-US" sz="1400" dirty="0">
                <a:latin typeface="Metrophobic" pitchFamily="2" charset="0"/>
                <a:cs typeface="Sarala" panose="00000500000000000000" pitchFamily="2" charset="0"/>
              </a:rPr>
              <a:t>"-?(?:0|[1-9][0-9]*)(?:  ̇[0-9]+)?(?:[</a:t>
            </a:r>
            <a:r>
              <a:rPr lang="en-US" sz="1400" dirty="0" err="1">
                <a:latin typeface="Metrophobic" pitchFamily="2" charset="0"/>
                <a:cs typeface="Sarala" panose="00000500000000000000" pitchFamily="2" charset="0"/>
              </a:rPr>
              <a:t>eE</a:t>
            </a:r>
            <a:r>
              <a:rPr lang="en-US" sz="1400" dirty="0">
                <a:latin typeface="Metrophobic" pitchFamily="2" charset="0"/>
                <a:cs typeface="Sarala" panose="00000500000000000000" pitchFamily="2" charset="0"/>
              </a:rPr>
              <a:t>][-+]?[0-9]+)?“</a:t>
            </a:r>
          </a:p>
          <a:p>
            <a:endParaRPr lang="en-US" sz="1400" dirty="0">
              <a:latin typeface="Metrophobic" pitchFamily="2" charset="0"/>
              <a:cs typeface="Sarala" panose="00000500000000000000" pitchFamily="2" charset="0"/>
            </a:endParaRPr>
          </a:p>
          <a:p>
            <a:r>
              <a:rPr lang="en-US" sz="1400" dirty="0">
                <a:latin typeface="Metrophobic" pitchFamily="2" charset="0"/>
                <a:cs typeface="Sarala" panose="00000500000000000000" pitchFamily="2" charset="0"/>
              </a:rPr>
              <a:t>which is susceptible to a denial-of-service attack (</a:t>
            </a:r>
            <a:r>
              <a:rPr lang="en-US" sz="1400" dirty="0" err="1">
                <a:latin typeface="Metrophobic" pitchFamily="2" charset="0"/>
                <a:cs typeface="Sarala" panose="00000500000000000000" pitchFamily="2" charset="0"/>
              </a:rPr>
              <a:t>ReDOS</a:t>
            </a:r>
            <a:r>
              <a:rPr lang="en-US" sz="1400" dirty="0">
                <a:latin typeface="Metrophobic" pitchFamily="2" charset="0"/>
                <a:cs typeface="Sarala" panose="00000500000000000000" pitchFamily="2" charset="0"/>
              </a:rPr>
              <a:t>). </a:t>
            </a:r>
            <a:endParaRPr lang="it-IT" sz="1400" dirty="0">
              <a:latin typeface="Metrophobic" pitchFamily="2" charset="0"/>
              <a:cs typeface="Sarala" panose="00000500000000000000" pitchFamily="2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90B21838-65D3-1606-90F9-2483C9C37564}"/>
              </a:ext>
            </a:extLst>
          </p:cNvPr>
          <p:cNvGrpSpPr/>
          <p:nvPr/>
        </p:nvGrpSpPr>
        <p:grpSpPr>
          <a:xfrm>
            <a:off x="7901577" y="2938975"/>
            <a:ext cx="2334662" cy="980050"/>
            <a:chOff x="3828918" y="2661236"/>
            <a:chExt cx="1734886" cy="98005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7D3480E-490E-065B-A9CC-90A8F9D09DF3}"/>
                </a:ext>
              </a:extLst>
            </p:cNvPr>
            <p:cNvSpPr txBox="1"/>
            <p:nvPr/>
          </p:nvSpPr>
          <p:spPr>
            <a:xfrm>
              <a:off x="5141885" y="2661236"/>
              <a:ext cx="4219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latin typeface="Montserrat" pitchFamily="2" charset="0"/>
                </a:rPr>
                <a:t>0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D71E8ABB-CF0E-E1C8-3172-C3AF11267C68}"/>
                </a:ext>
              </a:extLst>
            </p:cNvPr>
            <p:cNvSpPr txBox="1"/>
            <p:nvPr/>
          </p:nvSpPr>
          <p:spPr>
            <a:xfrm>
              <a:off x="3967848" y="2663668"/>
              <a:ext cx="3016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latin typeface="Montserrat" pitchFamily="2" charset="0"/>
                </a:rPr>
                <a:t>1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A22C3AEF-27DD-F60A-FFD9-03B28D20AE3E}"/>
                </a:ext>
              </a:extLst>
            </p:cNvPr>
            <p:cNvSpPr txBox="1"/>
            <p:nvPr/>
          </p:nvSpPr>
          <p:spPr>
            <a:xfrm>
              <a:off x="5141885" y="3364287"/>
              <a:ext cx="421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>
                  <a:latin typeface="Metrophobic" pitchFamily="2" charset="0"/>
                  <a:cs typeface="Sarala" panose="00000500000000000000" pitchFamily="2" charset="0"/>
                </a:rPr>
                <a:t>High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CED2671-FF39-E4D8-EE2E-49CDCCCCD51F}"/>
                </a:ext>
              </a:extLst>
            </p:cNvPr>
            <p:cNvSpPr txBox="1"/>
            <p:nvPr/>
          </p:nvSpPr>
          <p:spPr>
            <a:xfrm>
              <a:off x="3828918" y="3364286"/>
              <a:ext cx="579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>
                  <a:latin typeface="Metrophobic" pitchFamily="2" charset="0"/>
                  <a:cs typeface="Sarala" panose="00000500000000000000" pitchFamily="2" charset="0"/>
                </a:rPr>
                <a:t>Medium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605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452197" y="355499"/>
            <a:ext cx="57078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Montserrat" pitchFamily="2" charset="0"/>
                <a:cs typeface="Sarala" panose="00000500000000000000" pitchFamily="2" charset="0"/>
              </a:rPr>
              <a:t>Thanks for your attention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4E8E68-2510-9E5A-A980-FA2C26CB68E7}"/>
              </a:ext>
            </a:extLst>
          </p:cNvPr>
          <p:cNvSpPr txBox="1"/>
          <p:nvPr/>
        </p:nvSpPr>
        <p:spPr>
          <a:xfrm>
            <a:off x="452197" y="6133169"/>
            <a:ext cx="46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itchFamily="2" charset="0"/>
                <a:cs typeface="Sarala" panose="00000500000000000000" pitchFamily="2" charset="0"/>
              </a:rPr>
              <a:t>Made with </a:t>
            </a:r>
            <a:r>
              <a:rPr lang="it-IT" b="1">
                <a:latin typeface="Montserrat" pitchFamily="2" charset="0"/>
                <a:cs typeface="Sarala" panose="00000500000000000000" pitchFamily="2" charset="0"/>
              </a:rPr>
              <a:t>❤️</a:t>
            </a:r>
            <a:endParaRPr lang="en-US" b="1">
              <a:latin typeface="Montserrat" pitchFamily="2" charset="0"/>
              <a:cs typeface="Saral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5414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48472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latin typeface="Montserrat" pitchFamily="2" charset="0"/>
                <a:cs typeface="Sarala" panose="00000500000000000000" pitchFamily="2" charset="0"/>
              </a:rPr>
              <a:t>GSON</a:t>
            </a:r>
            <a:endParaRPr lang="it-IT" sz="6000" b="1">
              <a:latin typeface="Montserrat" pitchFamily="2" charset="0"/>
              <a:cs typeface="Sarala" panose="00000500000000000000" pitchFamily="2" charset="0"/>
            </a:endParaRP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410D1E12-E818-6627-DADF-2B3E7EAD01DB}"/>
              </a:ext>
            </a:extLst>
          </p:cNvPr>
          <p:cNvGrpSpPr/>
          <p:nvPr/>
        </p:nvGrpSpPr>
        <p:grpSpPr>
          <a:xfrm>
            <a:off x="2711579" y="3044280"/>
            <a:ext cx="6768843" cy="769441"/>
            <a:chOff x="2578163" y="3044279"/>
            <a:chExt cx="6768843" cy="769441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D0C1D69-5C14-F26E-66EE-95D122035971}"/>
                </a:ext>
              </a:extLst>
            </p:cNvPr>
            <p:cNvSpPr txBox="1"/>
            <p:nvPr/>
          </p:nvSpPr>
          <p:spPr>
            <a:xfrm>
              <a:off x="7087164" y="3044279"/>
              <a:ext cx="17411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latin typeface="Montserrat" pitchFamily="2" charset="77"/>
                </a:rPr>
                <a:t>11860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017BE299-9B7E-3A23-A871-2B21A60CA9E9}"/>
                </a:ext>
              </a:extLst>
            </p:cNvPr>
            <p:cNvSpPr txBox="1"/>
            <p:nvPr/>
          </p:nvSpPr>
          <p:spPr>
            <a:xfrm>
              <a:off x="4536108" y="3044279"/>
              <a:ext cx="11673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latin typeface="Montserrat" pitchFamily="2" charset="77"/>
                </a:rPr>
                <a:t>148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4A6E4E6-9ACA-F022-9D77-C3C7D26E4203}"/>
                </a:ext>
              </a:extLst>
            </p:cNvPr>
            <p:cNvSpPr txBox="1"/>
            <p:nvPr/>
          </p:nvSpPr>
          <p:spPr>
            <a:xfrm>
              <a:off x="2578163" y="3044279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latin typeface="Montserrat" pitchFamily="2" charset="77"/>
                </a:rPr>
                <a:t>4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ADA4BE9-F398-CF6A-7D0F-D3884A19ECE1}"/>
                </a:ext>
              </a:extLst>
            </p:cNvPr>
            <p:cNvSpPr txBox="1"/>
            <p:nvPr/>
          </p:nvSpPr>
          <p:spPr>
            <a:xfrm>
              <a:off x="8828346" y="3428998"/>
              <a:ext cx="518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Metrophobic" pitchFamily="2" charset="77"/>
                  <a:cs typeface="Sarala" panose="00000500000000000000" pitchFamily="2" charset="0"/>
                </a:rPr>
                <a:t>LOC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8C4CC77F-7C67-2E05-DB50-DB0B61ACAB8C}"/>
                </a:ext>
              </a:extLst>
            </p:cNvPr>
            <p:cNvSpPr txBox="1"/>
            <p:nvPr/>
          </p:nvSpPr>
          <p:spPr>
            <a:xfrm>
              <a:off x="5703415" y="3428999"/>
              <a:ext cx="1167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Metrophobic" pitchFamily="2" charset="77"/>
                  <a:cs typeface="Sarala" panose="00000500000000000000" pitchFamily="2" charset="0"/>
                </a:rPr>
                <a:t>Classes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D8F26D6B-E221-1FD4-8A16-E4D319B19A27}"/>
                </a:ext>
              </a:extLst>
            </p:cNvPr>
            <p:cNvSpPr txBox="1"/>
            <p:nvPr/>
          </p:nvSpPr>
          <p:spPr>
            <a:xfrm>
              <a:off x="3153075" y="3428999"/>
              <a:ext cx="864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latin typeface="Metrophobic" pitchFamily="2" charset="77"/>
                  <a:cs typeface="Sarala" panose="00000500000000000000" pitchFamily="2" charset="0"/>
                </a:rPr>
                <a:t>Modules</a:t>
              </a:r>
              <a:endParaRPr lang="it-IT" sz="1200" dirty="0">
                <a:latin typeface="Metrophobic" pitchFamily="2" charset="77"/>
                <a:cs typeface="Sarala" panose="00000500000000000000" pitchFamily="2" charset="0"/>
              </a:endParaRPr>
            </a:p>
          </p:txBody>
        </p:sp>
      </p:grpSp>
      <p:sp>
        <p:nvSpPr>
          <p:cNvPr id="10" name="Ovale 9">
            <a:extLst>
              <a:ext uri="{FF2B5EF4-FFF2-40B4-BE49-F238E27FC236}">
                <a16:creationId xmlns:a16="http://schemas.microsoft.com/office/drawing/2014/main" id="{9E0E8A38-06AE-4344-94DB-12C0EF098692}"/>
              </a:ext>
            </a:extLst>
          </p:cNvPr>
          <p:cNvSpPr/>
          <p:nvPr/>
        </p:nvSpPr>
        <p:spPr>
          <a:xfrm>
            <a:off x="9789886" y="4907463"/>
            <a:ext cx="2989943" cy="26561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5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48472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latin typeface="Montserrat" pitchFamily="2" charset="0"/>
                <a:cs typeface="Sarala" panose="00000500000000000000" pitchFamily="2" charset="0"/>
              </a:rPr>
              <a:t>GSON</a:t>
            </a:r>
            <a:endParaRPr lang="it-IT" sz="6000" b="1">
              <a:latin typeface="Montserrat" pitchFamily="2" charset="0"/>
              <a:cs typeface="Sarala" panose="00000500000000000000" pitchFamily="2" charset="0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45EBD2A-6083-CA63-621B-1563E564ADFE}"/>
              </a:ext>
            </a:extLst>
          </p:cNvPr>
          <p:cNvGrpSpPr/>
          <p:nvPr/>
        </p:nvGrpSpPr>
        <p:grpSpPr>
          <a:xfrm>
            <a:off x="5696310" y="1489744"/>
            <a:ext cx="799379" cy="981724"/>
            <a:chOff x="5696310" y="2447276"/>
            <a:chExt cx="799379" cy="981724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4A6E4E6-9ACA-F022-9D77-C3C7D26E4203}"/>
                </a:ext>
              </a:extLst>
            </p:cNvPr>
            <p:cNvSpPr txBox="1"/>
            <p:nvPr/>
          </p:nvSpPr>
          <p:spPr>
            <a:xfrm>
              <a:off x="5808902" y="2447276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latin typeface="Montserrat" pitchFamily="2" charset="0"/>
                </a:rPr>
                <a:t>4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D8F26D6B-E221-1FD4-8A16-E4D319B19A27}"/>
                </a:ext>
              </a:extLst>
            </p:cNvPr>
            <p:cNvSpPr txBox="1"/>
            <p:nvPr/>
          </p:nvSpPr>
          <p:spPr>
            <a:xfrm>
              <a:off x="5696310" y="3152001"/>
              <a:ext cx="799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err="1">
                  <a:latin typeface="Metrophobic" pitchFamily="2" charset="0"/>
                  <a:cs typeface="Sarala" panose="00000500000000000000" pitchFamily="2" charset="0"/>
                </a:rPr>
                <a:t>Modules</a:t>
              </a:r>
              <a:endParaRPr lang="it-IT" sz="1200">
                <a:latin typeface="Metrophobic" pitchFamily="2" charset="0"/>
                <a:cs typeface="Sarala" panose="00000500000000000000" pitchFamily="2" charset="0"/>
              </a:endParaRPr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12B62EB-BE44-C960-D56E-979077742A3C}"/>
              </a:ext>
            </a:extLst>
          </p:cNvPr>
          <p:cNvSpPr txBox="1"/>
          <p:nvPr/>
        </p:nvSpPr>
        <p:spPr>
          <a:xfrm>
            <a:off x="2994802" y="2869129"/>
            <a:ext cx="62023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latin typeface="Montserrat" pitchFamily="2" charset="77"/>
                <a:cs typeface="Sarala" panose="00000500000000000000" pitchFamily="2" charset="0"/>
              </a:rPr>
              <a:t>Gson</a:t>
            </a:r>
            <a:r>
              <a:rPr lang="it-IT" sz="1400" b="1" dirty="0">
                <a:latin typeface="Montserrat" pitchFamily="2" charset="77"/>
                <a:cs typeface="Sarala" panose="00000500000000000000" pitchFamily="2" charset="0"/>
              </a:rPr>
              <a:t>: </a:t>
            </a:r>
            <a:r>
              <a:rPr lang="en-US" sz="1400" b="0" i="0" dirty="0">
                <a:effectLst/>
                <a:latin typeface="Metrophobic" pitchFamily="2" charset="0"/>
                <a:cs typeface="Poppins Light" panose="00000400000000000000" pitchFamily="2" charset="0"/>
              </a:rPr>
              <a:t>It includes JSON parsers, serialization and deserialization classes, utilities, and supporting classes</a:t>
            </a:r>
          </a:p>
          <a:p>
            <a:endParaRPr lang="it-IT" sz="1400" b="1" dirty="0">
              <a:latin typeface="Montserrat" pitchFamily="2" charset="77"/>
              <a:cs typeface="Sarala" panose="00000500000000000000" pitchFamily="2" charset="0"/>
            </a:endParaRPr>
          </a:p>
          <a:p>
            <a:r>
              <a:rPr lang="it-IT" sz="1400" b="1" dirty="0" err="1">
                <a:latin typeface="Montserrat" pitchFamily="2" charset="77"/>
                <a:cs typeface="Sarala" panose="00000500000000000000" pitchFamily="2" charset="0"/>
              </a:rPr>
              <a:t>Gson-protobuf</a:t>
            </a:r>
            <a:r>
              <a:rPr lang="it-IT" sz="1400" b="1" dirty="0">
                <a:latin typeface="Montserrat" pitchFamily="2" charset="77"/>
                <a:cs typeface="Sarala" panose="00000500000000000000" pitchFamily="2" charset="0"/>
              </a:rPr>
              <a:t>: </a:t>
            </a:r>
            <a:r>
              <a:rPr lang="it-IT" sz="1400" dirty="0" err="1">
                <a:latin typeface="Metrophobic" pitchFamily="2" charset="0"/>
                <a:cs typeface="Sarala" panose="00000500000000000000" pitchFamily="2" charset="0"/>
              </a:rPr>
              <a:t>It</a:t>
            </a:r>
            <a:r>
              <a:rPr lang="it-IT" sz="1400" b="1" dirty="0">
                <a:latin typeface="Metrophobic" pitchFamily="2" charset="0"/>
                <a:cs typeface="Sarala" panose="00000500000000000000" pitchFamily="2" charset="0"/>
              </a:rPr>
              <a:t> </a:t>
            </a:r>
            <a:r>
              <a:rPr lang="en-US" sz="1400" b="0" i="0" dirty="0">
                <a:effectLst/>
                <a:latin typeface="Metrophobic" pitchFamily="2" charset="0"/>
              </a:rPr>
              <a:t>allows serializing and deserializing Protocol Buffers objects</a:t>
            </a:r>
          </a:p>
          <a:p>
            <a:endParaRPr lang="en-US" sz="1400" b="0" i="0" dirty="0">
              <a:effectLst/>
              <a:latin typeface="Montserrat" pitchFamily="2" charset="77"/>
            </a:endParaRPr>
          </a:p>
          <a:p>
            <a:r>
              <a:rPr lang="it-IT" sz="1400" b="1" dirty="0" err="1">
                <a:latin typeface="Montserrat" pitchFamily="2" charset="77"/>
                <a:cs typeface="Sarala" panose="00000500000000000000" pitchFamily="2" charset="0"/>
              </a:rPr>
              <a:t>Gson-metrics</a:t>
            </a:r>
            <a:r>
              <a:rPr lang="it-IT" sz="1400" b="1" dirty="0">
                <a:latin typeface="Montserrat" pitchFamily="2" charset="77"/>
                <a:cs typeface="Sarala" panose="00000500000000000000" pitchFamily="2" charset="0"/>
              </a:rPr>
              <a:t>: </a:t>
            </a:r>
            <a:r>
              <a:rPr lang="it-IT" sz="1400" dirty="0" err="1">
                <a:latin typeface="Metrophobic" pitchFamily="2" charset="0"/>
                <a:cs typeface="Sarala" panose="00000500000000000000" pitchFamily="2" charset="0"/>
              </a:rPr>
              <a:t>It</a:t>
            </a:r>
            <a:r>
              <a:rPr lang="it-IT" sz="1400" dirty="0">
                <a:latin typeface="Metrophobic" pitchFamily="2" charset="0"/>
                <a:cs typeface="Sarala" panose="00000500000000000000" pitchFamily="2" charset="0"/>
              </a:rPr>
              <a:t> </a:t>
            </a:r>
            <a:r>
              <a:rPr lang="it-IT" sz="1400" dirty="0" err="1">
                <a:latin typeface="Metrophobic" pitchFamily="2" charset="0"/>
                <a:cs typeface="Sarala" panose="00000500000000000000" pitchFamily="2" charset="0"/>
              </a:rPr>
              <a:t>allows</a:t>
            </a:r>
            <a:r>
              <a:rPr lang="it-IT" sz="1400" dirty="0">
                <a:latin typeface="Metrophobic" pitchFamily="2" charset="0"/>
                <a:cs typeface="Sarala" panose="00000500000000000000" pitchFamily="2" charset="0"/>
              </a:rPr>
              <a:t> </a:t>
            </a:r>
            <a:r>
              <a:rPr lang="en-US" sz="1400" dirty="0">
                <a:latin typeface="Metrophobic" pitchFamily="2" charset="0"/>
                <a:cs typeface="Sarala" panose="00000500000000000000" pitchFamily="2" charset="0"/>
              </a:rPr>
              <a:t>colleting</a:t>
            </a:r>
            <a:r>
              <a:rPr lang="it-IT" sz="1400" dirty="0">
                <a:latin typeface="Metrophobic" pitchFamily="2" charset="0"/>
                <a:cs typeface="Sarala" panose="00000500000000000000" pitchFamily="2" charset="0"/>
              </a:rPr>
              <a:t> </a:t>
            </a:r>
            <a:r>
              <a:rPr lang="en-US" sz="1400" b="0" i="0" dirty="0">
                <a:effectLst/>
                <a:latin typeface="Metrophobic" pitchFamily="2" charset="0"/>
              </a:rPr>
              <a:t>performance data and statistics during object serialization and deserialization</a:t>
            </a:r>
          </a:p>
          <a:p>
            <a:endParaRPr lang="it-IT" sz="1400" b="1" dirty="0">
              <a:latin typeface="Montserrat" pitchFamily="2" charset="77"/>
              <a:cs typeface="Sarala" panose="00000500000000000000" pitchFamily="2" charset="0"/>
            </a:endParaRPr>
          </a:p>
          <a:p>
            <a:r>
              <a:rPr lang="it-IT" sz="1400" b="1" dirty="0" err="1">
                <a:latin typeface="Montserrat" pitchFamily="2" charset="77"/>
                <a:cs typeface="Sarala" panose="00000500000000000000" pitchFamily="2" charset="0"/>
              </a:rPr>
              <a:t>Gson-parent</a:t>
            </a:r>
            <a:r>
              <a:rPr lang="it-IT" sz="1400" b="1" dirty="0">
                <a:latin typeface="Montserrat" pitchFamily="2" charset="77"/>
                <a:cs typeface="Sarala" panose="00000500000000000000" pitchFamily="2" charset="0"/>
              </a:rPr>
              <a:t>: </a:t>
            </a:r>
            <a:r>
              <a:rPr lang="en-US" sz="1400" b="0" i="0" dirty="0">
                <a:effectLst/>
                <a:latin typeface="Metrophobic" pitchFamily="2" charset="0"/>
              </a:rPr>
              <a:t>It contains the Maven configuration file for the project and defines common dependencies and</a:t>
            </a:r>
            <a:r>
              <a:rPr lang="en-US" sz="1400" dirty="0">
                <a:latin typeface="Metrophobic" pitchFamily="2" charset="0"/>
              </a:rPr>
              <a:t> </a:t>
            </a:r>
            <a:r>
              <a:rPr lang="en-US" sz="1400" b="0" i="0" dirty="0">
                <a:effectLst/>
                <a:latin typeface="Metrophobic" pitchFamily="2" charset="0"/>
              </a:rPr>
              <a:t>other basic configurations for the sub-modules</a:t>
            </a:r>
            <a:endParaRPr lang="it-IT" sz="1400" b="1" dirty="0">
              <a:latin typeface="Metrophobic" pitchFamily="2" charset="0"/>
              <a:cs typeface="Sarala" panose="00000500000000000000" pitchFamily="2" charset="0"/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28ACB335-5D90-901F-E0AB-94857ACAB60C}"/>
              </a:ext>
            </a:extLst>
          </p:cNvPr>
          <p:cNvSpPr/>
          <p:nvPr/>
        </p:nvSpPr>
        <p:spPr>
          <a:xfrm>
            <a:off x="-616857" y="4660719"/>
            <a:ext cx="2989943" cy="26561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2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88CAC3F-5A2C-6389-D924-F3FFD8F79521}"/>
              </a:ext>
            </a:extLst>
          </p:cNvPr>
          <p:cNvSpPr/>
          <p:nvPr/>
        </p:nvSpPr>
        <p:spPr>
          <a:xfrm>
            <a:off x="-1335314" y="1918742"/>
            <a:ext cx="5138058" cy="1104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1915064"/>
            <a:ext cx="72971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>
                <a:latin typeface="Montserrat" pitchFamily="2" charset="0"/>
                <a:cs typeface="Sarala" panose="00000500000000000000" pitchFamily="2" charset="0"/>
              </a:rPr>
              <a:t>Quality Analysis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FC8E33-B1A8-2EFD-C98D-74DC7FF4A790}"/>
              </a:ext>
            </a:extLst>
          </p:cNvPr>
          <p:cNvSpPr txBox="1"/>
          <p:nvPr/>
        </p:nvSpPr>
        <p:spPr>
          <a:xfrm>
            <a:off x="388189" y="3152456"/>
            <a:ext cx="4701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We performed a software quality analysis by scanning the </a:t>
            </a:r>
            <a:r>
              <a:rPr lang="en-US" sz="1400" b="0" i="0" dirty="0" err="1">
                <a:effectLst/>
                <a:latin typeface="Metrophobic" pitchFamily="2" charset="0"/>
                <a:cs typeface="Sarala" panose="00000500000000000000" pitchFamily="2" charset="0"/>
              </a:rPr>
              <a:t>Github</a:t>
            </a:r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 repository of the project using </a:t>
            </a:r>
            <a:r>
              <a:rPr lang="en-US" sz="1400" b="0" i="0" dirty="0" err="1">
                <a:effectLst/>
                <a:latin typeface="Metrophobic" pitchFamily="2" charset="0"/>
                <a:cs typeface="Sarala" panose="00000500000000000000" pitchFamily="2" charset="0"/>
              </a:rPr>
              <a:t>SonarCloud</a:t>
            </a:r>
            <a:r>
              <a:rPr lang="en-US" sz="1400" b="0" i="0" dirty="0">
                <a:effectLst/>
                <a:latin typeface="Metrophobic" pitchFamily="2" charset="0"/>
                <a:cs typeface="Sarala" panose="00000500000000000000" pitchFamily="2" charset="0"/>
              </a:rPr>
              <a:t> tool to discover bugs and code smells.</a:t>
            </a:r>
            <a:endParaRPr lang="it-IT" sz="1400" dirty="0">
              <a:latin typeface="Metrophobic" pitchFamily="2" charset="0"/>
              <a:cs typeface="Saral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967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1201D887-3BA8-7994-5576-B614E6314752}"/>
              </a:ext>
            </a:extLst>
          </p:cNvPr>
          <p:cNvSpPr/>
          <p:nvPr/>
        </p:nvSpPr>
        <p:spPr>
          <a:xfrm>
            <a:off x="0" y="0"/>
            <a:ext cx="1864875" cy="761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484726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latin typeface="Montserrat" pitchFamily="2" charset="0"/>
                <a:cs typeface="Sarala" panose="00000500000000000000" pitchFamily="2" charset="0"/>
              </a:rPr>
              <a:t>Quality Analysis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0BBA0024-403B-D81A-DC58-587CB8DF8FFA}"/>
              </a:ext>
            </a:extLst>
          </p:cNvPr>
          <p:cNvGrpSpPr/>
          <p:nvPr/>
        </p:nvGrpSpPr>
        <p:grpSpPr>
          <a:xfrm>
            <a:off x="3405256" y="2938976"/>
            <a:ext cx="5470197" cy="981727"/>
            <a:chOff x="3152360" y="2661235"/>
            <a:chExt cx="5470197" cy="9817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688DF85-C6DA-056B-2370-A1003C84DEF6}"/>
                </a:ext>
              </a:extLst>
            </p:cNvPr>
            <p:cNvSpPr txBox="1"/>
            <p:nvPr/>
          </p:nvSpPr>
          <p:spPr>
            <a:xfrm>
              <a:off x="7965024" y="2661235"/>
              <a:ext cx="5341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latin typeface="Montserrat" pitchFamily="2" charset="77"/>
                </a:rPr>
                <a:t>7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4CCD62D-4525-3F1C-92D4-618FF6E71C92}"/>
                </a:ext>
              </a:extLst>
            </p:cNvPr>
            <p:cNvSpPr txBox="1"/>
            <p:nvPr/>
          </p:nvSpPr>
          <p:spPr>
            <a:xfrm>
              <a:off x="5610264" y="2661236"/>
              <a:ext cx="5437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latin typeface="Montserrat" pitchFamily="2" charset="77"/>
                </a:rPr>
                <a:t>6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E8E2ACBD-46D3-2D75-8BF1-C75D676E741B}"/>
                </a:ext>
              </a:extLst>
            </p:cNvPr>
            <p:cNvSpPr txBox="1"/>
            <p:nvPr/>
          </p:nvSpPr>
          <p:spPr>
            <a:xfrm>
              <a:off x="3293004" y="2661236"/>
              <a:ext cx="51809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latin typeface="Montserrat" pitchFamily="2" charset="77"/>
                </a:rPr>
                <a:t>3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6BC1FA81-7167-3F25-9881-510B5E6A4FFB}"/>
                </a:ext>
              </a:extLst>
            </p:cNvPr>
            <p:cNvSpPr txBox="1"/>
            <p:nvPr/>
          </p:nvSpPr>
          <p:spPr>
            <a:xfrm>
              <a:off x="7930318" y="3365963"/>
              <a:ext cx="6922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Montserrat" pitchFamily="2" charset="77"/>
                  <a:cs typeface="Sarala" panose="00000500000000000000" pitchFamily="2" charset="0"/>
                </a:rPr>
                <a:t>Minor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C7BD5B6-2D4C-6AE4-1CFC-9494D727C975}"/>
                </a:ext>
              </a:extLst>
            </p:cNvPr>
            <p:cNvSpPr txBox="1"/>
            <p:nvPr/>
          </p:nvSpPr>
          <p:spPr>
            <a:xfrm>
              <a:off x="5586294" y="3364287"/>
              <a:ext cx="6922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Montserrat" pitchFamily="2" charset="77"/>
                  <a:cs typeface="Sarala" panose="00000500000000000000" pitchFamily="2" charset="0"/>
                </a:rPr>
                <a:t>Major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0A3541A-7BBB-045E-69FA-EDF131B197AD}"/>
                </a:ext>
              </a:extLst>
            </p:cNvPr>
            <p:cNvSpPr txBox="1"/>
            <p:nvPr/>
          </p:nvSpPr>
          <p:spPr>
            <a:xfrm>
              <a:off x="3152360" y="3365961"/>
              <a:ext cx="799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>
                  <a:latin typeface="Montserrat" pitchFamily="2" charset="77"/>
                  <a:cs typeface="Sarala" panose="00000500000000000000" pitchFamily="2" charset="0"/>
                </a:rPr>
                <a:t>Critical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173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3D6172E1-754D-2F55-ECAA-723DE9A46CD2}"/>
              </a:ext>
            </a:extLst>
          </p:cNvPr>
          <p:cNvSpPr/>
          <p:nvPr/>
        </p:nvSpPr>
        <p:spPr>
          <a:xfrm>
            <a:off x="0" y="0"/>
            <a:ext cx="1864875" cy="761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484726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latin typeface="Montserrat" pitchFamily="2" charset="0"/>
                <a:cs typeface="Sarala" panose="00000500000000000000" pitchFamily="2" charset="0"/>
              </a:rPr>
              <a:t>Quality Analysis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0BBA0024-403B-D81A-DC58-587CB8DF8FFA}"/>
              </a:ext>
            </a:extLst>
          </p:cNvPr>
          <p:cNvGrpSpPr/>
          <p:nvPr/>
        </p:nvGrpSpPr>
        <p:grpSpPr>
          <a:xfrm>
            <a:off x="3405255" y="1532031"/>
            <a:ext cx="5433945" cy="981727"/>
            <a:chOff x="3152360" y="2661235"/>
            <a:chExt cx="5433945" cy="9817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688DF85-C6DA-056B-2370-A1003C84DEF6}"/>
                </a:ext>
              </a:extLst>
            </p:cNvPr>
            <p:cNvSpPr txBox="1"/>
            <p:nvPr/>
          </p:nvSpPr>
          <p:spPr>
            <a:xfrm>
              <a:off x="7965024" y="2661235"/>
              <a:ext cx="5341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solidFill>
                    <a:schemeClr val="bg1">
                      <a:lumMod val="75000"/>
                    </a:schemeClr>
                  </a:solidFill>
                  <a:latin typeface="Montserrat" pitchFamily="2" charset="77"/>
                </a:rPr>
                <a:t>7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4CCD62D-4525-3F1C-92D4-618FF6E71C92}"/>
                </a:ext>
              </a:extLst>
            </p:cNvPr>
            <p:cNvSpPr txBox="1"/>
            <p:nvPr/>
          </p:nvSpPr>
          <p:spPr>
            <a:xfrm>
              <a:off x="5610264" y="2661236"/>
              <a:ext cx="5437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solidFill>
                    <a:schemeClr val="bg1">
                      <a:lumMod val="75000"/>
                    </a:schemeClr>
                  </a:solidFill>
                  <a:latin typeface="Montserrat" pitchFamily="2" charset="77"/>
                </a:rPr>
                <a:t>6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E8E2ACBD-46D3-2D75-8BF1-C75D676E741B}"/>
                </a:ext>
              </a:extLst>
            </p:cNvPr>
            <p:cNvSpPr txBox="1"/>
            <p:nvPr/>
          </p:nvSpPr>
          <p:spPr>
            <a:xfrm>
              <a:off x="3293004" y="2661236"/>
              <a:ext cx="51809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latin typeface="Montserrat" pitchFamily="2" charset="77"/>
                </a:rPr>
                <a:t>3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6BC1FA81-7167-3F25-9881-510B5E6A4FFB}"/>
                </a:ext>
              </a:extLst>
            </p:cNvPr>
            <p:cNvSpPr txBox="1"/>
            <p:nvPr/>
          </p:nvSpPr>
          <p:spPr>
            <a:xfrm>
              <a:off x="7930318" y="3365963"/>
              <a:ext cx="655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>
                      <a:lumMod val="75000"/>
                    </a:schemeClr>
                  </a:solidFill>
                  <a:latin typeface="Montserrat" pitchFamily="2" charset="77"/>
                  <a:cs typeface="Sarala" panose="00000500000000000000" pitchFamily="2" charset="0"/>
                </a:rPr>
                <a:t>Minor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C7BD5B6-2D4C-6AE4-1CFC-9494D727C975}"/>
                </a:ext>
              </a:extLst>
            </p:cNvPr>
            <p:cNvSpPr txBox="1"/>
            <p:nvPr/>
          </p:nvSpPr>
          <p:spPr>
            <a:xfrm>
              <a:off x="5586294" y="3364287"/>
              <a:ext cx="735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>
                      <a:lumMod val="75000"/>
                    </a:schemeClr>
                  </a:solidFill>
                  <a:latin typeface="Montserrat" pitchFamily="2" charset="77"/>
                  <a:cs typeface="Sarala" panose="00000500000000000000" pitchFamily="2" charset="0"/>
                </a:rPr>
                <a:t>Major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0A3541A-7BBB-045E-69FA-EDF131B197AD}"/>
                </a:ext>
              </a:extLst>
            </p:cNvPr>
            <p:cNvSpPr txBox="1"/>
            <p:nvPr/>
          </p:nvSpPr>
          <p:spPr>
            <a:xfrm>
              <a:off x="3152360" y="3365961"/>
              <a:ext cx="799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>
                  <a:latin typeface="Montserrat" pitchFamily="2" charset="77"/>
                  <a:cs typeface="Sarala" panose="00000500000000000000" pitchFamily="2" charset="0"/>
                </a:rPr>
                <a:t>Critical</a:t>
              </a: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7C55B7-FBC3-A644-AA20-E88FC866623C}"/>
              </a:ext>
            </a:extLst>
          </p:cNvPr>
          <p:cNvSpPr txBox="1"/>
          <p:nvPr/>
        </p:nvSpPr>
        <p:spPr>
          <a:xfrm>
            <a:off x="3405255" y="3215133"/>
            <a:ext cx="53814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Metrophobic" pitchFamily="2" charset="0"/>
                <a:cs typeface="Poppins Light" panose="00000400000000000000" pitchFamily="2" charset="0"/>
              </a:rPr>
              <a:t>The critical bugs encompass a single issue that urges the renaming of a method to avoid any potential confusion with the </a:t>
            </a:r>
            <a:r>
              <a:rPr lang="en-US" sz="1400" b="0" i="0" dirty="0" err="1">
                <a:effectLst/>
                <a:latin typeface="Metrophobic" pitchFamily="2" charset="0"/>
                <a:cs typeface="Poppins Light" panose="00000400000000000000" pitchFamily="2" charset="0"/>
              </a:rPr>
              <a:t>Object.finalize</a:t>
            </a:r>
            <a:r>
              <a:rPr lang="en-US" sz="1400" b="0" i="0" dirty="0">
                <a:effectLst/>
                <a:latin typeface="Metrophobic" pitchFamily="2" charset="0"/>
                <a:cs typeface="Poppins Light" panose="00000400000000000000" pitchFamily="2" charset="0"/>
              </a:rPr>
              <a:t>() method. </a:t>
            </a:r>
          </a:p>
          <a:p>
            <a:endParaRPr lang="en-US" sz="1400" dirty="0">
              <a:latin typeface="Metrophobic" pitchFamily="2" charset="0"/>
              <a:cs typeface="Poppins Light" panose="00000400000000000000" pitchFamily="2" charset="0"/>
            </a:endParaRPr>
          </a:p>
          <a:p>
            <a:r>
              <a:rPr lang="en-US" sz="1400" b="0" i="0" dirty="0" err="1">
                <a:effectLst/>
                <a:latin typeface="Metrophobic" pitchFamily="2" charset="0"/>
                <a:cs typeface="Poppins Light" panose="00000400000000000000" pitchFamily="2" charset="0"/>
              </a:rPr>
              <a:t>Object.finalize</a:t>
            </a:r>
            <a:r>
              <a:rPr lang="en-US" sz="1400" b="0" i="0" dirty="0">
                <a:effectLst/>
                <a:latin typeface="Metrophobic" pitchFamily="2" charset="0"/>
                <a:cs typeface="Poppins Light" panose="00000400000000000000" pitchFamily="2" charset="0"/>
              </a:rPr>
              <a:t>() is called by the Garbage Collector at some point after the object becomes unreferenced. </a:t>
            </a:r>
          </a:p>
          <a:p>
            <a:endParaRPr lang="en-US" sz="1400" dirty="0">
              <a:latin typeface="Metrophobic" pitchFamily="2" charset="0"/>
              <a:cs typeface="Poppins Light" panose="00000400000000000000" pitchFamily="2" charset="0"/>
            </a:endParaRPr>
          </a:p>
          <a:p>
            <a:r>
              <a:rPr lang="en-US" sz="1400" b="0" i="0" dirty="0">
                <a:effectLst/>
                <a:latin typeface="Metrophobic" pitchFamily="2" charset="0"/>
                <a:cs typeface="Poppins Light" panose="00000400000000000000" pitchFamily="2" charset="0"/>
              </a:rPr>
              <a:t>Overloading </a:t>
            </a:r>
            <a:r>
              <a:rPr lang="en-US" sz="1400" b="0" i="0" dirty="0" err="1">
                <a:effectLst/>
                <a:latin typeface="Metrophobic" pitchFamily="2" charset="0"/>
                <a:cs typeface="Poppins Light" panose="00000400000000000000" pitchFamily="2" charset="0"/>
              </a:rPr>
              <a:t>Object.finalize</a:t>
            </a:r>
            <a:r>
              <a:rPr lang="en-US" sz="1400" b="0" i="0" dirty="0">
                <a:effectLst/>
                <a:latin typeface="Metrophobic" pitchFamily="2" charset="0"/>
                <a:cs typeface="Poppins Light" panose="00000400000000000000" pitchFamily="2" charset="0"/>
              </a:rPr>
              <a:t>() is a bad idea because the overload may not be called by the Garbage Collector and users are not expected to call </a:t>
            </a:r>
            <a:r>
              <a:rPr lang="en-US" sz="1400" b="0" i="0" dirty="0" err="1">
                <a:effectLst/>
                <a:latin typeface="Metrophobic" pitchFamily="2" charset="0"/>
                <a:cs typeface="Poppins Light" panose="00000400000000000000" pitchFamily="2" charset="0"/>
              </a:rPr>
              <a:t>Object.finalize</a:t>
            </a:r>
            <a:r>
              <a:rPr lang="en-US" sz="1400" b="0" i="0" dirty="0">
                <a:effectLst/>
                <a:latin typeface="Metrophobic" pitchFamily="2" charset="0"/>
                <a:cs typeface="Poppins Light" panose="00000400000000000000" pitchFamily="2" charset="0"/>
              </a:rPr>
              <a:t>() and will get confused. We fixed this bugs.</a:t>
            </a:r>
            <a:endParaRPr lang="it-IT" sz="1400" dirty="0">
              <a:latin typeface="Metrophobic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14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18152542-5E70-B869-9658-FFDD4D30D66F}"/>
              </a:ext>
            </a:extLst>
          </p:cNvPr>
          <p:cNvSpPr/>
          <p:nvPr/>
        </p:nvSpPr>
        <p:spPr>
          <a:xfrm>
            <a:off x="0" y="0"/>
            <a:ext cx="1864875" cy="761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484726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latin typeface="Montserrat" pitchFamily="2" charset="0"/>
                <a:cs typeface="Sarala" panose="00000500000000000000" pitchFamily="2" charset="0"/>
              </a:rPr>
              <a:t>Quality Analysis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0BBA0024-403B-D81A-DC58-587CB8DF8FFA}"/>
              </a:ext>
            </a:extLst>
          </p:cNvPr>
          <p:cNvGrpSpPr/>
          <p:nvPr/>
        </p:nvGrpSpPr>
        <p:grpSpPr>
          <a:xfrm>
            <a:off x="3405255" y="1532031"/>
            <a:ext cx="5381489" cy="981727"/>
            <a:chOff x="3152360" y="2661235"/>
            <a:chExt cx="5381489" cy="9817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688DF85-C6DA-056B-2370-A1003C84DEF6}"/>
                </a:ext>
              </a:extLst>
            </p:cNvPr>
            <p:cNvSpPr txBox="1"/>
            <p:nvPr/>
          </p:nvSpPr>
          <p:spPr>
            <a:xfrm>
              <a:off x="7965024" y="2661235"/>
              <a:ext cx="5341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solidFill>
                    <a:schemeClr val="bg1">
                      <a:lumMod val="75000"/>
                    </a:schemeClr>
                  </a:solidFill>
                  <a:latin typeface="Montserrat" pitchFamily="2" charset="0"/>
                </a:rPr>
                <a:t>7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4CCD62D-4525-3F1C-92D4-618FF6E71C92}"/>
                </a:ext>
              </a:extLst>
            </p:cNvPr>
            <p:cNvSpPr txBox="1"/>
            <p:nvPr/>
          </p:nvSpPr>
          <p:spPr>
            <a:xfrm>
              <a:off x="5610264" y="2661236"/>
              <a:ext cx="5437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latin typeface="Montserrat" pitchFamily="2" charset="0"/>
                </a:rPr>
                <a:t>6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E8E2ACBD-46D3-2D75-8BF1-C75D676E741B}"/>
                </a:ext>
              </a:extLst>
            </p:cNvPr>
            <p:cNvSpPr txBox="1"/>
            <p:nvPr/>
          </p:nvSpPr>
          <p:spPr>
            <a:xfrm>
              <a:off x="3293004" y="2661236"/>
              <a:ext cx="51809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solidFill>
                    <a:schemeClr val="bg1">
                      <a:lumMod val="75000"/>
                    </a:schemeClr>
                  </a:solidFill>
                  <a:latin typeface="Montserrat" pitchFamily="2" charset="0"/>
                </a:rPr>
                <a:t>3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6BC1FA81-7167-3F25-9881-510B5E6A4FFB}"/>
                </a:ext>
              </a:extLst>
            </p:cNvPr>
            <p:cNvSpPr txBox="1"/>
            <p:nvPr/>
          </p:nvSpPr>
          <p:spPr>
            <a:xfrm>
              <a:off x="7930318" y="3365963"/>
              <a:ext cx="603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>
                  <a:solidFill>
                    <a:schemeClr val="bg1">
                      <a:lumMod val="75000"/>
                    </a:schemeClr>
                  </a:solidFill>
                  <a:latin typeface="Metrophobic" pitchFamily="2" charset="0"/>
                  <a:cs typeface="Sarala" panose="00000500000000000000" pitchFamily="2" charset="0"/>
                </a:rPr>
                <a:t>Minor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C7BD5B6-2D4C-6AE4-1CFC-9494D727C975}"/>
                </a:ext>
              </a:extLst>
            </p:cNvPr>
            <p:cNvSpPr txBox="1"/>
            <p:nvPr/>
          </p:nvSpPr>
          <p:spPr>
            <a:xfrm>
              <a:off x="5586294" y="3364287"/>
              <a:ext cx="603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>
                  <a:latin typeface="Metrophobic" pitchFamily="2" charset="0"/>
                  <a:cs typeface="Sarala" panose="00000500000000000000" pitchFamily="2" charset="0"/>
                </a:rPr>
                <a:t>Major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0A3541A-7BBB-045E-69FA-EDF131B197AD}"/>
                </a:ext>
              </a:extLst>
            </p:cNvPr>
            <p:cNvSpPr txBox="1"/>
            <p:nvPr/>
          </p:nvSpPr>
          <p:spPr>
            <a:xfrm>
              <a:off x="3152360" y="3365961"/>
              <a:ext cx="799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>
                  <a:solidFill>
                    <a:schemeClr val="bg1">
                      <a:lumMod val="75000"/>
                    </a:schemeClr>
                  </a:solidFill>
                  <a:latin typeface="Metrophobic" pitchFamily="2" charset="0"/>
                  <a:cs typeface="Sarala" panose="00000500000000000000" pitchFamily="2" charset="0"/>
                </a:rPr>
                <a:t>Critical</a:t>
              </a: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7C55B7-FBC3-A644-AA20-E88FC866623C}"/>
              </a:ext>
            </a:extLst>
          </p:cNvPr>
          <p:cNvSpPr txBox="1"/>
          <p:nvPr/>
        </p:nvSpPr>
        <p:spPr>
          <a:xfrm>
            <a:off x="3405255" y="2801065"/>
            <a:ext cx="53814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Metrophobic" pitchFamily="2" charset="0"/>
              </a:rPr>
              <a:t>Regarding the major bugs, two issues involve the need to either override the </a:t>
            </a:r>
            <a:r>
              <a:rPr lang="en-US" sz="1400" b="0" i="0" dirty="0" err="1">
                <a:effectLst/>
                <a:latin typeface="Metrophobic" pitchFamily="2" charset="0"/>
              </a:rPr>
              <a:t>Object.equals</a:t>
            </a:r>
            <a:r>
              <a:rPr lang="en-US" sz="1400" b="0" i="0" dirty="0">
                <a:effectLst/>
                <a:latin typeface="Metrophobic" pitchFamily="2" charset="0"/>
              </a:rPr>
              <a:t>(Object obj) method or rename it entirely to prevent any confusion. Additionally, two other bugs relate to the naming conflict between a method in the current class and a private method in the parent class, requiring a renaming to ensure clarity. </a:t>
            </a:r>
          </a:p>
          <a:p>
            <a:endParaRPr lang="en-US" sz="1400" dirty="0">
              <a:latin typeface="Metrophobic" pitchFamily="2" charset="0"/>
            </a:endParaRPr>
          </a:p>
          <a:p>
            <a:r>
              <a:rPr lang="en-US" sz="1400" b="0" i="0" dirty="0">
                <a:effectLst/>
                <a:latin typeface="Metrophobic" pitchFamily="2" charset="0"/>
              </a:rPr>
              <a:t>Another major bug suggests using an "</a:t>
            </a:r>
            <a:r>
              <a:rPr lang="en-US" sz="1400" b="0" i="0" dirty="0" err="1">
                <a:effectLst/>
                <a:latin typeface="Metrophobic" pitchFamily="2" charset="0"/>
              </a:rPr>
              <a:t>instanceof</a:t>
            </a:r>
            <a:r>
              <a:rPr lang="en-US" sz="1400" b="0" i="0" dirty="0">
                <a:effectLst/>
                <a:latin typeface="Metrophobic" pitchFamily="2" charset="0"/>
              </a:rPr>
              <a:t>" comparison instead of comparing classes by name. But this is documented in the comment: "Class was added in Java 9, therefore cannot use </a:t>
            </a:r>
            <a:r>
              <a:rPr lang="en-US" sz="1400" b="0" i="0" dirty="0" err="1">
                <a:effectLst/>
                <a:latin typeface="Metrophobic" pitchFamily="2" charset="0"/>
              </a:rPr>
              <a:t>instanceof</a:t>
            </a:r>
            <a:r>
              <a:rPr lang="en-US" sz="1400" b="0" i="0" dirty="0">
                <a:effectLst/>
                <a:latin typeface="Metrophobic" pitchFamily="2" charset="0"/>
              </a:rPr>
              <a:t>". Therefore, we didn’t fix this bug. </a:t>
            </a:r>
          </a:p>
          <a:p>
            <a:endParaRPr lang="en-US" sz="1400" dirty="0">
              <a:latin typeface="Metrophobic" pitchFamily="2" charset="0"/>
            </a:endParaRPr>
          </a:p>
          <a:p>
            <a:r>
              <a:rPr lang="en-US" sz="1400" b="0" i="0" dirty="0">
                <a:effectLst/>
                <a:latin typeface="Metrophobic" pitchFamily="2" charset="0"/>
              </a:rPr>
              <a:t>Lastly, one major bug indicates the necessity to either rename a method or correct the type of the argument(s) to properly override a method in the parent class. We renamed the method from </a:t>
            </a:r>
            <a:r>
              <a:rPr lang="en-US" sz="1400" b="0" i="0" dirty="0" err="1">
                <a:effectLst/>
                <a:latin typeface="Metrophobic" pitchFamily="2" charset="0"/>
              </a:rPr>
              <a:t>locationString</a:t>
            </a:r>
            <a:r>
              <a:rPr lang="en-US" sz="1400" b="0" i="0" dirty="0">
                <a:effectLst/>
                <a:latin typeface="Metrophobic" pitchFamily="2" charset="0"/>
              </a:rPr>
              <a:t> to </a:t>
            </a:r>
            <a:r>
              <a:rPr lang="en-US" sz="1400" b="0" i="0" dirty="0" err="1">
                <a:effectLst/>
                <a:latin typeface="Metrophobic" pitchFamily="2" charset="0"/>
              </a:rPr>
              <a:t>pathOfString</a:t>
            </a:r>
            <a:r>
              <a:rPr lang="en-US" sz="1400" b="0" i="0" dirty="0">
                <a:effectLst/>
                <a:latin typeface="Metrophobic" pitchFamily="2" charset="0"/>
              </a:rPr>
              <a:t>.</a:t>
            </a:r>
            <a:endParaRPr lang="it-IT" sz="1400" dirty="0">
              <a:latin typeface="Metrophob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8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EC134C4-77CB-0945-B2A7-DB6382CD64C0}"/>
              </a:ext>
            </a:extLst>
          </p:cNvPr>
          <p:cNvSpPr/>
          <p:nvPr/>
        </p:nvSpPr>
        <p:spPr>
          <a:xfrm>
            <a:off x="0" y="0"/>
            <a:ext cx="1864875" cy="761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C8944-AFDB-706F-FFDA-B5AC5DA6EA24}"/>
              </a:ext>
            </a:extLst>
          </p:cNvPr>
          <p:cNvSpPr txBox="1"/>
          <p:nvPr/>
        </p:nvSpPr>
        <p:spPr>
          <a:xfrm>
            <a:off x="388189" y="284671"/>
            <a:ext cx="13003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>
                <a:latin typeface="Montserrat" pitchFamily="2" charset="0"/>
              </a:rPr>
              <a:t>Software Dependability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D28BD-6785-1426-7D78-61A1912BF7A5}"/>
              </a:ext>
            </a:extLst>
          </p:cNvPr>
          <p:cNvSpPr txBox="1"/>
          <p:nvPr/>
        </p:nvSpPr>
        <p:spPr>
          <a:xfrm>
            <a:off x="388189" y="484726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latin typeface="Montserrat" pitchFamily="2" charset="0"/>
                <a:cs typeface="Sarala" panose="00000500000000000000" pitchFamily="2" charset="0"/>
              </a:rPr>
              <a:t>Quality Analysis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0BBA0024-403B-D81A-DC58-587CB8DF8FFA}"/>
              </a:ext>
            </a:extLst>
          </p:cNvPr>
          <p:cNvGrpSpPr/>
          <p:nvPr/>
        </p:nvGrpSpPr>
        <p:grpSpPr>
          <a:xfrm>
            <a:off x="3405255" y="1532031"/>
            <a:ext cx="5381489" cy="981727"/>
            <a:chOff x="3152360" y="2661235"/>
            <a:chExt cx="5381489" cy="9817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688DF85-C6DA-056B-2370-A1003C84DEF6}"/>
                </a:ext>
              </a:extLst>
            </p:cNvPr>
            <p:cNvSpPr txBox="1"/>
            <p:nvPr/>
          </p:nvSpPr>
          <p:spPr>
            <a:xfrm>
              <a:off x="7965024" y="2661235"/>
              <a:ext cx="5341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latin typeface="Montserrat" pitchFamily="2" charset="0"/>
                </a:rPr>
                <a:t>7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4CCD62D-4525-3F1C-92D4-618FF6E71C92}"/>
                </a:ext>
              </a:extLst>
            </p:cNvPr>
            <p:cNvSpPr txBox="1"/>
            <p:nvPr/>
          </p:nvSpPr>
          <p:spPr>
            <a:xfrm>
              <a:off x="5610264" y="2661236"/>
              <a:ext cx="5437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solidFill>
                    <a:schemeClr val="bg1">
                      <a:lumMod val="75000"/>
                    </a:schemeClr>
                  </a:solidFill>
                  <a:latin typeface="Montserrat" pitchFamily="2" charset="0"/>
                </a:rPr>
                <a:t>6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E8E2ACBD-46D3-2D75-8BF1-C75D676E741B}"/>
                </a:ext>
              </a:extLst>
            </p:cNvPr>
            <p:cNvSpPr txBox="1"/>
            <p:nvPr/>
          </p:nvSpPr>
          <p:spPr>
            <a:xfrm>
              <a:off x="3293004" y="2661236"/>
              <a:ext cx="51809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400" b="1">
                  <a:solidFill>
                    <a:schemeClr val="bg1">
                      <a:lumMod val="75000"/>
                    </a:schemeClr>
                  </a:solidFill>
                  <a:latin typeface="Montserrat" pitchFamily="2" charset="0"/>
                </a:rPr>
                <a:t>3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6BC1FA81-7167-3F25-9881-510B5E6A4FFB}"/>
                </a:ext>
              </a:extLst>
            </p:cNvPr>
            <p:cNvSpPr txBox="1"/>
            <p:nvPr/>
          </p:nvSpPr>
          <p:spPr>
            <a:xfrm>
              <a:off x="7930318" y="3365963"/>
              <a:ext cx="603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Metrophobic" pitchFamily="2" charset="0"/>
                  <a:cs typeface="Sarala" panose="00000500000000000000" pitchFamily="2" charset="0"/>
                </a:rPr>
                <a:t>Minor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C7BD5B6-2D4C-6AE4-1CFC-9494D727C975}"/>
                </a:ext>
              </a:extLst>
            </p:cNvPr>
            <p:cNvSpPr txBox="1"/>
            <p:nvPr/>
          </p:nvSpPr>
          <p:spPr>
            <a:xfrm>
              <a:off x="5586294" y="3364287"/>
              <a:ext cx="603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>
                  <a:solidFill>
                    <a:schemeClr val="bg1">
                      <a:lumMod val="75000"/>
                    </a:schemeClr>
                  </a:solidFill>
                  <a:latin typeface="Metrophobic" pitchFamily="2" charset="0"/>
                  <a:cs typeface="Sarala" panose="00000500000000000000" pitchFamily="2" charset="0"/>
                </a:rPr>
                <a:t>Major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0A3541A-7BBB-045E-69FA-EDF131B197AD}"/>
                </a:ext>
              </a:extLst>
            </p:cNvPr>
            <p:cNvSpPr txBox="1"/>
            <p:nvPr/>
          </p:nvSpPr>
          <p:spPr>
            <a:xfrm>
              <a:off x="3152360" y="3365961"/>
              <a:ext cx="799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>
                  <a:solidFill>
                    <a:schemeClr val="bg1">
                      <a:lumMod val="75000"/>
                    </a:schemeClr>
                  </a:solidFill>
                  <a:latin typeface="Metrophobic" pitchFamily="2" charset="0"/>
                  <a:cs typeface="Sarala" panose="00000500000000000000" pitchFamily="2" charset="0"/>
                </a:rPr>
                <a:t>Critical</a:t>
              </a: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7C55B7-FBC3-A644-AA20-E88FC866623C}"/>
              </a:ext>
            </a:extLst>
          </p:cNvPr>
          <p:cNvSpPr txBox="1"/>
          <p:nvPr/>
        </p:nvSpPr>
        <p:spPr>
          <a:xfrm>
            <a:off x="3405255" y="2801065"/>
            <a:ext cx="5381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Metrophobic" pitchFamily="2" charset="0"/>
              </a:rPr>
              <a:t>Among the minor bugs identified, a noteworthy problem is the usage of Double Brace Initialization (DBI). </a:t>
            </a:r>
          </a:p>
          <a:p>
            <a:endParaRPr lang="en-US" sz="1400" dirty="0">
              <a:latin typeface="Metrophobic" pitchFamily="2" charset="0"/>
            </a:endParaRPr>
          </a:p>
          <a:p>
            <a:r>
              <a:rPr lang="en-US" sz="1400" b="0" i="0" dirty="0">
                <a:effectLst/>
                <a:latin typeface="Metrophobic" pitchFamily="2" charset="0"/>
              </a:rPr>
              <a:t>This technique creates an anonymous class with a reference to the instance of the owning object, which can potentially lead to memory leaks if the anonymous inner class is returned and held by other objects. </a:t>
            </a:r>
          </a:p>
          <a:p>
            <a:endParaRPr lang="en-US" sz="1400" dirty="0">
              <a:latin typeface="Metrophobic" pitchFamily="2" charset="0"/>
            </a:endParaRPr>
          </a:p>
          <a:p>
            <a:r>
              <a:rPr lang="en-US" sz="1400" b="0" i="0" dirty="0">
                <a:effectLst/>
                <a:latin typeface="Metrophobic" pitchFamily="2" charset="0"/>
              </a:rPr>
              <a:t>Moreover, DBI is considered obscure and can confuse most maintainers. To address this, it is recommended to use alternatives such as </a:t>
            </a:r>
            <a:r>
              <a:rPr lang="en-US" sz="1400" b="0" i="0" dirty="0" err="1">
                <a:effectLst/>
                <a:latin typeface="Metrophobic" pitchFamily="2" charset="0"/>
              </a:rPr>
              <a:t>Arrays.asList</a:t>
            </a:r>
            <a:r>
              <a:rPr lang="en-US" sz="1400" b="0" i="0" dirty="0">
                <a:effectLst/>
                <a:latin typeface="Metrophobic" pitchFamily="2" charset="0"/>
              </a:rPr>
              <a:t> for collections or explicitly adding each item directly to the collection</a:t>
            </a:r>
            <a:endParaRPr lang="it-IT" sz="1400" dirty="0">
              <a:latin typeface="Metrophob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86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8A34E01316F8439D0AE3BCFE2030F9" ma:contentTypeVersion="12" ma:contentTypeDescription="Creare un nuovo documento." ma:contentTypeScope="" ma:versionID="b73c8b14f53e848ea7f7433aeb1c5aaa">
  <xsd:schema xmlns:xsd="http://www.w3.org/2001/XMLSchema" xmlns:xs="http://www.w3.org/2001/XMLSchema" xmlns:p="http://schemas.microsoft.com/office/2006/metadata/properties" xmlns:ns3="25379ffa-1be3-456e-9b5c-56d073d73bb0" xmlns:ns4="c1651439-6e46-4f78-9acb-4a905f92618b" targetNamespace="http://schemas.microsoft.com/office/2006/metadata/properties" ma:root="true" ma:fieldsID="e3d903e2f1756e285e7d015828a9c3c1" ns3:_="" ns4:_="">
    <xsd:import namespace="25379ffa-1be3-456e-9b5c-56d073d73bb0"/>
    <xsd:import namespace="c1651439-6e46-4f78-9acb-4a905f9261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379ffa-1be3-456e-9b5c-56d073d73b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51439-6e46-4f78-9acb-4a905f926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1651439-6e46-4f78-9acb-4a905f92618b" xsi:nil="true"/>
  </documentManagement>
</p:properties>
</file>

<file path=customXml/itemProps1.xml><?xml version="1.0" encoding="utf-8"?>
<ds:datastoreItem xmlns:ds="http://schemas.openxmlformats.org/officeDocument/2006/customXml" ds:itemID="{B6D10616-C4C7-4DE6-86E9-D7129E4EDFB3}">
  <ds:schemaRefs>
    <ds:schemaRef ds:uri="25379ffa-1be3-456e-9b5c-56d073d73bb0"/>
    <ds:schemaRef ds:uri="c1651439-6e46-4f78-9acb-4a905f9261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DA91A02-F2DF-4E90-B2F0-DB5F6C9913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46BCCB-EE76-4D06-B03A-0EC60C881CC5}">
  <ds:schemaRefs>
    <ds:schemaRef ds:uri="http://purl.org/dc/dcmitype/"/>
    <ds:schemaRef ds:uri="http://www.w3.org/XML/1998/namespace"/>
    <ds:schemaRef ds:uri="c1651439-6e46-4f78-9acb-4a905f92618b"/>
    <ds:schemaRef ds:uri="http://schemas.microsoft.com/office/2006/documentManagement/types"/>
    <ds:schemaRef ds:uri="http://purl.org/dc/elements/1.1/"/>
    <ds:schemaRef ds:uri="http://schemas.microsoft.com/office/2006/metadata/properties"/>
    <ds:schemaRef ds:uri="25379ffa-1be3-456e-9b5c-56d073d73bb0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1373</Words>
  <Application>Microsoft Macintosh PowerPoint</Application>
  <PresentationFormat>Widescreen</PresentationFormat>
  <Paragraphs>168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Metrophobic</vt:lpstr>
      <vt:lpstr>Montserrat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SILVESTRI</dc:creator>
  <cp:lastModifiedBy>MATTEO ERCOLINO</cp:lastModifiedBy>
  <cp:revision>2</cp:revision>
  <dcterms:created xsi:type="dcterms:W3CDTF">2023-07-06T09:18:51Z</dcterms:created>
  <dcterms:modified xsi:type="dcterms:W3CDTF">2023-07-09T16:28:46Z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0x010100958A34E01316F8439D0AE3BCFE2030F9</vt:lpwstr>
  </property>
</Properties>
</file>