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sldIdLst>
    <p:sldId id="257" r:id="rId5"/>
    <p:sldId id="272" r:id="rId6"/>
    <p:sldId id="273" r:id="rId7"/>
    <p:sldId id="277" r:id="rId8"/>
    <p:sldId id="275" r:id="rId9"/>
    <p:sldId id="276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POC Skin Disease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/>
              <a:t>Matthew Agard</a:t>
            </a: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Addressing the Problem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000" y="1869170"/>
            <a:ext cx="10800000" cy="4320000"/>
          </a:xfrm>
        </p:spPr>
        <p:txBody>
          <a:bodyPr/>
          <a:lstStyle/>
          <a:p>
            <a:r>
              <a:rPr lang="en-US" dirty="0" smtClean="0"/>
              <a:t>U.S</a:t>
            </a:r>
            <a:r>
              <a:rPr lang="en-US" dirty="0"/>
              <a:t>. healthcare system's patient </a:t>
            </a:r>
            <a:r>
              <a:rPr lang="en-US" dirty="0" smtClean="0"/>
              <a:t>population is becoming increasingly racially diverse</a:t>
            </a:r>
          </a:p>
          <a:p>
            <a:r>
              <a:rPr lang="en-US" dirty="0" smtClean="0"/>
              <a:t>Research confirms </a:t>
            </a:r>
            <a:r>
              <a:rPr lang="en-US" dirty="0"/>
              <a:t>the healthcare system's struggles to provide quality dermatologic care to people of color (POC) relative to their White </a:t>
            </a:r>
            <a:r>
              <a:rPr lang="en-US" dirty="0" smtClean="0"/>
              <a:t>counterparts</a:t>
            </a:r>
          </a:p>
          <a:p>
            <a:r>
              <a:rPr lang="en-US" dirty="0" smtClean="0"/>
              <a:t>Problem </a:t>
            </a:r>
            <a:r>
              <a:rPr lang="en-US" dirty="0"/>
              <a:t>necessitates the development of a tool for use by medical providers to assist them in their understanding and detection of cutaneous </a:t>
            </a:r>
            <a:r>
              <a:rPr lang="en-US" dirty="0" smtClean="0"/>
              <a:t>(skin) diseases </a:t>
            </a:r>
            <a:r>
              <a:rPr lang="en-US" dirty="0"/>
              <a:t>in </a:t>
            </a:r>
            <a:r>
              <a:rPr lang="en-US" dirty="0" smtClean="0"/>
              <a:t>POC</a:t>
            </a:r>
          </a:p>
          <a:p>
            <a:r>
              <a:rPr lang="en-US" dirty="0" smtClean="0"/>
              <a:t>Developed </a:t>
            </a:r>
            <a:r>
              <a:rPr lang="en-US" dirty="0"/>
              <a:t>a research notebook used for </a:t>
            </a:r>
            <a:r>
              <a:rPr lang="en-US" dirty="0" smtClean="0"/>
              <a:t>implementing </a:t>
            </a:r>
            <a:r>
              <a:rPr lang="en-US" dirty="0"/>
              <a:t>a computer vision model to </a:t>
            </a:r>
            <a:r>
              <a:rPr lang="en-US" dirty="0" smtClean="0"/>
              <a:t>address the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Task Statuses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000" y="1869170"/>
            <a:ext cx="10800000" cy="4320000"/>
          </a:xfrm>
        </p:spPr>
        <p:txBody>
          <a:bodyPr/>
          <a:lstStyle/>
          <a:p>
            <a:pPr lvl="0"/>
            <a:r>
              <a:rPr lang="en-US" i="1" dirty="0" smtClean="0"/>
              <a:t>Completed</a:t>
            </a:r>
            <a:endParaRPr lang="en-US" dirty="0"/>
          </a:p>
          <a:p>
            <a:pPr lvl="1"/>
            <a:r>
              <a:rPr lang="en-US" dirty="0"/>
              <a:t>Finalize data source(s), upload to AWS S3</a:t>
            </a:r>
          </a:p>
          <a:p>
            <a:pPr lvl="1"/>
            <a:r>
              <a:rPr lang="en-US" dirty="0"/>
              <a:t>Develop AWS Glue jobs (metadata only)</a:t>
            </a:r>
          </a:p>
          <a:p>
            <a:pPr lvl="1"/>
            <a:r>
              <a:rPr lang="en-US" dirty="0"/>
              <a:t>Build neural network model in AWS </a:t>
            </a:r>
            <a:r>
              <a:rPr lang="en-US" dirty="0" err="1"/>
              <a:t>SageMaker</a:t>
            </a:r>
            <a:endParaRPr lang="en-US" dirty="0"/>
          </a:p>
          <a:p>
            <a:pPr lvl="1"/>
            <a:r>
              <a:rPr lang="en-US" dirty="0"/>
              <a:t>Conduct model analysis in AWS </a:t>
            </a:r>
            <a:r>
              <a:rPr lang="en-US" dirty="0" err="1"/>
              <a:t>SageMaker</a:t>
            </a:r>
            <a:endParaRPr lang="en-US" dirty="0"/>
          </a:p>
          <a:p>
            <a:pPr lvl="0"/>
            <a:r>
              <a:rPr lang="en-US" i="1" dirty="0" smtClean="0"/>
              <a:t>Outstanding</a:t>
            </a:r>
            <a:endParaRPr lang="en-US" dirty="0"/>
          </a:p>
          <a:p>
            <a:pPr lvl="1"/>
            <a:r>
              <a:rPr lang="en-US" dirty="0"/>
              <a:t>Configure AWS Redshift data warehouse</a:t>
            </a:r>
          </a:p>
          <a:p>
            <a:pPr lvl="1"/>
            <a:r>
              <a:rPr lang="en-US" dirty="0"/>
              <a:t>Construct MWAA data workflow for previous tasks</a:t>
            </a:r>
          </a:p>
          <a:p>
            <a:pPr lvl="1"/>
            <a:r>
              <a:rPr lang="en-US" dirty="0"/>
              <a:t>Create AWS Lambda function to dynamically execute MWAA workflow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000" y="1555659"/>
            <a:ext cx="10800000" cy="4320000"/>
          </a:xfrm>
        </p:spPr>
        <p:txBody>
          <a:bodyPr/>
          <a:lstStyle/>
          <a:p>
            <a:r>
              <a:rPr lang="en-US" dirty="0" smtClean="0"/>
              <a:t>Academic</a:t>
            </a:r>
          </a:p>
          <a:p>
            <a:pPr lvl="1"/>
            <a:r>
              <a:rPr lang="en-US" dirty="0" smtClean="0"/>
              <a:t>Identified research papers highlighting discrepancy in dermatologic outcomes for POC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Read </a:t>
            </a:r>
            <a:r>
              <a:rPr lang="en-US" dirty="0" err="1" smtClean="0"/>
              <a:t>Tensorflow</a:t>
            </a:r>
            <a:r>
              <a:rPr lang="en-US" dirty="0" smtClean="0"/>
              <a:t> &amp; </a:t>
            </a:r>
            <a:r>
              <a:rPr lang="en-US" dirty="0" err="1" smtClean="0"/>
              <a:t>Keras</a:t>
            </a:r>
            <a:r>
              <a:rPr lang="en-US" dirty="0" smtClean="0"/>
              <a:t> documentation</a:t>
            </a:r>
          </a:p>
          <a:p>
            <a:pPr lvl="2"/>
            <a:r>
              <a:rPr lang="en-US" dirty="0" smtClean="0"/>
              <a:t>Building neural </a:t>
            </a:r>
            <a:r>
              <a:rPr lang="en-US" dirty="0"/>
              <a:t>network </a:t>
            </a:r>
            <a:r>
              <a:rPr lang="en-US" dirty="0" smtClean="0"/>
              <a:t>architectures</a:t>
            </a:r>
          </a:p>
          <a:p>
            <a:pPr lvl="2"/>
            <a:r>
              <a:rPr lang="en-US" dirty="0" smtClean="0"/>
              <a:t>Decision-making for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Demonstration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000" y="1555659"/>
            <a:ext cx="10800000" cy="4320000"/>
          </a:xfrm>
        </p:spPr>
        <p:txBody>
          <a:bodyPr/>
          <a:lstStyle/>
          <a:p>
            <a:r>
              <a:rPr lang="en-US" dirty="0" smtClean="0"/>
              <a:t>To AWS we go!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000" y="1555659"/>
            <a:ext cx="10800000" cy="4320000"/>
          </a:xfrm>
        </p:spPr>
        <p:txBody>
          <a:bodyPr/>
          <a:lstStyle/>
          <a:p>
            <a:r>
              <a:rPr lang="en-US" dirty="0" smtClean="0"/>
              <a:t>True project success is predicated upon regularly achieving performance superior to the baseline accuracy</a:t>
            </a:r>
          </a:p>
          <a:p>
            <a:pPr lvl="1"/>
            <a:r>
              <a:rPr lang="en-US" dirty="0" smtClean="0"/>
              <a:t>Model performance currently falls </a:t>
            </a:r>
            <a:r>
              <a:rPr lang="en-US" dirty="0"/>
              <a:t>short of the </a:t>
            </a:r>
            <a:r>
              <a:rPr lang="en-US" dirty="0" smtClean="0"/>
              <a:t>baseline more </a:t>
            </a:r>
            <a:r>
              <a:rPr lang="en-US" dirty="0"/>
              <a:t>often than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Improve understanding of neural network architectures</a:t>
            </a:r>
          </a:p>
          <a:p>
            <a:pPr lvl="1"/>
            <a:r>
              <a:rPr lang="en-US" dirty="0" smtClean="0"/>
              <a:t>Knowledge gaps </a:t>
            </a:r>
            <a:r>
              <a:rPr lang="en-US" dirty="0"/>
              <a:t>likely </a:t>
            </a:r>
            <a:r>
              <a:rPr lang="en-US" dirty="0" smtClean="0"/>
              <a:t>prevented me from optimally tuning all </a:t>
            </a:r>
            <a:r>
              <a:rPr lang="en-US" dirty="0"/>
              <a:t>of the </a:t>
            </a:r>
            <a:r>
              <a:rPr lang="en-US" dirty="0" err="1"/>
              <a:t>hyperparameters</a:t>
            </a:r>
            <a:r>
              <a:rPr lang="en-US" dirty="0"/>
              <a:t> </a:t>
            </a:r>
            <a:r>
              <a:rPr lang="en-US" dirty="0" smtClean="0"/>
              <a:t>on the training set</a:t>
            </a:r>
          </a:p>
          <a:p>
            <a:r>
              <a:rPr lang="en-US" dirty="0" smtClean="0"/>
              <a:t>Perform more data augmentation</a:t>
            </a:r>
          </a:p>
          <a:p>
            <a:pPr lvl="1"/>
            <a:r>
              <a:rPr lang="en-US" dirty="0" smtClean="0"/>
              <a:t>Neural </a:t>
            </a:r>
            <a:r>
              <a:rPr lang="en-US" dirty="0"/>
              <a:t>networks perform best with large amounts of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17648" y="0"/>
            <a:ext cx="9674352" cy="685799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1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Final Submission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000" y="1555658"/>
            <a:ext cx="10800000" cy="4956579"/>
          </a:xfrm>
        </p:spPr>
        <p:txBody>
          <a:bodyPr/>
          <a:lstStyle/>
          <a:p>
            <a:r>
              <a:rPr lang="en-US" b="1" dirty="0" smtClean="0"/>
              <a:t>Section I </a:t>
            </a:r>
            <a:r>
              <a:rPr lang="en-US" b="1" dirty="0"/>
              <a:t>– </a:t>
            </a:r>
            <a:r>
              <a:rPr lang="en-US" b="1" dirty="0" smtClean="0"/>
              <a:t>Project </a:t>
            </a:r>
            <a:r>
              <a:rPr lang="en-US" b="1" dirty="0"/>
              <a:t>Overview</a:t>
            </a:r>
          </a:p>
          <a:p>
            <a:pPr lvl="1"/>
            <a:r>
              <a:rPr lang="en-US" u="sng" dirty="0"/>
              <a:t>Project Title:</a:t>
            </a:r>
            <a:r>
              <a:rPr lang="en-US" dirty="0"/>
              <a:t> </a:t>
            </a:r>
            <a:r>
              <a:rPr lang="en-US" i="1" dirty="0"/>
              <a:t>POC Skin Disease Detection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u="sng" dirty="0"/>
              <a:t>Team Members and Roles/Responsibilities</a:t>
            </a:r>
          </a:p>
          <a:p>
            <a:pPr lvl="2" fontAlgn="base"/>
            <a:r>
              <a:rPr lang="en-US" i="1" dirty="0" smtClean="0"/>
              <a:t>Matthew Agard (magard3) – Lead Developer, Project Manager</a:t>
            </a:r>
            <a:endParaRPr lang="en-US" dirty="0" smtClean="0"/>
          </a:p>
          <a:p>
            <a:pPr lvl="1"/>
            <a:r>
              <a:rPr lang="it-IT" u="sng" dirty="0" smtClean="0"/>
              <a:t>TA </a:t>
            </a:r>
            <a:r>
              <a:rPr lang="it-IT" u="sng" dirty="0"/>
              <a:t>Mentor:</a:t>
            </a:r>
            <a:r>
              <a:rPr lang="it-IT" b="1" dirty="0"/>
              <a:t> </a:t>
            </a:r>
            <a:r>
              <a:rPr lang="de-DE" i="1" dirty="0"/>
              <a:t>Tanmay </a:t>
            </a:r>
            <a:r>
              <a:rPr lang="de-DE" i="1" dirty="0" smtClean="0"/>
              <a:t>Shah</a:t>
            </a:r>
            <a:endParaRPr lang="en-US" dirty="0"/>
          </a:p>
          <a:p>
            <a:pPr lvl="1"/>
            <a:r>
              <a:rPr lang="en-US" u="sng" dirty="0"/>
              <a:t>Project Task Status</a:t>
            </a:r>
          </a:p>
          <a:p>
            <a:pPr lvl="2"/>
            <a:r>
              <a:rPr lang="fr-FR" dirty="0" err="1" smtClean="0"/>
              <a:t>Refer</a:t>
            </a:r>
            <a:r>
              <a:rPr lang="fr-FR" dirty="0" smtClean="0"/>
              <a:t> to ‘Project </a:t>
            </a:r>
            <a:r>
              <a:rPr lang="fr-FR" dirty="0" err="1" smtClean="0"/>
              <a:t>Implementation</a:t>
            </a:r>
            <a:r>
              <a:rPr lang="fr-FR" dirty="0" smtClean="0"/>
              <a:t>’ slide</a:t>
            </a:r>
          </a:p>
          <a:p>
            <a:r>
              <a:rPr lang="fr-FR" b="1" dirty="0" smtClean="0"/>
              <a:t>Section </a:t>
            </a:r>
            <a:r>
              <a:rPr lang="fr-FR" b="1" dirty="0"/>
              <a:t>II </a:t>
            </a:r>
            <a:r>
              <a:rPr lang="en-US" b="1" dirty="0"/>
              <a:t>– Project Artifacts</a:t>
            </a:r>
          </a:p>
          <a:p>
            <a:pPr lvl="1"/>
            <a:r>
              <a:rPr lang="en-US" u="sng" dirty="0"/>
              <a:t>Deployed Application URL:</a:t>
            </a:r>
            <a:r>
              <a:rPr lang="en-US" b="1" dirty="0"/>
              <a:t> </a:t>
            </a:r>
            <a:r>
              <a:rPr lang="en-US" i="1" dirty="0"/>
              <a:t>N/A (per Sprint 2 project planning document)</a:t>
            </a:r>
            <a:endParaRPr lang="en-US" dirty="0"/>
          </a:p>
          <a:p>
            <a:pPr lvl="1"/>
            <a:r>
              <a:rPr lang="en-US" u="sng" dirty="0"/>
              <a:t>GitHub Repository Link:</a:t>
            </a:r>
            <a:r>
              <a:rPr lang="en-US" b="1" dirty="0"/>
              <a:t> </a:t>
            </a:r>
            <a:r>
              <a:rPr lang="en-US" i="1" dirty="0"/>
              <a:t>https://github.gatech.edu/magard3/POC-Skin-Disease-Detection </a:t>
            </a:r>
            <a:endParaRPr lang="en-US" i="1" dirty="0" smtClean="0"/>
          </a:p>
          <a:p>
            <a:pPr lvl="1"/>
            <a:r>
              <a:rPr lang="en-US" u="sng" dirty="0" smtClean="0"/>
              <a:t>GitHub </a:t>
            </a:r>
            <a:r>
              <a:rPr lang="en-US" u="sng" dirty="0"/>
              <a:t>Branch or Commit to Grade:</a:t>
            </a:r>
            <a:r>
              <a:rPr lang="en-US" b="1" dirty="0"/>
              <a:t> </a:t>
            </a:r>
            <a:r>
              <a:rPr lang="en-US" i="1" dirty="0" smtClean="0"/>
              <a:t>3733bcafca26655ce48267e975977b09107e24ed</a:t>
            </a:r>
            <a:endParaRPr lang="en-US" i="1" dirty="0"/>
          </a:p>
          <a:p>
            <a:r>
              <a:rPr lang="fr-FR" b="1" dirty="0"/>
              <a:t>Section III </a:t>
            </a:r>
            <a:r>
              <a:rPr lang="en-US" b="1" dirty="0"/>
              <a:t>– Project Presentation</a:t>
            </a:r>
          </a:p>
          <a:p>
            <a:pPr lvl="1"/>
            <a:r>
              <a:rPr lang="de-DE" u="sng" dirty="0"/>
              <a:t>Presentation Link:</a:t>
            </a:r>
            <a:r>
              <a:rPr lang="de-DE" b="1" dirty="0"/>
              <a:t> </a:t>
            </a:r>
            <a:r>
              <a:rPr lang="en-US" i="1" dirty="0"/>
              <a:t>https://www.youtube.com/watch?v=n7p6GFsignw</a:t>
            </a:r>
            <a:endParaRPr lang="en-US" dirty="0"/>
          </a:p>
          <a:p>
            <a:pPr lvl="1"/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purl.org/dc/elements/1.1/"/>
    <ds:schemaRef ds:uri="http://purl.org/dc/terms/"/>
    <ds:schemaRef ds:uri="16c05727-aa75-4e4a-9b5f-8a80a1165891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339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</vt:lpstr>
      <vt:lpstr>Calibri</vt:lpstr>
      <vt:lpstr>Courier New</vt:lpstr>
      <vt:lpstr>Gill Sans MT</vt:lpstr>
      <vt:lpstr>Office Theme</vt:lpstr>
      <vt:lpstr>POC Skin Disease Detection</vt:lpstr>
      <vt:lpstr>Project Summary</vt:lpstr>
      <vt:lpstr>Project IMplementation</vt:lpstr>
      <vt:lpstr>Research</vt:lpstr>
      <vt:lpstr>Project Demonstration</vt:lpstr>
      <vt:lpstr>Future  Work</vt:lpstr>
      <vt:lpstr>Thank you!</vt:lpstr>
      <vt:lpstr>Project Final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2024-04-19T00:52:07Z</dcterms:created>
  <dcterms:modified xsi:type="dcterms:W3CDTF">2024-04-21T03:21:41Z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