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57" r:id="rId4"/>
    <p:sldId id="262" r:id="rId5"/>
    <p:sldId id="268" r:id="rId6"/>
    <p:sldId id="258" r:id="rId7"/>
    <p:sldId id="282" r:id="rId8"/>
    <p:sldId id="283" r:id="rId9"/>
    <p:sldId id="284" r:id="rId10"/>
    <p:sldId id="259" r:id="rId11"/>
    <p:sldId id="260" r:id="rId12"/>
    <p:sldId id="264" r:id="rId13"/>
    <p:sldId id="265" r:id="rId14"/>
    <p:sldId id="272" r:id="rId15"/>
    <p:sldId id="270" r:id="rId16"/>
    <p:sldId id="271" r:id="rId17"/>
    <p:sldId id="273" r:id="rId18"/>
    <p:sldId id="274" r:id="rId19"/>
    <p:sldId id="275" r:id="rId20"/>
    <p:sldId id="286" r:id="rId21"/>
    <p:sldId id="287" r:id="rId22"/>
    <p:sldId id="281" r:id="rId23"/>
    <p:sldId id="285" r:id="rId24"/>
    <p:sldId id="276" r:id="rId25"/>
    <p:sldId id="280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66FF"/>
    <a:srgbClr val="4DA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743D-98ED-A677-7DF4-2CC1DB3AE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5A1-D39A-EFDA-AD41-E01D2D65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2797-19CF-361A-C8C0-13081EF4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D1A9A-E409-5C40-BE10-465F1B4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ABAE-08D6-F309-1A3C-DD90953D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6121-C7DD-C4B8-2BCF-ED339E0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323BD-65FD-178E-AC6E-5ABE29726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AAC1-80CE-4761-3896-62B28C89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757AB-F9EF-879A-61FD-F1900909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BFB2-7909-CD4D-5C85-6E2C778E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6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487B1-A604-340C-AAA9-E8E4EEDCF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DEA72-4B3A-8CE6-DD22-3AF66BBF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620D-D18B-72B3-2B38-533C8AEA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A6EB-A294-10F7-6CD9-66DF2AA5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D48D-CA62-36EA-03F2-97699649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E90C-F9FB-A47A-5E9D-943FC60D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6299-FE51-43CA-234E-65E112874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BAA2-C670-942E-3656-61B744E9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A8E6-8636-F47A-8953-485BDE4E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4620-0A9E-41C5-C5D5-DF33C81C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797C-353E-A936-3A07-F47F586B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8FF38-0CC7-29EB-BBFD-434A0F3A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042C-1B45-F923-DD71-03EDD643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5667-EB26-B816-0E48-6C39D73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6AAA-36E1-94BC-B711-821B6F80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25DB-0AE5-70BB-9EB7-827E1B47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887A-EB5B-F064-C2D0-9E34103F7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BF516-5869-6DF5-4664-E91C0F4E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76A2-30DB-43D2-13B6-FFC033C4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4795D-9FB8-FB16-F820-E4AFADD3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E92D4-6283-B8FE-D142-DC7DC64E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8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5592-340D-2CB1-D241-5B76753E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33A60-80AA-D9AA-0155-53A25D76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A4C9C-45D1-A866-0547-F27FFC28A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B056B-5E22-41D8-04B1-D68ED65EE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70292-1400-4C2E-86D6-10F2BA2F1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9E82D-A092-84A8-CBED-CD24E4C1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15580-68B0-016F-A213-D76538B7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CA675-A024-5C35-878F-8B64084F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9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C68B-89D7-EFF4-84FF-F1ABF9F2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4CC25-2FE5-C749-BCC5-F0CF6038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AF121-8145-6DC7-1C1B-A697AB2B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90E40-BB9C-5B59-1E71-3F10D0DE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CBF92-8051-CA4C-7AF8-3E10FF16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BE18D-7E09-7BBC-B1DB-4B72032E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996CE-D0D7-A922-4705-46095FBB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5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3475-6896-3310-D95E-30BF81CC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4A3E-F72E-F6E2-1F4F-3DE9A4D8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1D82-6DB0-5845-39B3-67FCB3E25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42A3-2748-7437-6D04-0D3AC0D1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AA4A0-FE05-EE12-9368-564841C2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856F-1B0E-FBFC-EDA8-0AFC3FFD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CA67-1843-027F-F6BF-6BF73749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E80DB-4D63-F960-CF74-EB5825ED1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2C572-227E-9CBF-A886-1AF8D082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1107-7C19-A684-86E8-BE4E6A74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5A93A-2E66-D53A-5BF0-7F0D060A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13F64-379F-F902-4E12-670C7289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9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904D1-4DF8-4A15-AECC-B9A49A8D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2A81-316E-B9AB-C847-65A31EC5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8DA2-5F19-68A0-283B-72BACB26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6BE5D-7036-AF48-8C12-281DDCB54EC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FF3E5-015D-9398-6967-CB6F89F6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581C2-9A9A-A807-0058-9D9E9A77F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5BCFA-0AA9-6542-B817-D41D09D19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tthew-balogh/recommendation-systems-project/blob/main/project.ipynb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etailrocket/ecommerc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AE78-73BD-ADEF-685E-8F09D8746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127" y="3229302"/>
            <a:ext cx="8757744" cy="2747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Recommendation Systems Project</a:t>
            </a:r>
          </a:p>
          <a:p>
            <a:pPr marL="0" indent="0" algn="just">
              <a:buNone/>
            </a:pPr>
            <a:r>
              <a:rPr lang="en-US" sz="2400" dirty="0"/>
              <a:t>Mate Balogh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A8079-0CFE-235D-B6BF-736F8100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43" y="2053452"/>
            <a:ext cx="3501389" cy="11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773D-0614-2F90-17A5-FAAE055C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 Details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34683-010C-75BB-072A-557C30E4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4718" y="1690700"/>
            <a:ext cx="11682563" cy="39018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70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3C03-6FB4-060E-D6B0-F93DD40D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1488B-75B4-6499-0A7E-3DC8900A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4718" y="1690700"/>
            <a:ext cx="11682563" cy="39018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162DD-DE52-05D8-19EA-55AA99F1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3467" y="1421284"/>
            <a:ext cx="10905066" cy="40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8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9DD0-183E-6DF8-838B-56F0196E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Construction</a:t>
            </a:r>
            <a:r>
              <a:rPr lang="en-GB" baseline="30000" dirty="0"/>
              <a:t>*</a:t>
            </a:r>
            <a:endParaRPr lang="en-US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2BFDD-4E46-A106-9E65-970EBD02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387"/>
            <a:ext cx="10739335" cy="1013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568D1F-9A38-1E43-C9B5-41BFF68B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2705923"/>
            <a:ext cx="10739335" cy="1017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D9AB99-8159-EFBF-E506-FA83306CD0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8200" y="3858639"/>
            <a:ext cx="10739334" cy="1226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3FF0B7-7083-7FB3-3A70-253F1645BAF9}"/>
              </a:ext>
            </a:extLst>
          </p:cNvPr>
          <p:cNvSpPr txBox="1"/>
          <p:nvPr/>
        </p:nvSpPr>
        <p:spPr>
          <a:xfrm>
            <a:off x="838201" y="6176963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 Model call syntaxes. For the model implementations, visit the </a:t>
            </a:r>
            <a:r>
              <a:rPr lang="en-US" dirty="0">
                <a:hlinkClick r:id="rId5"/>
              </a:rPr>
              <a:t>Python notebook</a:t>
            </a:r>
            <a:r>
              <a:rPr lang="en-US" dirty="0"/>
              <a:t> on GitHub</a:t>
            </a:r>
          </a:p>
        </p:txBody>
      </p:sp>
    </p:spTree>
    <p:extLst>
      <p:ext uri="{BB962C8B-B14F-4D97-AF65-F5344CB8AC3E}">
        <p14:creationId xmlns:p14="http://schemas.microsoft.com/office/powerpoint/2010/main" val="206504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A611-46F4-992C-0907-5749F352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10496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1E99E-5B61-1468-B359-37F839BF0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410401-3811-6D2D-2F24-C0A1B1AB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6B0EC-AA03-E6AA-BC4A-7E9FC597C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19BB7-07C0-8C9B-9BD8-1C6E28F7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6000" y="1089000"/>
            <a:ext cx="936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5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8A9D5-2963-9919-B34D-DD359156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7C46DD-B366-4403-0085-4B1CAD0E2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644BA-54E0-08F6-505B-BCE0217B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EF261-7A2A-A67A-E365-389871D8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6000" y="1093727"/>
            <a:ext cx="9360000" cy="46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98029-F8D7-597E-5F40-6A578B60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389E84-2FFC-B4F0-24D0-E8017E20B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F03DD-3A34-E673-D326-9A1307F66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C12A8-5F63-0774-C0F4-7EA919B3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6000" y="1089000"/>
            <a:ext cx="4680000" cy="46800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74B1E55-7CC1-492A-B409-C5D1C8022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764572" y="1089000"/>
            <a:ext cx="401142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4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C995-C3C5-9A5B-45E7-BF90691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 (Weighted)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80E64-A9B0-BF88-A8FD-7319C3F85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73325" cy="63856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DC04808-D63A-13B1-0E7A-E6A68E6B6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38200" y="2589788"/>
            <a:ext cx="4318309" cy="39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FBA500F-5A35-1AE5-0555-24576046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393216" y="2577210"/>
            <a:ext cx="4318309" cy="39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76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146E-BF2F-2CA2-A1A5-FE385753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with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0D4B09-45A3-2825-E886-CAFC0B99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1455" y="1691915"/>
            <a:ext cx="3955315" cy="35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5938C94-3938-DDFC-543C-2C52848B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036770" y="1731007"/>
            <a:ext cx="3955315" cy="349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531F89C-BC40-4801-F97C-363138C8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7992086" y="1690688"/>
            <a:ext cx="3955313" cy="35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FFBE2-D419-552D-01C7-008E62421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6F55-2812-92CD-A030-4A3788007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127" y="3229302"/>
            <a:ext cx="8757744" cy="2747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B266FF"/>
                </a:solidFill>
              </a:rPr>
              <a:t>Item</a:t>
            </a:r>
            <a:r>
              <a:rPr lang="en-US" dirty="0"/>
              <a:t> recommendations for </a:t>
            </a:r>
            <a:r>
              <a:rPr lang="en-US" b="1" dirty="0">
                <a:solidFill>
                  <a:srgbClr val="4DAD9F"/>
                </a:solidFill>
              </a:rPr>
              <a:t>visitors</a:t>
            </a:r>
            <a:r>
              <a:rPr lang="en-US" dirty="0"/>
              <a:t> in an online store based on </a:t>
            </a:r>
            <a:r>
              <a:rPr lang="en-US" i="1" dirty="0"/>
              <a:t>implicit feedback </a:t>
            </a:r>
            <a:r>
              <a:rPr lang="en-US" dirty="0"/>
              <a:t>to provide better user experience and to boost sales.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322F6-FA23-6FC6-9D49-DA060032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43" y="2053452"/>
            <a:ext cx="3501389" cy="11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6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00222-E082-BBF4-B80A-545167C68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B5F6-0452-1B33-2798-10465881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with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9EBA366-EA7A-1572-6EDB-7783F8C7C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081379" y="1731007"/>
            <a:ext cx="3866097" cy="349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53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AE99-ECD2-87B6-C5DD-77775AD9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DEB-DBF7-A4EF-75A5-332536BD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with </a:t>
            </a:r>
            <a:r>
              <a:rPr lang="en-US" i="1" dirty="0"/>
              <a:t>U</a:t>
            </a:r>
            <a:r>
              <a:rPr lang="en-US" dirty="0"/>
              <a:t> and </a:t>
            </a:r>
            <a:r>
              <a:rPr lang="en-US" i="1" dirty="0"/>
              <a:t>V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3F0EB71-B780-AD45-4279-CFEEA630C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4081379" y="1731007"/>
            <a:ext cx="3866097" cy="34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66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5408-AA72-529B-5945-6C98CAEC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Latent Factors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53A74F-ADA2-820D-9A44-5FD8E6598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252811" y="1827322"/>
            <a:ext cx="4318309" cy="373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216A34A-1AD1-7C21-2BCE-4123E34AE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096000" y="1898325"/>
            <a:ext cx="4318309" cy="366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621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046E55-BF07-97FB-3341-381A08815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13"/>
          <a:stretch/>
        </p:blipFill>
        <p:spPr>
          <a:xfrm>
            <a:off x="774404" y="142178"/>
            <a:ext cx="10643191" cy="671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2253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FE04-A7BD-87F1-D8BA-D1A90349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0E90-93A4-EA3D-69D1-8DE5BB63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effect of bias(es)</a:t>
            </a:r>
          </a:p>
          <a:p>
            <a:r>
              <a:rPr lang="en-US" dirty="0"/>
              <a:t>Complete MF model</a:t>
            </a:r>
          </a:p>
          <a:p>
            <a:r>
              <a:rPr lang="en-US" dirty="0"/>
              <a:t>Interpret behavior of MF in details</a:t>
            </a:r>
          </a:p>
          <a:p>
            <a:r>
              <a:rPr lang="en-US" dirty="0"/>
              <a:t>Evaluate model performances</a:t>
            </a:r>
          </a:p>
          <a:p>
            <a:r>
              <a:rPr lang="en-US" dirty="0"/>
              <a:t>Incorporate other implicit feedbacks</a:t>
            </a:r>
            <a:br>
              <a:rPr lang="en-US" dirty="0"/>
            </a:br>
            <a:r>
              <a:rPr lang="en-US" dirty="0"/>
              <a:t>(view, addtocart, addtocart -&gt; transaction)</a:t>
            </a:r>
          </a:p>
        </p:txBody>
      </p:sp>
    </p:spTree>
    <p:extLst>
      <p:ext uri="{BB962C8B-B14F-4D97-AF65-F5344CB8AC3E}">
        <p14:creationId xmlns:p14="http://schemas.microsoft.com/office/powerpoint/2010/main" val="26586978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D1EE-BD93-92A7-D071-C7C51768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Project-based Topics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404F-E7A1-F20E-F630-B4B56CCC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Collaborative Filtering Fundamentals and Similarity-Based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Matrix Factorization and Latent Factor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Handling Implicit Feedback and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150115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9E8F-165F-5CDB-66DB-F89ABB09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Collaborative Filtering Fundamentals and Similarity-Based Methods</a:t>
            </a:r>
            <a:endParaRPr lang="en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Source: Recommender Systems Handbook – Chapter 4: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Neighborhood-based Recommendation Methods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aspects: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 concepts of user-based and item-based collaborative filtering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similarity metrics (e.g., Cosine, Pearson)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Rating normalization and neighborhood selection strategies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99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569A5-6132-2791-1F34-F69DDA590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C412-E94D-99B8-EBA0-5D22006C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Matrix Factorization and Latent Factor Models</a:t>
            </a:r>
            <a:endParaRPr lang="en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Source: ch09-recsys2.pdf</a:t>
            </a:r>
            <a:b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Concepts of SVD, latent factors, and gradient descent optimization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aspects: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Representing users/items as vectors in a shared latent space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via RMSE minimization using gradient descent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Comparing factorization with neighborhood methods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3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5E6B8-0381-D866-5F06-920E3F7C2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53E5-4670-609E-AB51-B858DFD5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240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Handling Implicit Feedback and Data Preprocessing</a:t>
            </a:r>
            <a:endParaRPr lang="en-HU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Recommender Systems Handbook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Chapter 2: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Mining Methods for Recommender Systems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aspects: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interpret implicit feedback (views, cart additions) as signals of user preference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Denoising, dimensionality reduction, and sampling strategies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Importance of preprocessing for high-quality recommendations</a:t>
            </a:r>
            <a:endParaRPr lang="en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8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F20B-BD84-20E9-BD80-33650959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3DF3D-7C3D-E2EC-90FA-CE3DBECA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Dataset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Business needs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Requirement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Explanation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5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4539-B13F-1C63-7F5A-C4C73F48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3818-40F1-F459-E58B-CA32FFF0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E-commerce dataset</a:t>
            </a:r>
            <a:r>
              <a:rPr lang="en-GB" baseline="30000" dirty="0"/>
              <a:t>1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Elements: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Tree of categories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b="1" dirty="0"/>
              <a:t>Click stream data of users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dirty="0"/>
              <a:t>Item properties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Event types in stream: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2400" i="1" dirty="0"/>
              <a:t>View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i="1" dirty="0"/>
              <a:t>Add to cart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 b="1" i="1" dirty="0"/>
              <a:t>Transaction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24432-90BC-2B23-7CAF-9D07FA921213}"/>
              </a:ext>
            </a:extLst>
          </p:cNvPr>
          <p:cNvSpPr txBox="1"/>
          <p:nvPr/>
        </p:nvSpPr>
        <p:spPr>
          <a:xfrm>
            <a:off x="838201" y="6176963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30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Retailrocket recommender system </a:t>
            </a:r>
            <a:r>
              <a:rPr lang="en-GB" i="1" u="sng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 from Kaggle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0F506-1C8D-E942-2D8F-F357979DE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730EEB-A1C6-4B12-EE78-8FED7D4DB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A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46AFF2-5F2E-7E79-613A-00BF90D3A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27B08-40D1-EB62-9208-D43DF355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6030" y="1089015"/>
            <a:ext cx="9359940" cy="467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512F-0CFC-97A5-3C87-047BA40A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3F10-D24F-DCB9-730E-3BB51880A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Home page recommendations</a:t>
            </a:r>
            <a:br>
              <a:rPr lang="en-US" dirty="0"/>
            </a:br>
            <a:r>
              <a:rPr lang="en-US" sz="2400" i="1" dirty="0"/>
              <a:t>Popular items, Items purchased by similar users</a:t>
            </a:r>
            <a:endParaRPr lang="en-US" i="1" dirty="0"/>
          </a:p>
          <a:p>
            <a:r>
              <a:rPr lang="en-US" b="1" dirty="0"/>
              <a:t>Newsletter recommendations</a:t>
            </a:r>
            <a:br>
              <a:rPr lang="en-US" sz="2400" b="1" dirty="0"/>
            </a:br>
            <a:r>
              <a:rPr lang="en-US" sz="2400" i="1" dirty="0"/>
              <a:t>Discovered patterns</a:t>
            </a:r>
          </a:p>
        </p:txBody>
      </p:sp>
    </p:spTree>
    <p:extLst>
      <p:ext uri="{BB962C8B-B14F-4D97-AF65-F5344CB8AC3E}">
        <p14:creationId xmlns:p14="http://schemas.microsoft.com/office/powerpoint/2010/main" val="187714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507FC4-32A1-F219-3790-C0D498B1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81"/>
          <a:stretch/>
        </p:blipFill>
        <p:spPr>
          <a:xfrm>
            <a:off x="-1" y="-1"/>
            <a:ext cx="12195601" cy="48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57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01BB-4760-CD07-8A81-451B0BF84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FB1256-70A3-84D5-AEE3-AA8A80F4E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87" b="30566"/>
          <a:stretch/>
        </p:blipFill>
        <p:spPr>
          <a:xfrm>
            <a:off x="0" y="255182"/>
            <a:ext cx="12195601" cy="39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78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233EA-5FCD-1D07-6FBE-D3873EB4E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B3DA03-3041-4370-417D-C10277999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" t="68053" r="-30"/>
          <a:stretch/>
        </p:blipFill>
        <p:spPr>
          <a:xfrm>
            <a:off x="0" y="255182"/>
            <a:ext cx="12195601" cy="39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276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353</Words>
  <Application>Microsoft Macintosh PowerPoint</Application>
  <PresentationFormat>Widescreen</PresentationFormat>
  <Paragraphs>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Methodology</vt:lpstr>
      <vt:lpstr>Dataset</vt:lpstr>
      <vt:lpstr>PowerPoint Presentation</vt:lpstr>
      <vt:lpstr>Business Needs</vt:lpstr>
      <vt:lpstr>PowerPoint Presentation</vt:lpstr>
      <vt:lpstr>PowerPoint Presentation</vt:lpstr>
      <vt:lpstr>PowerPoint Presentation</vt:lpstr>
      <vt:lpstr>Requirement Details</vt:lpstr>
      <vt:lpstr>Model Planning</vt:lpstr>
      <vt:lpstr>PowerPoint Presentation</vt:lpstr>
      <vt:lpstr>Model Construction*</vt:lpstr>
      <vt:lpstr>Explanation</vt:lpstr>
      <vt:lpstr>PowerPoint Presentation</vt:lpstr>
      <vt:lpstr>PowerPoint Presentation</vt:lpstr>
      <vt:lpstr>PowerPoint Presentation</vt:lpstr>
      <vt:lpstr>Matrix Factorization (Weighted)</vt:lpstr>
      <vt:lpstr>Reconstruction with U and V</vt:lpstr>
      <vt:lpstr>Reconstruction with U and V</vt:lpstr>
      <vt:lpstr>Reconstruction with U and V</vt:lpstr>
      <vt:lpstr>Variance of Latent Factors</vt:lpstr>
      <vt:lpstr>PowerPoint Presentation</vt:lpstr>
      <vt:lpstr>Future Directions</vt:lpstr>
      <vt:lpstr>Project-based Topics and 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Balogh Máté</dc:creator>
  <cp:lastModifiedBy>Balogh Máté</cp:lastModifiedBy>
  <cp:revision>19</cp:revision>
  <dcterms:created xsi:type="dcterms:W3CDTF">2025-05-12T09:46:54Z</dcterms:created>
  <dcterms:modified xsi:type="dcterms:W3CDTF">2025-05-12T23:54:28Z</dcterms:modified>
</cp:coreProperties>
</file>