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59"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7"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60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66E562-6757-4A3C-961E-D542A96AEC5C}"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45127-21A6-4DD5-B65F-68198CC2A337}" type="slidenum">
              <a:rPr lang="en-US" smtClean="0"/>
              <a:t>‹#›</a:t>
            </a:fld>
            <a:endParaRPr lang="en-US"/>
          </a:p>
        </p:txBody>
      </p:sp>
    </p:spTree>
    <p:extLst>
      <p:ext uri="{BB962C8B-B14F-4D97-AF65-F5344CB8AC3E}">
        <p14:creationId xmlns:p14="http://schemas.microsoft.com/office/powerpoint/2010/main" val="880224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6E562-6757-4A3C-961E-D542A96AEC5C}"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45127-21A6-4DD5-B65F-68198CC2A337}" type="slidenum">
              <a:rPr lang="en-US" smtClean="0"/>
              <a:t>‹#›</a:t>
            </a:fld>
            <a:endParaRPr lang="en-US"/>
          </a:p>
        </p:txBody>
      </p:sp>
    </p:spTree>
    <p:extLst>
      <p:ext uri="{BB962C8B-B14F-4D97-AF65-F5344CB8AC3E}">
        <p14:creationId xmlns:p14="http://schemas.microsoft.com/office/powerpoint/2010/main" val="646635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6E562-6757-4A3C-961E-D542A96AEC5C}"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45127-21A6-4DD5-B65F-68198CC2A337}" type="slidenum">
              <a:rPr lang="en-US" smtClean="0"/>
              <a:t>‹#›</a:t>
            </a:fld>
            <a:endParaRPr lang="en-US"/>
          </a:p>
        </p:txBody>
      </p:sp>
    </p:spTree>
    <p:extLst>
      <p:ext uri="{BB962C8B-B14F-4D97-AF65-F5344CB8AC3E}">
        <p14:creationId xmlns:p14="http://schemas.microsoft.com/office/powerpoint/2010/main" val="1018735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6E562-6757-4A3C-961E-D542A96AEC5C}"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45127-21A6-4DD5-B65F-68198CC2A337}" type="slidenum">
              <a:rPr lang="en-US" smtClean="0"/>
              <a:t>‹#›</a:t>
            </a:fld>
            <a:endParaRPr lang="en-US"/>
          </a:p>
        </p:txBody>
      </p:sp>
    </p:spTree>
    <p:extLst>
      <p:ext uri="{BB962C8B-B14F-4D97-AF65-F5344CB8AC3E}">
        <p14:creationId xmlns:p14="http://schemas.microsoft.com/office/powerpoint/2010/main" val="723152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66E562-6757-4A3C-961E-D542A96AEC5C}"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45127-21A6-4DD5-B65F-68198CC2A337}" type="slidenum">
              <a:rPr lang="en-US" smtClean="0"/>
              <a:t>‹#›</a:t>
            </a:fld>
            <a:endParaRPr lang="en-US"/>
          </a:p>
        </p:txBody>
      </p:sp>
    </p:spTree>
    <p:extLst>
      <p:ext uri="{BB962C8B-B14F-4D97-AF65-F5344CB8AC3E}">
        <p14:creationId xmlns:p14="http://schemas.microsoft.com/office/powerpoint/2010/main" val="261528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66E562-6757-4A3C-961E-D542A96AEC5C}"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45127-21A6-4DD5-B65F-68198CC2A337}" type="slidenum">
              <a:rPr lang="en-US" smtClean="0"/>
              <a:t>‹#›</a:t>
            </a:fld>
            <a:endParaRPr lang="en-US"/>
          </a:p>
        </p:txBody>
      </p:sp>
    </p:spTree>
    <p:extLst>
      <p:ext uri="{BB962C8B-B14F-4D97-AF65-F5344CB8AC3E}">
        <p14:creationId xmlns:p14="http://schemas.microsoft.com/office/powerpoint/2010/main" val="2193533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66E562-6757-4A3C-961E-D542A96AEC5C}" type="datetimeFigureOut">
              <a:rPr lang="en-US" smtClean="0"/>
              <a:t>11/8/2017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C45127-21A6-4DD5-B65F-68198CC2A337}" type="slidenum">
              <a:rPr lang="en-US" smtClean="0"/>
              <a:t>‹#›</a:t>
            </a:fld>
            <a:endParaRPr lang="en-US"/>
          </a:p>
        </p:txBody>
      </p:sp>
    </p:spTree>
    <p:extLst>
      <p:ext uri="{BB962C8B-B14F-4D97-AF65-F5344CB8AC3E}">
        <p14:creationId xmlns:p14="http://schemas.microsoft.com/office/powerpoint/2010/main" val="615859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66E562-6757-4A3C-961E-D542A96AEC5C}" type="datetimeFigureOut">
              <a:rPr lang="en-US" smtClean="0"/>
              <a:t>11/8/2017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C45127-21A6-4DD5-B65F-68198CC2A337}" type="slidenum">
              <a:rPr lang="en-US" smtClean="0"/>
              <a:t>‹#›</a:t>
            </a:fld>
            <a:endParaRPr lang="en-US"/>
          </a:p>
        </p:txBody>
      </p:sp>
    </p:spTree>
    <p:extLst>
      <p:ext uri="{BB962C8B-B14F-4D97-AF65-F5344CB8AC3E}">
        <p14:creationId xmlns:p14="http://schemas.microsoft.com/office/powerpoint/2010/main" val="1538076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6E562-6757-4A3C-961E-D542A96AEC5C}" type="datetimeFigureOut">
              <a:rPr lang="en-US" smtClean="0"/>
              <a:t>11/8/2017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C45127-21A6-4DD5-B65F-68198CC2A337}" type="slidenum">
              <a:rPr lang="en-US" smtClean="0"/>
              <a:t>‹#›</a:t>
            </a:fld>
            <a:endParaRPr lang="en-US"/>
          </a:p>
        </p:txBody>
      </p:sp>
    </p:spTree>
    <p:extLst>
      <p:ext uri="{BB962C8B-B14F-4D97-AF65-F5344CB8AC3E}">
        <p14:creationId xmlns:p14="http://schemas.microsoft.com/office/powerpoint/2010/main" val="3802092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6E562-6757-4A3C-961E-D542A96AEC5C}"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45127-21A6-4DD5-B65F-68198CC2A337}" type="slidenum">
              <a:rPr lang="en-US" smtClean="0"/>
              <a:t>‹#›</a:t>
            </a:fld>
            <a:endParaRPr lang="en-US"/>
          </a:p>
        </p:txBody>
      </p:sp>
    </p:spTree>
    <p:extLst>
      <p:ext uri="{BB962C8B-B14F-4D97-AF65-F5344CB8AC3E}">
        <p14:creationId xmlns:p14="http://schemas.microsoft.com/office/powerpoint/2010/main" val="1380369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6E562-6757-4A3C-961E-D542A96AEC5C}"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45127-21A6-4DD5-B65F-68198CC2A337}" type="slidenum">
              <a:rPr lang="en-US" smtClean="0"/>
              <a:t>‹#›</a:t>
            </a:fld>
            <a:endParaRPr lang="en-US"/>
          </a:p>
        </p:txBody>
      </p:sp>
    </p:spTree>
    <p:extLst>
      <p:ext uri="{BB962C8B-B14F-4D97-AF65-F5344CB8AC3E}">
        <p14:creationId xmlns:p14="http://schemas.microsoft.com/office/powerpoint/2010/main" val="1662599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6E562-6757-4A3C-961E-D542A96AEC5C}" type="datetimeFigureOut">
              <a:rPr lang="en-US" smtClean="0"/>
              <a:t>11/8/2017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45127-21A6-4DD5-B65F-68198CC2A337}" type="slidenum">
              <a:rPr lang="en-US" smtClean="0"/>
              <a:t>‹#›</a:t>
            </a:fld>
            <a:endParaRPr lang="en-US"/>
          </a:p>
        </p:txBody>
      </p:sp>
    </p:spTree>
    <p:extLst>
      <p:ext uri="{BB962C8B-B14F-4D97-AF65-F5344CB8AC3E}">
        <p14:creationId xmlns:p14="http://schemas.microsoft.com/office/powerpoint/2010/main" val="13583313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5.tmp"/><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image" Target="../media/image37.tmp"/><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image" Target="../media/image39.tmp"/><Relationship Id="rId1" Type="http://schemas.openxmlformats.org/officeDocument/2006/relationships/slideLayout" Target="../slideLayouts/slideLayout5.xml"/><Relationship Id="rId5" Type="http://schemas.openxmlformats.org/officeDocument/2006/relationships/image" Target="../media/image42.tmp"/><Relationship Id="rId4" Type="http://schemas.openxmlformats.org/officeDocument/2006/relationships/image" Target="../media/image41.tmp"/></Relationships>
</file>

<file path=ppt/slides/_rels/slide18.xml.rels><?xml version="1.0" encoding="UTF-8" standalone="yes"?>
<Relationships xmlns="http://schemas.openxmlformats.org/package/2006/relationships"><Relationship Id="rId2" Type="http://schemas.openxmlformats.org/officeDocument/2006/relationships/image" Target="../media/image43.tmp"/><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tm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8.xml"/><Relationship Id="rId4" Type="http://schemas.openxmlformats.org/officeDocument/2006/relationships/image" Target="../media/image11.tmp"/></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tmp"/><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8.xml"/><Relationship Id="rId5" Type="http://schemas.openxmlformats.org/officeDocument/2006/relationships/image" Target="../media/image18.tmp"/><Relationship Id="rId4" Type="http://schemas.openxmlformats.org/officeDocument/2006/relationships/image" Target="../media/image17.tmp"/></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2.tmp"/><Relationship Id="rId2"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Packing the Plane</a:t>
            </a:r>
            <a:endParaRPr lang="en-US" dirty="0"/>
          </a:p>
        </p:txBody>
      </p:sp>
      <p:sp>
        <p:nvSpPr>
          <p:cNvPr id="3" name="Subtitle 2"/>
          <p:cNvSpPr>
            <a:spLocks noGrp="1"/>
          </p:cNvSpPr>
          <p:nvPr>
            <p:ph type="subTitle" idx="1"/>
          </p:nvPr>
        </p:nvSpPr>
        <p:spPr/>
        <p:txBody>
          <a:bodyPr/>
          <a:lstStyle/>
          <a:p>
            <a:r>
              <a:rPr lang="en-US" dirty="0" smtClean="0"/>
              <a:t>Matthew Gerstbrein</a:t>
            </a:r>
          </a:p>
          <a:p>
            <a:r>
              <a:rPr lang="en-US" dirty="0" smtClean="0"/>
              <a:t>University of Dayton</a:t>
            </a:r>
          </a:p>
          <a:p>
            <a:r>
              <a:rPr lang="en-US" dirty="0" smtClean="0"/>
              <a:t>November 11, 2017</a:t>
            </a:r>
          </a:p>
          <a:p>
            <a:endParaRPr lang="en-US" dirty="0"/>
          </a:p>
        </p:txBody>
      </p:sp>
    </p:spTree>
    <p:extLst>
      <p:ext uri="{BB962C8B-B14F-4D97-AF65-F5344CB8AC3E}">
        <p14:creationId xmlns:p14="http://schemas.microsoft.com/office/powerpoint/2010/main" val="1998826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research</a:t>
            </a:r>
            <a:endParaRPr lang="en-US" dirty="0"/>
          </a:p>
        </p:txBody>
      </p:sp>
      <p:sp>
        <p:nvSpPr>
          <p:cNvPr id="3" name="Content Placeholder 2"/>
          <p:cNvSpPr>
            <a:spLocks noGrp="1"/>
          </p:cNvSpPr>
          <p:nvPr>
            <p:ph sz="half" idx="1"/>
          </p:nvPr>
        </p:nvSpPr>
        <p:spPr/>
        <p:txBody>
          <a:bodyPr/>
          <a:lstStyle/>
          <a:p>
            <a:r>
              <a:rPr lang="en-US" dirty="0" smtClean="0"/>
              <a:t>Given the properties of the optimal control problem as outlined by Hales, can we explicitly construct a closed shape whose cost is strictly less than that of the circle?</a:t>
            </a:r>
            <a:endParaRPr lang="en-US" dirty="0"/>
          </a:p>
        </p:txBody>
      </p:sp>
      <p:pic>
        <p:nvPicPr>
          <p:cNvPr id="409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1524000"/>
            <a:ext cx="3533442" cy="2804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4736146"/>
            <a:ext cx="3581400" cy="444409"/>
          </a:xfrm>
          <a:prstGeom prst="rect">
            <a:avLst/>
          </a:prstGeom>
        </p:spPr>
      </p:pic>
    </p:spTree>
    <p:extLst>
      <p:ext uri="{BB962C8B-B14F-4D97-AF65-F5344CB8AC3E}">
        <p14:creationId xmlns:p14="http://schemas.microsoft.com/office/powerpoint/2010/main" val="17314401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go about this</a:t>
            </a:r>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2843" y="1222893"/>
            <a:ext cx="3496163" cy="3953427"/>
          </a:xfrm>
        </p:spPr>
      </p:pic>
      <p:sp>
        <p:nvSpPr>
          <p:cNvPr id="4" name="Text Placeholder 3"/>
          <p:cNvSpPr>
            <a:spLocks noGrp="1"/>
          </p:cNvSpPr>
          <p:nvPr>
            <p:ph type="body" sz="half" idx="2"/>
          </p:nvPr>
        </p:nvSpPr>
        <p:spPr/>
        <p:txBody>
          <a:bodyPr/>
          <a:lstStyle/>
          <a:p>
            <a:r>
              <a:rPr lang="en-US" dirty="0" smtClean="0"/>
              <a:t>Via the process previously described, we can construct a circle with constant control </a:t>
            </a:r>
            <a:r>
              <a:rPr lang="en-US" b="1" dirty="0" smtClean="0"/>
              <a:t>u = (1/3, 1/3, 1/3)</a:t>
            </a:r>
            <a:r>
              <a:rPr lang="en-US" dirty="0" smtClean="0"/>
              <a:t>, where the solution is </a:t>
            </a:r>
            <a:r>
              <a:rPr lang="en-US" b="1" dirty="0" smtClean="0"/>
              <a:t>x + </a:t>
            </a:r>
            <a:r>
              <a:rPr lang="en-US" b="1" dirty="0" err="1" smtClean="0"/>
              <a:t>iy</a:t>
            </a:r>
            <a:r>
              <a:rPr lang="en-US" b="1" dirty="0" smtClean="0"/>
              <a:t> = 0+ </a:t>
            </a:r>
            <a:r>
              <a:rPr lang="en-US" b="1" dirty="0" err="1" smtClean="0"/>
              <a:t>i</a:t>
            </a:r>
            <a:r>
              <a:rPr lang="en-US" b="1" dirty="0" smtClean="0"/>
              <a:t>*1 = </a:t>
            </a:r>
            <a:r>
              <a:rPr lang="en-US" b="1" dirty="0" err="1" smtClean="0"/>
              <a:t>i</a:t>
            </a:r>
            <a:r>
              <a:rPr lang="en-US" dirty="0" smtClean="0"/>
              <a:t>. Thus to construct a shape with strictly worse packing density, we would like to </a:t>
            </a:r>
            <a:r>
              <a:rPr lang="en-US" b="1" u="sng" dirty="0" smtClean="0"/>
              <a:t>deform the circle</a:t>
            </a:r>
            <a:r>
              <a:rPr lang="en-US" dirty="0" smtClean="0"/>
              <a:t> in some hexagonally symmetric way.</a:t>
            </a:r>
          </a:p>
          <a:p>
            <a:endParaRPr lang="en-US" dirty="0"/>
          </a:p>
          <a:p>
            <a:r>
              <a:rPr lang="en-US" dirty="0" smtClean="0"/>
              <a:t>We do this by setting our initial conditions in the star region at z = </a:t>
            </a:r>
            <a:r>
              <a:rPr lang="en-US" dirty="0" err="1" smtClean="0"/>
              <a:t>i</a:t>
            </a:r>
            <a:r>
              <a:rPr lang="en-US" dirty="0" smtClean="0"/>
              <a:t>, then taking bang-bang control in some manner such that we return to z = </a:t>
            </a:r>
            <a:r>
              <a:rPr lang="en-US" dirty="0" err="1" smtClean="0"/>
              <a:t>i</a:t>
            </a:r>
            <a:r>
              <a:rPr lang="en-US" dirty="0" smtClean="0"/>
              <a:t> in finite  time.</a:t>
            </a:r>
          </a:p>
          <a:p>
            <a:r>
              <a:rPr lang="en-US" dirty="0" smtClean="0"/>
              <a:t>A desirable method of construction should:</a:t>
            </a:r>
          </a:p>
          <a:p>
            <a:pPr marL="342900" indent="-342900">
              <a:buAutoNum type="alphaLcParenR"/>
            </a:pPr>
            <a:r>
              <a:rPr lang="en-US" dirty="0" smtClean="0"/>
              <a:t>be (reasonably) easy to compute</a:t>
            </a:r>
          </a:p>
          <a:p>
            <a:pPr marL="342900" indent="-342900">
              <a:buAutoNum type="alphaLcParenR"/>
            </a:pPr>
            <a:r>
              <a:rPr lang="en-US" dirty="0" smtClean="0"/>
              <a:t>use bang-bang control</a:t>
            </a:r>
          </a:p>
          <a:p>
            <a:pPr marL="342900" indent="-342900">
              <a:buAutoNum type="alphaLcParenR"/>
            </a:pPr>
            <a:endParaRPr lang="en-US" dirty="0" smtClean="0"/>
          </a:p>
        </p:txBody>
      </p:sp>
    </p:spTree>
    <p:extLst>
      <p:ext uri="{BB962C8B-B14F-4D97-AF65-F5344CB8AC3E}">
        <p14:creationId xmlns:p14="http://schemas.microsoft.com/office/powerpoint/2010/main" val="2693283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Minimize computation</a:t>
            </a:r>
            <a:endParaRPr lang="en-US" dirty="0"/>
          </a:p>
        </p:txBody>
      </p:sp>
      <p:sp>
        <p:nvSpPr>
          <p:cNvPr id="3" name="Text Placeholder 2"/>
          <p:cNvSpPr>
            <a:spLocks noGrp="1"/>
          </p:cNvSpPr>
          <p:nvPr>
            <p:ph type="body" idx="1"/>
          </p:nvPr>
        </p:nvSpPr>
        <p:spPr/>
        <p:txBody>
          <a:bodyPr>
            <a:normAutofit/>
          </a:bodyPr>
          <a:lstStyle/>
          <a:p>
            <a:r>
              <a:rPr lang="en-US" dirty="0" smtClean="0"/>
              <a:t>Arbitrary control trajectory:</a:t>
            </a:r>
            <a:endParaRPr lang="en-US" dirty="0"/>
          </a:p>
        </p:txBody>
      </p:sp>
      <p:pic>
        <p:nvPicPr>
          <p:cNvPr id="512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30638" y="2175244"/>
            <a:ext cx="3493311" cy="395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4"/>
          <p:cNvSpPr>
            <a:spLocks noGrp="1"/>
          </p:cNvSpPr>
          <p:nvPr>
            <p:ph type="body" sz="quarter" idx="3"/>
          </p:nvPr>
        </p:nvSpPr>
        <p:spPr/>
        <p:txBody>
          <a:bodyPr>
            <a:normAutofit/>
          </a:bodyPr>
          <a:lstStyle/>
          <a:p>
            <a:r>
              <a:rPr lang="en-US" dirty="0" smtClean="0"/>
              <a:t>‘Triangle’ control trajectory:</a:t>
            </a:r>
            <a:endParaRPr lang="en-US" dirty="0"/>
          </a:p>
        </p:txBody>
      </p:sp>
      <p:pic>
        <p:nvPicPr>
          <p:cNvPr id="9" name="Content Placeholder 8" descr="Screen Clipping"/>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645025" y="2925853"/>
            <a:ext cx="4041775" cy="2449331"/>
          </a:xfrm>
        </p:spPr>
      </p:pic>
    </p:spTree>
    <p:extLst>
      <p:ext uri="{BB962C8B-B14F-4D97-AF65-F5344CB8AC3E}">
        <p14:creationId xmlns:p14="http://schemas.microsoft.com/office/powerpoint/2010/main" val="28731277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Benefit of triangular control trajectory</a:t>
            </a:r>
            <a:endParaRPr lang="en-US" dirty="0"/>
          </a:p>
        </p:txBody>
      </p:sp>
      <p:sp>
        <p:nvSpPr>
          <p:cNvPr id="3" name="Content Placeholder 2"/>
          <p:cNvSpPr>
            <a:spLocks noGrp="1"/>
          </p:cNvSpPr>
          <p:nvPr>
            <p:ph sz="half" idx="1"/>
          </p:nvPr>
        </p:nvSpPr>
        <p:spPr/>
        <p:txBody>
          <a:bodyPr/>
          <a:lstStyle/>
          <a:p>
            <a:r>
              <a:rPr lang="en-US" dirty="0" smtClean="0"/>
              <a:t>It depends on only one parameter: x</a:t>
            </a:r>
            <a:r>
              <a:rPr lang="en-US" sz="1400" dirty="0" smtClean="0"/>
              <a:t>1</a:t>
            </a:r>
            <a:endParaRPr lang="en-US" dirty="0" smtClean="0"/>
          </a:p>
          <a:p>
            <a:pPr lvl="1"/>
            <a:r>
              <a:rPr lang="en-US" dirty="0" smtClean="0"/>
              <a:t>minimizes computation </a:t>
            </a:r>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295400"/>
            <a:ext cx="4104897" cy="4967652"/>
          </a:xfrm>
          <a:prstGeom prst="rect">
            <a:avLst/>
          </a:prstGeom>
        </p:spPr>
      </p:pic>
    </p:spTree>
    <p:extLst>
      <p:ext uri="{BB962C8B-B14F-4D97-AF65-F5344CB8AC3E}">
        <p14:creationId xmlns:p14="http://schemas.microsoft.com/office/powerpoint/2010/main" val="42285670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Does it work?</a:t>
            </a:r>
            <a:endParaRPr lang="en-US" dirty="0"/>
          </a:p>
        </p:txBody>
      </p:sp>
      <p:sp>
        <p:nvSpPr>
          <p:cNvPr id="3" name="Text Placeholder 2"/>
          <p:cNvSpPr>
            <a:spLocks noGrp="1"/>
          </p:cNvSpPr>
          <p:nvPr>
            <p:ph type="body" idx="1"/>
          </p:nvPr>
        </p:nvSpPr>
        <p:spPr/>
        <p:txBody>
          <a:bodyPr>
            <a:normAutofit fontScale="85000" lnSpcReduction="20000"/>
          </a:bodyPr>
          <a:lstStyle/>
          <a:p>
            <a:r>
              <a:rPr lang="en-US" dirty="0" smtClean="0"/>
              <a:t>Examples of triangular control trajectories:</a:t>
            </a:r>
            <a:endParaRPr lang="en-US" dirty="0"/>
          </a:p>
        </p:txBody>
      </p:sp>
      <p:pic>
        <p:nvPicPr>
          <p:cNvPr id="7" name="Content Placeholder 6" descr="Screen Clipping"/>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295399" y="2362201"/>
            <a:ext cx="1406197" cy="1262218"/>
          </a:xfrm>
        </p:spPr>
      </p:pic>
      <p:sp>
        <p:nvSpPr>
          <p:cNvPr id="5" name="Text Placeholder 4"/>
          <p:cNvSpPr>
            <a:spLocks noGrp="1"/>
          </p:cNvSpPr>
          <p:nvPr>
            <p:ph type="body" sz="quarter" idx="3"/>
          </p:nvPr>
        </p:nvSpPr>
        <p:spPr/>
        <p:txBody>
          <a:bodyPr>
            <a:normAutofit/>
          </a:bodyPr>
          <a:lstStyle/>
          <a:p>
            <a:r>
              <a:rPr lang="en-US" dirty="0" smtClean="0"/>
              <a:t>Corresponding shapes:</a:t>
            </a:r>
            <a:endParaRPr lang="en-US" dirty="0"/>
          </a:p>
        </p:txBody>
      </p:sp>
      <p:pic>
        <p:nvPicPr>
          <p:cNvPr id="8" name="Content Placeholder 7" descr="Screen Clipping"/>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1295400" y="3886199"/>
            <a:ext cx="1371600" cy="1274667"/>
          </a:xfrm>
        </p:spPr>
      </p:pic>
      <p:pic>
        <p:nvPicPr>
          <p:cNvPr id="10" name="Picture 9" descr="Screen Clippi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2600" y="2362200"/>
            <a:ext cx="1433037" cy="1338631"/>
          </a:xfrm>
          <a:prstGeom prst="rect">
            <a:avLst/>
          </a:prstGeom>
        </p:spPr>
      </p:pic>
      <p:pic>
        <p:nvPicPr>
          <p:cNvPr id="13" name="Picture 12" descr="Screen Clippi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3886201"/>
            <a:ext cx="1504255" cy="1371600"/>
          </a:xfrm>
          <a:prstGeom prst="rect">
            <a:avLst/>
          </a:prstGeom>
        </p:spPr>
      </p:pic>
      <p:pic>
        <p:nvPicPr>
          <p:cNvPr id="15" name="Picture 14" descr="Screen Clippi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62600" y="5334000"/>
            <a:ext cx="1481536" cy="1360342"/>
          </a:xfrm>
          <a:prstGeom prst="rect">
            <a:avLst/>
          </a:prstGeom>
        </p:spPr>
      </p:pic>
      <p:pic>
        <p:nvPicPr>
          <p:cNvPr id="16" name="Picture 15"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95400" y="5290458"/>
            <a:ext cx="1406196" cy="1352505"/>
          </a:xfrm>
          <a:prstGeom prst="rect">
            <a:avLst/>
          </a:prstGeom>
        </p:spPr>
      </p:pic>
    </p:spTree>
    <p:extLst>
      <p:ext uri="{BB962C8B-B14F-4D97-AF65-F5344CB8AC3E}">
        <p14:creationId xmlns:p14="http://schemas.microsoft.com/office/powerpoint/2010/main" val="12879558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It’s hard to tell</a:t>
            </a:r>
            <a:endParaRPr lang="en-US" dirty="0"/>
          </a:p>
        </p:txBody>
      </p:sp>
      <p:pic>
        <p:nvPicPr>
          <p:cNvPr id="7" name="Content Placeholder 6" descr="Screen Clipping"/>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000" y="4267200"/>
            <a:ext cx="2452865" cy="1795581"/>
          </a:xfrm>
        </p:spPr>
      </p:pic>
      <p:sp>
        <p:nvSpPr>
          <p:cNvPr id="4" name="Text Placeholder 3"/>
          <p:cNvSpPr>
            <a:spLocks noGrp="1"/>
          </p:cNvSpPr>
          <p:nvPr>
            <p:ph type="body" sz="half" idx="2"/>
          </p:nvPr>
        </p:nvSpPr>
        <p:spPr/>
        <p:txBody>
          <a:bodyPr/>
          <a:lstStyle/>
          <a:p>
            <a:r>
              <a:rPr lang="en-US" dirty="0" smtClean="0"/>
              <a:t>By visual inspection, it is not particularly obvious whether a given trajectory is going to form a shape that is a continuously differentiable deformation of the circle.</a:t>
            </a:r>
          </a:p>
          <a:p>
            <a:endParaRPr lang="en-US" dirty="0"/>
          </a:p>
          <a:p>
            <a:r>
              <a:rPr lang="en-US" dirty="0" smtClean="0"/>
              <a:t>We developed a more systematic method to quantify whether a shape had the potential to be a smooth deformation.</a:t>
            </a:r>
            <a:endParaRPr lang="en-US" dirty="0"/>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1295400"/>
            <a:ext cx="4293498" cy="4148366"/>
          </a:xfrm>
          <a:prstGeom prst="rect">
            <a:avLst/>
          </a:prstGeom>
        </p:spPr>
      </p:pic>
      <p:sp>
        <p:nvSpPr>
          <p:cNvPr id="9" name="TextBox 8"/>
          <p:cNvSpPr txBox="1"/>
          <p:nvPr/>
        </p:nvSpPr>
        <p:spPr>
          <a:xfrm>
            <a:off x="4572000" y="5426405"/>
            <a:ext cx="1163524" cy="369332"/>
          </a:xfrm>
          <a:prstGeom prst="rect">
            <a:avLst/>
          </a:prstGeom>
          <a:noFill/>
        </p:spPr>
        <p:txBody>
          <a:bodyPr wrap="none" rtlCol="0">
            <a:spAutoFit/>
          </a:bodyPr>
          <a:lstStyle/>
          <a:p>
            <a:r>
              <a:rPr lang="en-US" dirty="0" smtClean="0"/>
              <a:t>Parameter</a:t>
            </a:r>
            <a:endParaRPr lang="en-US" dirty="0"/>
          </a:p>
        </p:txBody>
      </p:sp>
      <p:sp>
        <p:nvSpPr>
          <p:cNvPr id="10" name="TextBox 9"/>
          <p:cNvSpPr txBox="1"/>
          <p:nvPr/>
        </p:nvSpPr>
        <p:spPr>
          <a:xfrm>
            <a:off x="6507364" y="5443766"/>
            <a:ext cx="655436" cy="369332"/>
          </a:xfrm>
          <a:prstGeom prst="rect">
            <a:avLst/>
          </a:prstGeom>
          <a:noFill/>
        </p:spPr>
        <p:txBody>
          <a:bodyPr wrap="none" rtlCol="0">
            <a:spAutoFit/>
          </a:bodyPr>
          <a:lstStyle/>
          <a:p>
            <a:r>
              <a:rPr lang="en-US" dirty="0" smtClean="0"/>
              <a:t>Error</a:t>
            </a:r>
            <a:endParaRPr lang="en-US" dirty="0"/>
          </a:p>
        </p:txBody>
      </p:sp>
      <p:sp>
        <p:nvSpPr>
          <p:cNvPr id="11" name="TextBox 10"/>
          <p:cNvSpPr txBox="1"/>
          <p:nvPr/>
        </p:nvSpPr>
        <p:spPr>
          <a:xfrm>
            <a:off x="4800600" y="6077634"/>
            <a:ext cx="3023328" cy="646331"/>
          </a:xfrm>
          <a:prstGeom prst="rect">
            <a:avLst/>
          </a:prstGeom>
          <a:noFill/>
        </p:spPr>
        <p:txBody>
          <a:bodyPr wrap="none" rtlCol="0">
            <a:spAutoFit/>
          </a:bodyPr>
          <a:lstStyle/>
          <a:p>
            <a:r>
              <a:rPr lang="en-US" dirty="0" smtClean="0"/>
              <a:t>As the parameter is increased,</a:t>
            </a:r>
          </a:p>
          <a:p>
            <a:r>
              <a:rPr lang="en-US" dirty="0" smtClean="0"/>
              <a:t>the error grows larger.</a:t>
            </a:r>
            <a:endParaRPr lang="en-US" dirty="0"/>
          </a:p>
        </p:txBody>
      </p:sp>
    </p:spTree>
    <p:extLst>
      <p:ext uri="{BB962C8B-B14F-4D97-AF65-F5344CB8AC3E}">
        <p14:creationId xmlns:p14="http://schemas.microsoft.com/office/powerpoint/2010/main" val="1120118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ideas?</a:t>
            </a:r>
            <a:endParaRPr lang="en-US" dirty="0"/>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3400" y="1066800"/>
            <a:ext cx="3428313" cy="2514600"/>
          </a:xfrm>
        </p:spPr>
      </p:pic>
      <p:sp>
        <p:nvSpPr>
          <p:cNvPr id="4" name="Text Placeholder 3"/>
          <p:cNvSpPr>
            <a:spLocks noGrp="1"/>
          </p:cNvSpPr>
          <p:nvPr>
            <p:ph type="body" sz="half" idx="2"/>
          </p:nvPr>
        </p:nvSpPr>
        <p:spPr/>
        <p:txBody>
          <a:bodyPr>
            <a:normAutofit lnSpcReduction="10000"/>
          </a:bodyPr>
          <a:lstStyle/>
          <a:p>
            <a:r>
              <a:rPr lang="en-US" dirty="0" smtClean="0"/>
              <a:t>We needn’t restrict ourselves to this ‘triangle’ trajectory. Rather, we can develop new trajectories. The game becomes how to piece together solutions of the differential control equations, that is, lines and circular arcs, such that we start and end at </a:t>
            </a:r>
          </a:p>
          <a:p>
            <a:r>
              <a:rPr lang="en-US" dirty="0" smtClean="0"/>
              <a:t>z = </a:t>
            </a:r>
            <a:r>
              <a:rPr lang="en-US" dirty="0" err="1" smtClean="0"/>
              <a:t>i</a:t>
            </a:r>
            <a:r>
              <a:rPr lang="en-US" dirty="0" smtClean="0"/>
              <a:t>.</a:t>
            </a:r>
          </a:p>
          <a:p>
            <a:endParaRPr lang="en-US" dirty="0" smtClean="0"/>
          </a:p>
          <a:p>
            <a:r>
              <a:rPr lang="en-US" dirty="0" smtClean="0"/>
              <a:t>In principle, the way we go about this task is arbitrary without any fundamental insight; however, we would still like to minimize computation to the extent that we can.</a:t>
            </a:r>
          </a:p>
          <a:p>
            <a:endParaRPr lang="en-US" dirty="0" smtClean="0"/>
          </a:p>
          <a:p>
            <a:r>
              <a:rPr lang="en-US" dirty="0" smtClean="0"/>
              <a:t>Thus, we developed these trajectories, perhaps considered to resemble an hourglass and a cloverleaf.</a:t>
            </a:r>
          </a:p>
          <a:p>
            <a:r>
              <a:rPr lang="en-US" dirty="0" smtClean="0"/>
              <a:t>These have </a:t>
            </a:r>
            <a:r>
              <a:rPr lang="en-US" b="1" dirty="0" smtClean="0"/>
              <a:t>2 and 3 parameters, </a:t>
            </a:r>
            <a:r>
              <a:rPr lang="en-US" dirty="0" smtClean="0"/>
              <a:t>respectively. More parameters yields more control.</a:t>
            </a:r>
            <a:endParaRPr lang="en-US" b="1" dirty="0"/>
          </a:p>
        </p:txBody>
      </p:sp>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3806372"/>
            <a:ext cx="3429000" cy="2743200"/>
          </a:xfrm>
          <a:prstGeom prst="rect">
            <a:avLst/>
          </a:prstGeom>
        </p:spPr>
      </p:pic>
    </p:spTree>
    <p:extLst>
      <p:ext uri="{BB962C8B-B14F-4D97-AF65-F5344CB8AC3E}">
        <p14:creationId xmlns:p14="http://schemas.microsoft.com/office/powerpoint/2010/main" val="41424469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luck?</a:t>
            </a:r>
            <a:endParaRPr lang="en-US" dirty="0"/>
          </a:p>
        </p:txBody>
      </p:sp>
      <p:sp>
        <p:nvSpPr>
          <p:cNvPr id="3" name="Text Placeholder 2"/>
          <p:cNvSpPr>
            <a:spLocks noGrp="1"/>
          </p:cNvSpPr>
          <p:nvPr>
            <p:ph type="body" idx="1"/>
          </p:nvPr>
        </p:nvSpPr>
        <p:spPr/>
        <p:txBody>
          <a:bodyPr>
            <a:normAutofit fontScale="92500" lnSpcReduction="20000"/>
          </a:bodyPr>
          <a:lstStyle/>
          <a:p>
            <a:r>
              <a:rPr lang="en-US" dirty="0" smtClean="0"/>
              <a:t>Two, three parameter control trajectories</a:t>
            </a:r>
            <a:endParaRPr lang="en-US" dirty="0"/>
          </a:p>
        </p:txBody>
      </p:sp>
      <p:pic>
        <p:nvPicPr>
          <p:cNvPr id="11" name="Content Placeholder 10" descr="Screen Clipping"/>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57279" y="2174875"/>
            <a:ext cx="1833521" cy="2106020"/>
          </a:xfrm>
        </p:spPr>
      </p:pic>
      <p:sp>
        <p:nvSpPr>
          <p:cNvPr id="5" name="Text Placeholder 4"/>
          <p:cNvSpPr>
            <a:spLocks noGrp="1"/>
          </p:cNvSpPr>
          <p:nvPr>
            <p:ph type="body" sz="quarter" idx="3"/>
          </p:nvPr>
        </p:nvSpPr>
        <p:spPr/>
        <p:txBody>
          <a:bodyPr>
            <a:normAutofit/>
          </a:bodyPr>
          <a:lstStyle/>
          <a:p>
            <a:r>
              <a:rPr lang="en-US" dirty="0" smtClean="0"/>
              <a:t>Corresponding shapes</a:t>
            </a:r>
            <a:endParaRPr lang="en-US" dirty="0"/>
          </a:p>
        </p:txBody>
      </p:sp>
      <p:pic>
        <p:nvPicPr>
          <p:cNvPr id="12" name="Content Placeholder 11" descr="Screen Clipping"/>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5257800" y="2209800"/>
            <a:ext cx="2138394" cy="2092325"/>
          </a:xfrm>
        </p:spPr>
      </p:pic>
      <p:pic>
        <p:nvPicPr>
          <p:cNvPr id="14" name="Picture 1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4572000"/>
            <a:ext cx="1924351" cy="2171281"/>
          </a:xfrm>
          <a:prstGeom prst="rect">
            <a:avLst/>
          </a:prstGeom>
        </p:spPr>
      </p:pic>
      <p:pic>
        <p:nvPicPr>
          <p:cNvPr id="16" name="Picture 1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5400" y="4414050"/>
            <a:ext cx="2396623" cy="2329231"/>
          </a:xfrm>
          <a:prstGeom prst="rect">
            <a:avLst/>
          </a:prstGeom>
        </p:spPr>
      </p:pic>
    </p:spTree>
    <p:extLst>
      <p:ext uri="{BB962C8B-B14F-4D97-AF65-F5344CB8AC3E}">
        <p14:creationId xmlns:p14="http://schemas.microsoft.com/office/powerpoint/2010/main" val="15618485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the computations say?</a:t>
            </a:r>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1896" y="1642051"/>
            <a:ext cx="3458058" cy="3115110"/>
          </a:xfrm>
        </p:spPr>
      </p:pic>
      <p:sp>
        <p:nvSpPr>
          <p:cNvPr id="4" name="Text Placeholder 3"/>
          <p:cNvSpPr>
            <a:spLocks noGrp="1"/>
          </p:cNvSpPr>
          <p:nvPr>
            <p:ph type="body" sz="half" idx="2"/>
          </p:nvPr>
        </p:nvSpPr>
        <p:spPr/>
        <p:txBody>
          <a:bodyPr/>
          <a:lstStyle/>
          <a:p>
            <a:r>
              <a:rPr lang="en-US" dirty="0" smtClean="0"/>
              <a:t>While the shapes are nearly closed, we also require them to be </a:t>
            </a:r>
            <a:r>
              <a:rPr lang="en-US" b="1" dirty="0" smtClean="0"/>
              <a:t>smooth deformations</a:t>
            </a:r>
            <a:r>
              <a:rPr lang="en-US" dirty="0" smtClean="0"/>
              <a:t> of the unit circle, meaning that they are continuously differentiable. The prior examples are not. But could there be others. </a:t>
            </a:r>
            <a:endParaRPr lang="en-US" dirty="0"/>
          </a:p>
          <a:p>
            <a:endParaRPr lang="en-US" dirty="0" smtClean="0"/>
          </a:p>
          <a:p>
            <a:r>
              <a:rPr lang="en-US" dirty="0" smtClean="0"/>
              <a:t>This list of ‘errors’ through  three-parameter trajectories of equal  inputs illustrates how close we can come an error of 0.</a:t>
            </a:r>
            <a:endParaRPr lang="en-US" dirty="0"/>
          </a:p>
        </p:txBody>
      </p:sp>
    </p:spTree>
    <p:extLst>
      <p:ext uri="{BB962C8B-B14F-4D97-AF65-F5344CB8AC3E}">
        <p14:creationId xmlns:p14="http://schemas.microsoft.com/office/powerpoint/2010/main" val="10171659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Unexpected outcome</a:t>
            </a:r>
            <a:endParaRPr lang="en-US" dirty="0"/>
          </a:p>
        </p:txBody>
      </p:sp>
      <p:sp>
        <p:nvSpPr>
          <p:cNvPr id="3" name="Content Placeholder 2"/>
          <p:cNvSpPr>
            <a:spLocks noGrp="1"/>
          </p:cNvSpPr>
          <p:nvPr>
            <p:ph idx="1"/>
          </p:nvPr>
        </p:nvSpPr>
        <p:spPr/>
        <p:txBody>
          <a:bodyPr/>
          <a:lstStyle/>
          <a:p>
            <a:r>
              <a:rPr lang="en-US" dirty="0" smtClean="0"/>
              <a:t>‘Clover leaf’ captures three-piece hyperbolic symmetry of star region</a:t>
            </a:r>
          </a:p>
          <a:p>
            <a:pPr lvl="1"/>
            <a:r>
              <a:rPr lang="en-US" dirty="0" smtClean="0"/>
              <a:t>yet we still find no solution</a:t>
            </a:r>
          </a:p>
          <a:p>
            <a:endParaRPr lang="en-US" dirty="0"/>
          </a:p>
          <a:p>
            <a:r>
              <a:rPr lang="en-US" dirty="0" smtClean="0"/>
              <a:t>What arrangement of controls will yield our desired outcome?</a:t>
            </a:r>
          </a:p>
        </p:txBody>
      </p:sp>
    </p:spTree>
    <p:extLst>
      <p:ext uri="{BB962C8B-B14F-4D97-AF65-F5344CB8AC3E}">
        <p14:creationId xmlns:p14="http://schemas.microsoft.com/office/powerpoint/2010/main" val="4241938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pack the plane</a:t>
            </a:r>
            <a:br>
              <a:rPr lang="en-US" dirty="0" smtClean="0"/>
            </a:br>
            <a:r>
              <a:rPr lang="en-US" dirty="0" smtClean="0"/>
              <a:t>(with pentagons)</a:t>
            </a:r>
            <a:endParaRPr lang="en-US" dirty="0"/>
          </a:p>
        </p:txBody>
      </p:sp>
      <p:sp>
        <p:nvSpPr>
          <p:cNvPr id="3" name="Text Placeholder 2"/>
          <p:cNvSpPr>
            <a:spLocks noGrp="1"/>
          </p:cNvSpPr>
          <p:nvPr>
            <p:ph type="body" idx="1"/>
          </p:nvPr>
        </p:nvSpPr>
        <p:spPr/>
        <p:txBody>
          <a:bodyPr/>
          <a:lstStyle/>
          <a:p>
            <a:r>
              <a:rPr lang="en-US" dirty="0" smtClean="0"/>
              <a:t>Arbitrary packing:</a:t>
            </a:r>
            <a:endParaRPr lang="en-US" dirty="0"/>
          </a:p>
        </p:txBody>
      </p:sp>
      <p:pic>
        <p:nvPicPr>
          <p:cNvPr id="614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81000" y="2514600"/>
            <a:ext cx="335280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sz="quarter" idx="3"/>
          </p:nvPr>
        </p:nvSpPr>
        <p:spPr/>
        <p:txBody>
          <a:bodyPr/>
          <a:lstStyle/>
          <a:p>
            <a:r>
              <a:rPr lang="en-US" dirty="0" smtClean="0"/>
              <a:t>Optimal packing: </a:t>
            </a:r>
            <a:endParaRPr lang="en-US" dirty="0"/>
          </a:p>
        </p:txBody>
      </p:sp>
      <p:pic>
        <p:nvPicPr>
          <p:cNvPr id="1028" name="Picture 4"/>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8200" y="2514600"/>
            <a:ext cx="3971278"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6007100"/>
            <a:ext cx="3555998" cy="533400"/>
          </a:xfrm>
          <a:prstGeom prst="rect">
            <a:avLst/>
          </a:prstGeom>
        </p:spPr>
      </p:pic>
    </p:spTree>
    <p:extLst>
      <p:ext uri="{BB962C8B-B14F-4D97-AF65-F5344CB8AC3E}">
        <p14:creationId xmlns:p14="http://schemas.microsoft.com/office/powerpoint/2010/main" val="41622791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information</a:t>
            </a:r>
            <a:endParaRPr lang="en-US" dirty="0"/>
          </a:p>
        </p:txBody>
      </p:sp>
      <p:sp>
        <p:nvSpPr>
          <p:cNvPr id="3" name="Content Placeholder 2"/>
          <p:cNvSpPr>
            <a:spLocks noGrp="1"/>
          </p:cNvSpPr>
          <p:nvPr>
            <p:ph idx="1"/>
          </p:nvPr>
        </p:nvSpPr>
        <p:spPr/>
        <p:txBody>
          <a:bodyPr/>
          <a:lstStyle/>
          <a:p>
            <a:r>
              <a:rPr lang="en-US" dirty="0" err="1" smtClean="0"/>
              <a:t>reinhardt</a:t>
            </a:r>
            <a:r>
              <a:rPr lang="en-US" dirty="0" smtClean="0"/>
              <a:t>-control-trajectory</a:t>
            </a:r>
          </a:p>
          <a:p>
            <a:pPr lvl="1"/>
            <a:r>
              <a:rPr lang="en-US" dirty="0" smtClean="0"/>
              <a:t>GitHub, </a:t>
            </a:r>
            <a:r>
              <a:rPr lang="en-US" dirty="0" err="1" smtClean="0"/>
              <a:t>matthew-gerstbrein</a:t>
            </a:r>
            <a:endParaRPr lang="en-US" dirty="0" smtClean="0"/>
          </a:p>
          <a:p>
            <a:pPr lvl="1"/>
            <a:r>
              <a:rPr lang="en-US" dirty="0" smtClean="0"/>
              <a:t>code and project synopsis</a:t>
            </a:r>
          </a:p>
          <a:p>
            <a:endParaRPr lang="en-US" dirty="0"/>
          </a:p>
          <a:p>
            <a:r>
              <a:rPr lang="en-US" dirty="0" smtClean="0"/>
              <a:t>“The Reinhardt Conjecture as an Optimal Control Problem”, Thomas Hales</a:t>
            </a:r>
          </a:p>
          <a:p>
            <a:pPr lvl="1"/>
            <a:r>
              <a:rPr lang="en-US" dirty="0" smtClean="0"/>
              <a:t>on </a:t>
            </a:r>
            <a:r>
              <a:rPr lang="en-US" dirty="0" err="1" smtClean="0"/>
              <a:t>arXiv</a:t>
            </a:r>
            <a:endParaRPr lang="en-US" dirty="0"/>
          </a:p>
        </p:txBody>
      </p:sp>
    </p:spTree>
    <p:extLst>
      <p:ext uri="{BB962C8B-B14F-4D97-AF65-F5344CB8AC3E}">
        <p14:creationId xmlns:p14="http://schemas.microsoft.com/office/powerpoint/2010/main" val="42024969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for your time!</a:t>
            </a:r>
            <a:endParaRPr lang="en-US" dirty="0"/>
          </a:p>
        </p:txBody>
      </p:sp>
    </p:spTree>
    <p:extLst>
      <p:ext uri="{BB962C8B-B14F-4D97-AF65-F5344CB8AC3E}">
        <p14:creationId xmlns:p14="http://schemas.microsoft.com/office/powerpoint/2010/main" val="3297978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Reinhardt Conjecture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14056" y="1161256"/>
            <a:ext cx="3563144" cy="3563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sz="half" idx="2"/>
          </p:nvPr>
        </p:nvSpPr>
        <p:spPr/>
        <p:txBody>
          <a:bodyPr>
            <a:normAutofit/>
          </a:bodyPr>
          <a:lstStyle/>
          <a:p>
            <a:r>
              <a:rPr lang="en-US" dirty="0" smtClean="0"/>
              <a:t>Which convex, centrally symmetric  shape has the worst optimal lattice packing?</a:t>
            </a:r>
          </a:p>
          <a:p>
            <a:endParaRPr lang="en-US" dirty="0"/>
          </a:p>
          <a:p>
            <a:r>
              <a:rPr lang="en-US" dirty="0" smtClean="0"/>
              <a:t>It can’t be the pentagon both because the pentagon has a packing density which is strictly greater than the circle ((5-sqrt(5))/3  &gt;  pi/</a:t>
            </a:r>
            <a:r>
              <a:rPr lang="en-US" dirty="0" err="1" smtClean="0"/>
              <a:t>sqrt</a:t>
            </a:r>
            <a:r>
              <a:rPr lang="en-US" dirty="0" smtClean="0"/>
              <a:t>(12)), and because it is not centrally symmetric.</a:t>
            </a:r>
          </a:p>
          <a:p>
            <a:endParaRPr lang="en-US" dirty="0"/>
          </a:p>
          <a:p>
            <a:r>
              <a:rPr lang="en-US" dirty="0" smtClean="0"/>
              <a:t>The Reinhardt Conjecture hypothesizes the answer is the </a:t>
            </a:r>
            <a:r>
              <a:rPr lang="en-US" b="1" dirty="0" smtClean="0">
                <a:solidFill>
                  <a:schemeClr val="accent1">
                    <a:lumMod val="75000"/>
                  </a:schemeClr>
                </a:solidFill>
              </a:rPr>
              <a:t>smoothed octagon</a:t>
            </a:r>
            <a:r>
              <a:rPr lang="en-US" dirty="0" smtClean="0"/>
              <a:t>, where the corners of the octagon have been replaced with hyperbolic arcs of </a:t>
            </a:r>
            <a:r>
              <a:rPr lang="en-US" b="1" dirty="0" smtClean="0">
                <a:solidFill>
                  <a:schemeClr val="accent1">
                    <a:lumMod val="75000"/>
                  </a:schemeClr>
                </a:solidFill>
              </a:rPr>
              <a:t>maximal </a:t>
            </a:r>
            <a:r>
              <a:rPr lang="en-US" dirty="0" smtClean="0"/>
              <a:t>curvature.</a:t>
            </a:r>
          </a:p>
          <a:p>
            <a:endParaRPr lang="en-US" dirty="0"/>
          </a:p>
          <a:p>
            <a:r>
              <a:rPr lang="en-US" dirty="0" smtClean="0"/>
              <a:t>It has been proven that the shape exists, has no corners, and is subject to a hexagonal  symmetry constraint.</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5334000"/>
            <a:ext cx="2923144" cy="863023"/>
          </a:xfrm>
          <a:prstGeom prst="rect">
            <a:avLst/>
          </a:prstGeom>
        </p:spPr>
      </p:pic>
    </p:spTree>
    <p:extLst>
      <p:ext uri="{BB962C8B-B14F-4D97-AF65-F5344CB8AC3E}">
        <p14:creationId xmlns:p14="http://schemas.microsoft.com/office/powerpoint/2010/main" val="28439319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Dubins</a:t>
            </a:r>
            <a:r>
              <a:rPr lang="en-US" dirty="0" smtClean="0"/>
              <a:t> car problem</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97437" y="2275681"/>
            <a:ext cx="24669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sz="half" idx="2"/>
          </p:nvPr>
        </p:nvSpPr>
        <p:spPr/>
        <p:txBody>
          <a:bodyPr/>
          <a:lstStyle/>
          <a:p>
            <a:r>
              <a:rPr lang="en-US" dirty="0" smtClean="0"/>
              <a:t>As stated by Hales in his  ‘Bad Packings’ presentation:</a:t>
            </a:r>
          </a:p>
          <a:p>
            <a:endParaRPr lang="en-US" dirty="0" smtClean="0"/>
          </a:p>
          <a:p>
            <a:r>
              <a:rPr lang="en-US" dirty="0" smtClean="0"/>
              <a:t>“The </a:t>
            </a:r>
            <a:r>
              <a:rPr lang="en-US" dirty="0" err="1"/>
              <a:t>Dubins</a:t>
            </a:r>
            <a:r>
              <a:rPr lang="en-US" dirty="0"/>
              <a:t> problem is to take a car that is at a </a:t>
            </a:r>
            <a:r>
              <a:rPr lang="en-US" dirty="0" smtClean="0"/>
              <a:t>certain </a:t>
            </a:r>
          </a:p>
          <a:p>
            <a:r>
              <a:rPr lang="en-US" dirty="0" smtClean="0"/>
              <a:t>position </a:t>
            </a:r>
            <a:r>
              <a:rPr lang="en-US" dirty="0"/>
              <a:t>and direction in the plane and navigate it to an ending</a:t>
            </a:r>
          </a:p>
          <a:p>
            <a:r>
              <a:rPr lang="en-US" dirty="0"/>
              <a:t>position and direction in such a way that the absolute value of</a:t>
            </a:r>
          </a:p>
          <a:p>
            <a:r>
              <a:rPr lang="en-US" dirty="0"/>
              <a:t>the curvature of the path is at most 1, and to find the shortest</a:t>
            </a:r>
          </a:p>
          <a:p>
            <a:r>
              <a:rPr lang="en-US" dirty="0"/>
              <a:t>such path</a:t>
            </a:r>
            <a:r>
              <a:rPr lang="en-US" dirty="0" smtClean="0"/>
              <a:t>.”</a:t>
            </a:r>
          </a:p>
          <a:p>
            <a:endParaRPr lang="en-US" dirty="0"/>
          </a:p>
          <a:p>
            <a:r>
              <a:rPr lang="en-US" dirty="0" smtClean="0"/>
              <a:t>This seemingly unrelated problem allows the Reinhardt conjecture to be re-contextualized as an optimal control problem. </a:t>
            </a:r>
            <a:endParaRPr lang="en-US" dirty="0"/>
          </a:p>
        </p:txBody>
      </p:sp>
    </p:spTree>
    <p:extLst>
      <p:ext uri="{BB962C8B-B14F-4D97-AF65-F5344CB8AC3E}">
        <p14:creationId xmlns:p14="http://schemas.microsoft.com/office/powerpoint/2010/main" val="34439382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Re-interpret Reinhardt</a:t>
            </a:r>
            <a:endParaRPr lang="en-US" dirty="0"/>
          </a:p>
        </p:txBody>
      </p:sp>
      <p:sp>
        <p:nvSpPr>
          <p:cNvPr id="3" name="Text Placeholder 2"/>
          <p:cNvSpPr>
            <a:spLocks noGrp="1"/>
          </p:cNvSpPr>
          <p:nvPr>
            <p:ph type="body" idx="1"/>
          </p:nvPr>
        </p:nvSpPr>
        <p:spPr/>
        <p:txBody>
          <a:bodyPr/>
          <a:lstStyle/>
          <a:p>
            <a:r>
              <a:rPr lang="en-US" dirty="0" smtClean="0"/>
              <a:t>Smoothed octagon</a:t>
            </a:r>
            <a:endParaRPr lang="en-US" dirty="0"/>
          </a:p>
        </p:txBody>
      </p:sp>
      <p:pic>
        <p:nvPicPr>
          <p:cNvPr id="1037" name="Picture 1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6200" y="2209800"/>
            <a:ext cx="3886200" cy="3017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sz="quarter" idx="3"/>
          </p:nvPr>
        </p:nvSpPr>
        <p:spPr/>
        <p:txBody>
          <a:bodyPr>
            <a:normAutofit fontScale="92500" lnSpcReduction="20000"/>
          </a:bodyPr>
          <a:lstStyle/>
          <a:p>
            <a:r>
              <a:rPr lang="en-US" dirty="0" smtClean="0"/>
              <a:t>Optimal control</a:t>
            </a:r>
            <a:r>
              <a:rPr lang="en-US" dirty="0" smtClean="0"/>
              <a:t> (</a:t>
            </a:r>
            <a:r>
              <a:rPr lang="en-US" dirty="0" err="1" smtClean="0"/>
              <a:t>Dubins</a:t>
            </a:r>
            <a:r>
              <a:rPr lang="en-US" smtClean="0"/>
              <a:t>) problem</a:t>
            </a:r>
            <a:endParaRPr lang="en-US" dirty="0"/>
          </a:p>
        </p:txBody>
      </p:sp>
      <p:pic>
        <p:nvPicPr>
          <p:cNvPr id="1034" name="Picture 10"/>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013915" y="2514600"/>
            <a:ext cx="4749085"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2556760" y="5431581"/>
            <a:ext cx="3920240" cy="646331"/>
          </a:xfrm>
          <a:prstGeom prst="rect">
            <a:avLst/>
          </a:prstGeom>
          <a:noFill/>
        </p:spPr>
        <p:txBody>
          <a:bodyPr wrap="none" rtlCol="0">
            <a:spAutoFit/>
          </a:bodyPr>
          <a:lstStyle/>
          <a:p>
            <a:r>
              <a:rPr lang="en-US" dirty="0" smtClean="0"/>
              <a:t>Straight line segments and segments</a:t>
            </a:r>
          </a:p>
          <a:p>
            <a:r>
              <a:rPr lang="en-US" dirty="0" smtClean="0"/>
              <a:t>of maximal curvature in both situations</a:t>
            </a:r>
            <a:endParaRPr lang="en-US" dirty="0"/>
          </a:p>
        </p:txBody>
      </p:sp>
    </p:spTree>
    <p:extLst>
      <p:ext uri="{BB962C8B-B14F-4D97-AF65-F5344CB8AC3E}">
        <p14:creationId xmlns:p14="http://schemas.microsoft.com/office/powerpoint/2010/main" val="875443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optimal control problem</a:t>
            </a:r>
            <a:endParaRPr lang="en-US" dirty="0"/>
          </a:p>
        </p:txBody>
      </p:sp>
      <p:sp>
        <p:nvSpPr>
          <p:cNvPr id="3" name="Content Placeholder 2"/>
          <p:cNvSpPr>
            <a:spLocks noGrp="1"/>
          </p:cNvSpPr>
          <p:nvPr>
            <p:ph idx="1"/>
          </p:nvPr>
        </p:nvSpPr>
        <p:spPr>
          <a:xfrm>
            <a:off x="3575050" y="273050"/>
            <a:ext cx="5111750" cy="6584950"/>
          </a:xfrm>
        </p:spPr>
        <p:txBody>
          <a:bodyPr>
            <a:normAutofit/>
          </a:bodyPr>
          <a:lstStyle/>
          <a:p>
            <a:pPr marL="0" indent="0">
              <a:buNone/>
            </a:pPr>
            <a:r>
              <a:rPr lang="en-US" dirty="0" smtClean="0"/>
              <a:t>Control simplex:</a:t>
            </a:r>
          </a:p>
          <a:p>
            <a:pPr marL="0" indent="0">
              <a:buNone/>
            </a:pPr>
            <a:endParaRPr lang="en-US" dirty="0" smtClean="0"/>
          </a:p>
          <a:p>
            <a:pPr marL="0" indent="0">
              <a:buNone/>
            </a:pPr>
            <a:endParaRPr lang="en-US" dirty="0" smtClean="0"/>
          </a:p>
          <a:p>
            <a:pPr marL="0" indent="0">
              <a:buNone/>
            </a:pPr>
            <a:r>
              <a:rPr lang="en-US" dirty="0" smtClean="0"/>
              <a:t>Differential equations:</a:t>
            </a:r>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Cost:</a:t>
            </a:r>
          </a:p>
          <a:p>
            <a:pPr marL="0" indent="0">
              <a:buNone/>
            </a:pPr>
            <a:endParaRPr lang="en-US" dirty="0" smtClean="0"/>
          </a:p>
          <a:p>
            <a:pPr marL="0" indent="0">
              <a:buNone/>
            </a:pPr>
            <a:endParaRPr lang="en-US" dirty="0" smtClean="0"/>
          </a:p>
          <a:p>
            <a:pPr marL="0" indent="0">
              <a:buNone/>
            </a:pPr>
            <a:r>
              <a:rPr lang="en-US" sz="2000" dirty="0" smtClean="0"/>
              <a:t>*a, b, and c are functions of u</a:t>
            </a:r>
            <a:r>
              <a:rPr lang="en-US" sz="2000" dirty="0"/>
              <a:t> </a:t>
            </a:r>
            <a:r>
              <a:rPr lang="en-US" sz="2000" dirty="0" smtClean="0"/>
              <a:t>= (u</a:t>
            </a:r>
            <a:r>
              <a:rPr lang="en-US" sz="1100" dirty="0"/>
              <a:t>0</a:t>
            </a:r>
            <a:r>
              <a:rPr lang="en-US" sz="2000" dirty="0" smtClean="0"/>
              <a:t>, u</a:t>
            </a:r>
            <a:r>
              <a:rPr lang="en-US" sz="1100" dirty="0"/>
              <a:t>1</a:t>
            </a:r>
            <a:r>
              <a:rPr lang="en-US" sz="2000" dirty="0" smtClean="0"/>
              <a:t>, u</a:t>
            </a:r>
            <a:r>
              <a:rPr lang="en-US" sz="1100" dirty="0" smtClean="0"/>
              <a:t>2</a:t>
            </a:r>
            <a:r>
              <a:rPr lang="en-US" sz="2000" dirty="0" smtClean="0"/>
              <a:t>)</a:t>
            </a:r>
            <a:endParaRPr lang="en-US" sz="2000" dirty="0"/>
          </a:p>
        </p:txBody>
      </p:sp>
      <p:sp>
        <p:nvSpPr>
          <p:cNvPr id="4" name="Text Placeholder 3"/>
          <p:cNvSpPr>
            <a:spLocks noGrp="1"/>
          </p:cNvSpPr>
          <p:nvPr>
            <p:ph type="body" sz="half" idx="2"/>
          </p:nvPr>
        </p:nvSpPr>
        <p:spPr/>
        <p:txBody>
          <a:bodyPr>
            <a:normAutofit fontScale="92500"/>
          </a:bodyPr>
          <a:lstStyle/>
          <a:p>
            <a:r>
              <a:rPr lang="en-US" dirty="0" smtClean="0"/>
              <a:t>Because the Reinhardt conjecture can be re-contextualized as a problem in optimal control theory, it must possess the same properties as an optimal control problem. </a:t>
            </a:r>
          </a:p>
          <a:p>
            <a:endParaRPr lang="en-US" dirty="0"/>
          </a:p>
          <a:p>
            <a:r>
              <a:rPr lang="en-US" dirty="0" smtClean="0"/>
              <a:t>According to Wikipedia:</a:t>
            </a:r>
          </a:p>
          <a:p>
            <a:r>
              <a:rPr lang="en-US" dirty="0"/>
              <a:t>“Optimal control deals with the problem of finding a control law for a given system such that a </a:t>
            </a:r>
            <a:r>
              <a:rPr lang="en-US" b="1" dirty="0">
                <a:solidFill>
                  <a:schemeClr val="accent1"/>
                </a:solidFill>
              </a:rPr>
              <a:t>certain optimality criterion is achieved</a:t>
            </a:r>
            <a:r>
              <a:rPr lang="en-US" dirty="0"/>
              <a:t>. A control problem includes a cost functional</a:t>
            </a:r>
            <a:r>
              <a:rPr lang="en-US" b="1" dirty="0">
                <a:solidFill>
                  <a:schemeClr val="accent1"/>
                </a:solidFill>
              </a:rPr>
              <a:t> </a:t>
            </a:r>
            <a:r>
              <a:rPr lang="en-US" dirty="0" smtClean="0"/>
              <a:t> that </a:t>
            </a:r>
            <a:r>
              <a:rPr lang="en-US" dirty="0"/>
              <a:t>is a function of </a:t>
            </a:r>
            <a:r>
              <a:rPr lang="en-US" b="1" dirty="0">
                <a:solidFill>
                  <a:schemeClr val="accent1"/>
                </a:solidFill>
              </a:rPr>
              <a:t>state</a:t>
            </a:r>
            <a:r>
              <a:rPr lang="en-US" dirty="0"/>
              <a:t> and </a:t>
            </a:r>
            <a:r>
              <a:rPr lang="en-US" b="1" dirty="0">
                <a:solidFill>
                  <a:schemeClr val="accent1"/>
                </a:solidFill>
              </a:rPr>
              <a:t>control</a:t>
            </a:r>
            <a:r>
              <a:rPr lang="en-US" dirty="0"/>
              <a:t> variables. </a:t>
            </a:r>
            <a:r>
              <a:rPr lang="en-US" b="1" dirty="0">
                <a:solidFill>
                  <a:schemeClr val="accent1"/>
                </a:solidFill>
              </a:rPr>
              <a:t>An optimal control is a set of differential equations describing the paths of the control variables that minimize the cost function</a:t>
            </a:r>
            <a:r>
              <a:rPr lang="en-US" dirty="0" smtClean="0"/>
              <a:t>.”</a:t>
            </a:r>
          </a:p>
          <a:p>
            <a:endParaRPr lang="en-US" dirty="0"/>
          </a:p>
          <a:p>
            <a:r>
              <a:rPr lang="en-US" dirty="0" smtClean="0"/>
              <a:t>Furthermore, the Reinhardt problem inherits another property of the </a:t>
            </a:r>
            <a:r>
              <a:rPr lang="en-US" dirty="0" err="1" smtClean="0"/>
              <a:t>Dubins</a:t>
            </a:r>
            <a:r>
              <a:rPr lang="en-US" dirty="0" smtClean="0"/>
              <a:t> car problem: it has a </a:t>
            </a:r>
            <a:r>
              <a:rPr lang="en-US" b="1" dirty="0" smtClean="0">
                <a:solidFill>
                  <a:schemeClr val="tx2">
                    <a:lumMod val="60000"/>
                    <a:lumOff val="40000"/>
                  </a:schemeClr>
                </a:solidFill>
              </a:rPr>
              <a:t>bang-bang solution</a:t>
            </a:r>
            <a:r>
              <a:rPr lang="en-US" dirty="0" smtClean="0"/>
              <a:t>.</a:t>
            </a: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3603" y="914400"/>
            <a:ext cx="5553381" cy="766785"/>
          </a:xfrm>
          <a:prstGeom prst="rect">
            <a:avLst/>
          </a:prstGeom>
        </p:spPr>
      </p:pic>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4129" y="2667000"/>
            <a:ext cx="4532043" cy="1252574"/>
          </a:xfrm>
          <a:prstGeom prst="rect">
            <a:avLst/>
          </a:prstGeom>
        </p:spPr>
      </p:pic>
      <p:pic>
        <p:nvPicPr>
          <p:cNvPr id="11" name="Picture 10"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0" y="4953000"/>
            <a:ext cx="2805543" cy="1143000"/>
          </a:xfrm>
          <a:prstGeom prst="rect">
            <a:avLst/>
          </a:prstGeom>
        </p:spPr>
      </p:pic>
    </p:spTree>
    <p:extLst>
      <p:ext uri="{BB962C8B-B14F-4D97-AF65-F5344CB8AC3E}">
        <p14:creationId xmlns:p14="http://schemas.microsoft.com/office/powerpoint/2010/main" val="2687129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Simplifying</a:t>
            </a:r>
            <a:endParaRPr lang="en-US" dirty="0"/>
          </a:p>
        </p:txBody>
      </p:sp>
      <p:pic>
        <p:nvPicPr>
          <p:cNvPr id="9" name="Content Placeholder 8"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4800" y="1447800"/>
            <a:ext cx="4250702" cy="3693571"/>
          </a:xfrm>
        </p:spPr>
      </p:pic>
      <p:sp>
        <p:nvSpPr>
          <p:cNvPr id="4" name="Text Placeholder 3"/>
          <p:cNvSpPr>
            <a:spLocks noGrp="1"/>
          </p:cNvSpPr>
          <p:nvPr>
            <p:ph type="body" sz="half" idx="2"/>
          </p:nvPr>
        </p:nvSpPr>
        <p:spPr/>
        <p:txBody>
          <a:bodyPr>
            <a:normAutofit/>
          </a:bodyPr>
          <a:lstStyle/>
          <a:p>
            <a:r>
              <a:rPr lang="en-US" dirty="0" smtClean="0"/>
              <a:t>The solution is bang-bang; in other words, the control state can only be at one of three extremal points of U, which are the vertices of the triangle:</a:t>
            </a:r>
          </a:p>
          <a:p>
            <a:r>
              <a:rPr lang="en-US" dirty="0" smtClean="0"/>
              <a:t>e</a:t>
            </a:r>
            <a:r>
              <a:rPr lang="en-US" sz="900" dirty="0" smtClean="0"/>
              <a:t>1</a:t>
            </a:r>
            <a:r>
              <a:rPr lang="en-US" dirty="0" smtClean="0"/>
              <a:t> = (1, 0, 0)</a:t>
            </a:r>
          </a:p>
          <a:p>
            <a:r>
              <a:rPr lang="en-US" dirty="0" smtClean="0"/>
              <a:t>e</a:t>
            </a:r>
            <a:r>
              <a:rPr lang="en-US" sz="900" dirty="0" smtClean="0"/>
              <a:t>2</a:t>
            </a:r>
            <a:r>
              <a:rPr lang="en-US" dirty="0" smtClean="0"/>
              <a:t> = (0, 1, 0)</a:t>
            </a:r>
          </a:p>
          <a:p>
            <a:r>
              <a:rPr lang="en-US" dirty="0" smtClean="0"/>
              <a:t>e</a:t>
            </a:r>
            <a:r>
              <a:rPr lang="en-US" sz="900" dirty="0" smtClean="0"/>
              <a:t>3</a:t>
            </a:r>
            <a:r>
              <a:rPr lang="en-US" dirty="0" smtClean="0"/>
              <a:t> = (0, 0, 1)</a:t>
            </a:r>
          </a:p>
          <a:p>
            <a:endParaRPr lang="en-US" dirty="0"/>
          </a:p>
          <a:p>
            <a:r>
              <a:rPr lang="en-US" dirty="0" smtClean="0"/>
              <a:t>This drastically simplifies the differential equations, especially in the cases of e</a:t>
            </a:r>
            <a:r>
              <a:rPr lang="en-US" sz="900" dirty="0" smtClean="0"/>
              <a:t>2</a:t>
            </a:r>
            <a:r>
              <a:rPr lang="en-US" dirty="0" smtClean="0"/>
              <a:t> and e</a:t>
            </a:r>
            <a:r>
              <a:rPr lang="en-US" sz="900" dirty="0" smtClean="0"/>
              <a:t>3</a:t>
            </a:r>
            <a:r>
              <a:rPr lang="en-US" dirty="0" smtClean="0"/>
              <a:t>. For e</a:t>
            </a:r>
            <a:r>
              <a:rPr lang="en-US" sz="900" dirty="0" smtClean="0"/>
              <a:t>2</a:t>
            </a:r>
            <a:r>
              <a:rPr lang="en-US" dirty="0" smtClean="0"/>
              <a:t> and e</a:t>
            </a:r>
            <a:r>
              <a:rPr lang="en-US" sz="900" dirty="0" smtClean="0"/>
              <a:t>3</a:t>
            </a:r>
            <a:r>
              <a:rPr lang="en-US" dirty="0" smtClean="0"/>
              <a:t>, the solutions to these equations are </a:t>
            </a:r>
            <a:r>
              <a:rPr lang="en-US" b="1" dirty="0" smtClean="0"/>
              <a:t>lines</a:t>
            </a:r>
            <a:r>
              <a:rPr lang="en-US" dirty="0" smtClean="0"/>
              <a:t>. The solution for e</a:t>
            </a:r>
            <a:r>
              <a:rPr lang="en-US" sz="900" dirty="0" smtClean="0"/>
              <a:t>1</a:t>
            </a:r>
            <a:r>
              <a:rPr lang="en-US" dirty="0" smtClean="0"/>
              <a:t> control is more complicated, but turns out to be </a:t>
            </a:r>
            <a:r>
              <a:rPr lang="en-US" b="1" dirty="0" smtClean="0"/>
              <a:t>circular arcs</a:t>
            </a:r>
            <a:r>
              <a:rPr lang="en-US" dirty="0" smtClean="0"/>
              <a:t>. The precise equations are dependent on the initial  conditions.</a:t>
            </a:r>
          </a:p>
          <a:p>
            <a:endParaRPr lang="en-US" dirty="0"/>
          </a:p>
          <a:p>
            <a:r>
              <a:rPr lang="en-US" dirty="0" smtClean="0"/>
              <a:t>All trajectories take place in the upper half-plane of the complex plane; specifically, on a constrained region.</a:t>
            </a:r>
          </a:p>
          <a:p>
            <a:endParaRPr lang="en-US" dirty="0"/>
          </a:p>
          <a:p>
            <a:endParaRPr lang="en-US" dirty="0"/>
          </a:p>
        </p:txBody>
      </p:sp>
      <p:sp>
        <p:nvSpPr>
          <p:cNvPr id="10" name="TextBox 9"/>
          <p:cNvSpPr txBox="1"/>
          <p:nvPr/>
        </p:nvSpPr>
        <p:spPr>
          <a:xfrm>
            <a:off x="4800600" y="5715000"/>
            <a:ext cx="3099310" cy="923330"/>
          </a:xfrm>
          <a:prstGeom prst="rect">
            <a:avLst/>
          </a:prstGeom>
          <a:noFill/>
        </p:spPr>
        <p:txBody>
          <a:bodyPr wrap="none" rtlCol="0">
            <a:spAutoFit/>
          </a:bodyPr>
          <a:lstStyle/>
          <a:p>
            <a:r>
              <a:rPr lang="en-US" dirty="0" smtClean="0"/>
              <a:t>A picture of the star region.</a:t>
            </a:r>
          </a:p>
          <a:p>
            <a:r>
              <a:rPr lang="en-US" dirty="0" smtClean="0"/>
              <a:t>The complete trajectory must</a:t>
            </a:r>
          </a:p>
          <a:p>
            <a:r>
              <a:rPr lang="en-US" dirty="0" smtClean="0"/>
              <a:t>lie in the interior of this region.</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2367065"/>
            <a:ext cx="838200" cy="766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descr="Screen Clippi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9800" y="2676938"/>
            <a:ext cx="228600" cy="371062"/>
          </a:xfrm>
          <a:prstGeom prst="rect">
            <a:avLst/>
          </a:prstGeom>
        </p:spPr>
      </p:pic>
    </p:spTree>
    <p:extLst>
      <p:ext uri="{BB962C8B-B14F-4D97-AF65-F5344CB8AC3E}">
        <p14:creationId xmlns:p14="http://schemas.microsoft.com/office/powerpoint/2010/main" val="4162585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Correspondence with shape</a:t>
            </a:r>
            <a:endParaRPr lang="en-US" dirty="0"/>
          </a:p>
        </p:txBody>
      </p:sp>
      <p:pic>
        <p:nvPicPr>
          <p:cNvPr id="13" name="Content Placeholder 1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8800" y="609600"/>
            <a:ext cx="2489500" cy="2965271"/>
          </a:xfrm>
        </p:spPr>
      </p:pic>
      <p:sp>
        <p:nvSpPr>
          <p:cNvPr id="4" name="Text Placeholder 3"/>
          <p:cNvSpPr>
            <a:spLocks noGrp="1"/>
          </p:cNvSpPr>
          <p:nvPr>
            <p:ph type="body" sz="half" idx="2"/>
          </p:nvPr>
        </p:nvSpPr>
        <p:spPr/>
        <p:txBody>
          <a:bodyPr>
            <a:normAutofit/>
          </a:bodyPr>
          <a:lstStyle/>
          <a:p>
            <a:r>
              <a:rPr lang="en-US" dirty="0" smtClean="0"/>
              <a:t>Given a trajectory that is traced out in the star region given a particular set of controls, we can construct a shape in the traditional 2-d plane . The equation is complicated, so it is sufficient to recognize the existence of a correspondence, without explicitly detailing the correspondence. For completion’s sake, the relationship is:</a:t>
            </a:r>
          </a:p>
          <a:p>
            <a:endParaRPr lang="en-US" dirty="0"/>
          </a:p>
          <a:p>
            <a:endParaRPr lang="en-US" dirty="0" smtClean="0"/>
          </a:p>
          <a:p>
            <a:r>
              <a:rPr lang="en-US" dirty="0"/>
              <a:t>w</a:t>
            </a:r>
            <a:r>
              <a:rPr lang="en-US" dirty="0" smtClean="0"/>
              <a:t>here</a:t>
            </a:r>
          </a:p>
          <a:p>
            <a:endParaRPr lang="en-US" dirty="0" smtClean="0"/>
          </a:p>
          <a:p>
            <a:endParaRPr lang="en-US" dirty="0"/>
          </a:p>
          <a:p>
            <a:r>
              <a:rPr lang="en-US" dirty="0" smtClean="0"/>
              <a:t>The result is a </a:t>
            </a:r>
            <a:r>
              <a:rPr lang="en-US" b="1" dirty="0" smtClean="0"/>
              <a:t>matrix</a:t>
            </a:r>
            <a:r>
              <a:rPr lang="en-US" dirty="0" smtClean="0"/>
              <a:t> in SL</a:t>
            </a:r>
            <a:r>
              <a:rPr lang="en-US" sz="900" dirty="0" smtClean="0"/>
              <a:t>2</a:t>
            </a:r>
            <a:r>
              <a:rPr lang="en-US" dirty="0" smtClean="0"/>
              <a:t>(R).</a:t>
            </a:r>
          </a:p>
          <a:p>
            <a:r>
              <a:rPr lang="en-US" dirty="0" smtClean="0"/>
              <a:t>This matrix acts on the sixth roots of unity (n-</a:t>
            </a:r>
            <a:r>
              <a:rPr lang="en-US" dirty="0" err="1" smtClean="0"/>
              <a:t>th</a:t>
            </a:r>
            <a:r>
              <a:rPr lang="en-US" dirty="0" smtClean="0"/>
              <a:t> roots of unity for n=6), generating a hexagonally symmetric shape. Note that </a:t>
            </a:r>
            <a:r>
              <a:rPr lang="en-US" b="1" u="sng" dirty="0" smtClean="0"/>
              <a:t>the shape is not necessarily closed</a:t>
            </a:r>
            <a:r>
              <a:rPr lang="en-US" dirty="0" smtClean="0"/>
              <a:t>.</a:t>
            </a:r>
            <a:endParaRPr lang="en-US" dirty="0"/>
          </a:p>
          <a:p>
            <a:endParaRPr lang="en-US" dirty="0"/>
          </a:p>
        </p:txBody>
      </p:sp>
      <p:pic>
        <p:nvPicPr>
          <p:cNvPr id="16" name="Picture 1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547168"/>
            <a:ext cx="3772427" cy="200053"/>
          </a:xfrm>
          <a:prstGeom prst="rect">
            <a:avLst/>
          </a:prstGeom>
        </p:spPr>
      </p:pic>
      <p:pic>
        <p:nvPicPr>
          <p:cNvPr id="17" name="Picture 1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4267200"/>
            <a:ext cx="1848108" cy="152421"/>
          </a:xfrm>
          <a:prstGeom prst="rect">
            <a:avLst/>
          </a:prstGeom>
        </p:spPr>
      </p:pic>
      <p:pic>
        <p:nvPicPr>
          <p:cNvPr id="19" name="Picture 18" descr="Screen Clippi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38800" y="4114800"/>
            <a:ext cx="2442670" cy="2267320"/>
          </a:xfrm>
          <a:prstGeom prst="rect">
            <a:avLst/>
          </a:prstGeom>
        </p:spPr>
      </p:pic>
    </p:spTree>
    <p:extLst>
      <p:ext uri="{BB962C8B-B14F-4D97-AF65-F5344CB8AC3E}">
        <p14:creationId xmlns:p14="http://schemas.microsoft.com/office/powerpoint/2010/main" val="2047418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summarize</a:t>
            </a:r>
            <a:endParaRPr lang="en-US"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62601" y="304801"/>
            <a:ext cx="99946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sz="half" idx="2"/>
          </p:nvPr>
        </p:nvSpPr>
        <p:spPr/>
        <p:txBody>
          <a:bodyPr/>
          <a:lstStyle/>
          <a:p>
            <a:r>
              <a:rPr lang="en-US" dirty="0"/>
              <a:t>Given Reinhardt problem’s corresponding differential equations for the optimal control, we can solve the differential equations assuming bang-bang control. These paths in the star region of the upper half-plane, when pieced together, correspond to a shape in the traditional 2-d plane. It is this shape that we are packing optimally in the plane, and the optimal packing density is the cost.</a:t>
            </a:r>
          </a:p>
          <a:p>
            <a:endParaRPr lang="en-US" dirty="0" smtClean="0"/>
          </a:p>
        </p:txBody>
      </p:sp>
      <p:pic>
        <p:nvPicPr>
          <p:cNvPr id="6" name="Picture 5"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3600" y="685800"/>
            <a:ext cx="228600" cy="371062"/>
          </a:xfrm>
          <a:prstGeom prst="rect">
            <a:avLst/>
          </a:prstGeom>
        </p:spPr>
      </p:pic>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8350" y="1257300"/>
            <a:ext cx="419100"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22014" y="1905000"/>
            <a:ext cx="1471771"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3810000"/>
            <a:ext cx="420687"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89306" y="4343400"/>
            <a:ext cx="2376873" cy="2274245"/>
          </a:xfrm>
          <a:prstGeom prst="rect">
            <a:avLst/>
          </a:prstGeom>
        </p:spPr>
      </p:pic>
    </p:spTree>
    <p:extLst>
      <p:ext uri="{BB962C8B-B14F-4D97-AF65-F5344CB8AC3E}">
        <p14:creationId xmlns:p14="http://schemas.microsoft.com/office/powerpoint/2010/main" val="40600586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5370</TotalTime>
  <Words>1221</Words>
  <Application>Microsoft Office PowerPoint</Application>
  <PresentationFormat>On-screen Show (4:3)</PresentationFormat>
  <Paragraphs>125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Packing the Plane</vt:lpstr>
      <vt:lpstr>How to pack the plane (with pentagons)</vt:lpstr>
      <vt:lpstr>Reinhardt Conjecture</vt:lpstr>
      <vt:lpstr>Dubins car problem</vt:lpstr>
      <vt:lpstr>Re-interpret Reinhardt</vt:lpstr>
      <vt:lpstr>An optimal control problem</vt:lpstr>
      <vt:lpstr>Simplifying</vt:lpstr>
      <vt:lpstr>Correspondence with shape</vt:lpstr>
      <vt:lpstr>To summarize</vt:lpstr>
      <vt:lpstr>My research</vt:lpstr>
      <vt:lpstr>How to go about this</vt:lpstr>
      <vt:lpstr>Minimize computation</vt:lpstr>
      <vt:lpstr>Benefit of triangular control trajectory</vt:lpstr>
      <vt:lpstr>Does it work?</vt:lpstr>
      <vt:lpstr>It’s hard to tell</vt:lpstr>
      <vt:lpstr>Other ideas?</vt:lpstr>
      <vt:lpstr>Any luck?</vt:lpstr>
      <vt:lpstr>What do the computations say?</vt:lpstr>
      <vt:lpstr>Unexpected outcome</vt:lpstr>
      <vt:lpstr>Further information</vt:lpstr>
      <vt:lpstr>Thanks for your time!</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Packing the Plane</dc:title>
  <dc:creator>Matthew</dc:creator>
  <cp:lastModifiedBy>Matthew</cp:lastModifiedBy>
  <cp:revision>64</cp:revision>
  <dcterms:created xsi:type="dcterms:W3CDTF">2017-11-01T22:48:43Z</dcterms:created>
  <dcterms:modified xsi:type="dcterms:W3CDTF">2017-11-09T05:09:51Z</dcterms:modified>
</cp:coreProperties>
</file>