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SemiBold"/>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SemiBold-bold.fntdata"/><Relationship Id="rId23" Type="http://schemas.openxmlformats.org/officeDocument/2006/relationships/font" Target="fonts/Nunito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SemiBold-boldItalic.fntdata"/><Relationship Id="rId25" Type="http://schemas.openxmlformats.org/officeDocument/2006/relationships/font" Target="fonts/NunitoSemiBold-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f091a8c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4f091a8c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ea6ccf09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ea6ccf09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4ea6ccf09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4ea6ccf09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4ea6ccf09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4ea6ccf09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4ea6ccf09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4ea6ccf09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4ea6ccf09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4ea6ccf09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4ea6ccf09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4ea6ccf09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4ea6ccf09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4ea6ccf09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ea6ccf09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ea6ccf09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ea6ccf09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ea6ccf09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ea6ccf09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ea6ccf09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ea6ccf09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4ea6ccf09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ea6ccf09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4ea6ccf09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ea6ccf09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ea6ccf09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4ea6ccf09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4ea6ccf09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4f091a8c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4f091a8c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E9B9A"/>
            </a:gs>
            <a:gs pos="100000">
              <a:srgbClr val="F6231F"/>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Youtube Trending Videos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Matthew Hagarty,</a:t>
            </a:r>
            <a:endParaRPr/>
          </a:p>
          <a:p>
            <a:pPr indent="0" lvl="0" marL="0" rtl="0" algn="l">
              <a:spcBef>
                <a:spcPts val="0"/>
              </a:spcBef>
              <a:spcAft>
                <a:spcPts val="0"/>
              </a:spcAft>
              <a:buNone/>
            </a:pPr>
            <a:r>
              <a:rPr lang="en"/>
              <a:t>Cody Westbrook,</a:t>
            </a:r>
            <a:endParaRPr/>
          </a:p>
          <a:p>
            <a:pPr indent="0" lvl="0" marL="0" rtl="0" algn="l">
              <a:spcBef>
                <a:spcPts val="0"/>
              </a:spcBef>
              <a:spcAft>
                <a:spcPts val="0"/>
              </a:spcAft>
              <a:buNone/>
            </a:pPr>
            <a:r>
              <a:rPr lang="en"/>
              <a:t>Evan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41" name="Shape 341"/>
        <p:cNvGrpSpPr/>
        <p:nvPr/>
      </p:nvGrpSpPr>
      <p:grpSpPr>
        <a:xfrm>
          <a:off x="0" y="0"/>
          <a:ext cx="0" cy="0"/>
          <a:chOff x="0" y="0"/>
          <a:chExt cx="0" cy="0"/>
        </a:xfrm>
      </p:grpSpPr>
      <p:sp>
        <p:nvSpPr>
          <p:cNvPr id="342" name="Google Shape;342;p22"/>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US (NA)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3" name="Google Shape;343;p22"/>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44" name="Google Shape;344;p22"/>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45" name="Google Shape;345;p22"/>
          <p:cNvPicPr preferRelativeResize="0"/>
          <p:nvPr/>
        </p:nvPicPr>
        <p:blipFill>
          <a:blip r:embed="rId4">
            <a:alphaModFix/>
          </a:blip>
          <a:stretch>
            <a:fillRect/>
          </a:stretch>
        </p:blipFill>
        <p:spPr>
          <a:xfrm>
            <a:off x="1937150" y="1028675"/>
            <a:ext cx="4724426" cy="35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49" name="Shape 349"/>
        <p:cNvGrpSpPr/>
        <p:nvPr/>
      </p:nvGrpSpPr>
      <p:grpSpPr>
        <a:xfrm>
          <a:off x="0" y="0"/>
          <a:ext cx="0" cy="0"/>
          <a:chOff x="0" y="0"/>
          <a:chExt cx="0" cy="0"/>
        </a:xfrm>
      </p:grpSpPr>
      <p:sp>
        <p:nvSpPr>
          <p:cNvPr id="350" name="Google Shape;350;p23"/>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Question 2</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1" name="Google Shape;351;p23"/>
          <p:cNvSpPr txBox="1"/>
          <p:nvPr>
            <p:ph idx="2" type="body"/>
          </p:nvPr>
        </p:nvSpPr>
        <p:spPr>
          <a:xfrm>
            <a:off x="1115725" y="1489025"/>
            <a:ext cx="7296000" cy="2404200"/>
          </a:xfrm>
          <a:prstGeom prst="rect">
            <a:avLst/>
          </a:prstGeom>
          <a:ln>
            <a:noFill/>
          </a:ln>
        </p:spPr>
        <p:txBody>
          <a:bodyPr anchorCtr="0" anchor="t" bIns="91425" lIns="91425" spcFirstLastPara="1" rIns="91425" wrap="square" tIns="91425">
            <a:normAutofit fontScale="32500" lnSpcReduction="10000"/>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b="1" sz="600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rPr b="1" lang="en" sz="6000">
                <a:solidFill>
                  <a:srgbClr val="000000"/>
                </a:solidFill>
                <a:latin typeface="Arial"/>
                <a:ea typeface="Arial"/>
                <a:cs typeface="Arial"/>
                <a:sym typeface="Arial"/>
              </a:rPr>
              <a:t>What are the most popular genres per country </a:t>
            </a:r>
            <a:endParaRPr b="1" sz="600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rPr b="1" lang="en" sz="6000">
                <a:solidFill>
                  <a:srgbClr val="000000"/>
                </a:solidFill>
                <a:latin typeface="Arial"/>
                <a:ea typeface="Arial"/>
                <a:cs typeface="Arial"/>
                <a:sym typeface="Arial"/>
              </a:rPr>
              <a:t>(Throughout 2020 to 2022)?</a:t>
            </a:r>
            <a:endParaRPr b="1" sz="6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52" name="Google Shape;352;p23"/>
          <p:cNvPicPr preferRelativeResize="0"/>
          <p:nvPr/>
        </p:nvPicPr>
        <p:blipFill>
          <a:blip r:embed="rId3">
            <a:alphaModFix/>
          </a:blip>
          <a:stretch>
            <a:fillRect/>
          </a:stretch>
        </p:blipFill>
        <p:spPr>
          <a:xfrm>
            <a:off x="6661575" y="121775"/>
            <a:ext cx="2146602" cy="58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56" name="Shape 356"/>
        <p:cNvGrpSpPr/>
        <p:nvPr/>
      </p:nvGrpSpPr>
      <p:grpSpPr>
        <a:xfrm>
          <a:off x="0" y="0"/>
          <a:ext cx="0" cy="0"/>
          <a:chOff x="0" y="0"/>
          <a:chExt cx="0" cy="0"/>
        </a:xfrm>
      </p:grpSpPr>
      <p:sp>
        <p:nvSpPr>
          <p:cNvPr id="357" name="Google Shape;357;p24"/>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Japan (Asia)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58" name="Google Shape;358;p24"/>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59" name="Google Shape;359;p24"/>
          <p:cNvPicPr preferRelativeResize="0"/>
          <p:nvPr/>
        </p:nvPicPr>
        <p:blipFill>
          <a:blip r:embed="rId4">
            <a:alphaModFix/>
          </a:blip>
          <a:stretch>
            <a:fillRect/>
          </a:stretch>
        </p:blipFill>
        <p:spPr>
          <a:xfrm>
            <a:off x="950350" y="960575"/>
            <a:ext cx="7617345" cy="4134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63" name="Shape 363"/>
        <p:cNvGrpSpPr/>
        <p:nvPr/>
      </p:nvGrpSpPr>
      <p:grpSpPr>
        <a:xfrm>
          <a:off x="0" y="0"/>
          <a:ext cx="0" cy="0"/>
          <a:chOff x="0" y="0"/>
          <a:chExt cx="0" cy="0"/>
        </a:xfrm>
      </p:grpSpPr>
      <p:sp>
        <p:nvSpPr>
          <p:cNvPr id="364" name="Google Shape;364;p25"/>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Japan (Asia)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65" name="Google Shape;365;p25"/>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66" name="Google Shape;366;p25"/>
          <p:cNvPicPr preferRelativeResize="0"/>
          <p:nvPr/>
        </p:nvPicPr>
        <p:blipFill>
          <a:blip r:embed="rId4">
            <a:alphaModFix/>
          </a:blip>
          <a:stretch>
            <a:fillRect/>
          </a:stretch>
        </p:blipFill>
        <p:spPr>
          <a:xfrm>
            <a:off x="152400" y="1231700"/>
            <a:ext cx="8839202" cy="338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70" name="Shape 370"/>
        <p:cNvGrpSpPr/>
        <p:nvPr/>
      </p:nvGrpSpPr>
      <p:grpSpPr>
        <a:xfrm>
          <a:off x="0" y="0"/>
          <a:ext cx="0" cy="0"/>
          <a:chOff x="0" y="0"/>
          <a:chExt cx="0" cy="0"/>
        </a:xfrm>
      </p:grpSpPr>
      <p:sp>
        <p:nvSpPr>
          <p:cNvPr id="371" name="Google Shape;371;p26"/>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France (Eu)</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2" name="Google Shape;372;p26"/>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73" name="Google Shape;373;p26"/>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74" name="Google Shape;374;p26"/>
          <p:cNvPicPr preferRelativeResize="0"/>
          <p:nvPr/>
        </p:nvPicPr>
        <p:blipFill>
          <a:blip r:embed="rId4">
            <a:alphaModFix/>
          </a:blip>
          <a:stretch>
            <a:fillRect/>
          </a:stretch>
        </p:blipFill>
        <p:spPr>
          <a:xfrm>
            <a:off x="431750" y="1541124"/>
            <a:ext cx="8376424" cy="3384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78" name="Shape 378"/>
        <p:cNvGrpSpPr/>
        <p:nvPr/>
      </p:nvGrpSpPr>
      <p:grpSpPr>
        <a:xfrm>
          <a:off x="0" y="0"/>
          <a:ext cx="0" cy="0"/>
          <a:chOff x="0" y="0"/>
          <a:chExt cx="0" cy="0"/>
        </a:xfrm>
      </p:grpSpPr>
      <p:sp>
        <p:nvSpPr>
          <p:cNvPr id="379" name="Google Shape;379;p27"/>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US (NA)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0" name="Google Shape;380;p27"/>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81" name="Google Shape;381;p27"/>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82" name="Google Shape;382;p27"/>
          <p:cNvPicPr preferRelativeResize="0"/>
          <p:nvPr/>
        </p:nvPicPr>
        <p:blipFill>
          <a:blip r:embed="rId4">
            <a:alphaModFix/>
          </a:blip>
          <a:stretch>
            <a:fillRect/>
          </a:stretch>
        </p:blipFill>
        <p:spPr>
          <a:xfrm>
            <a:off x="118700" y="1193350"/>
            <a:ext cx="2968875" cy="2226650"/>
          </a:xfrm>
          <a:prstGeom prst="rect">
            <a:avLst/>
          </a:prstGeom>
          <a:noFill/>
          <a:ln>
            <a:noFill/>
          </a:ln>
        </p:spPr>
      </p:pic>
      <p:pic>
        <p:nvPicPr>
          <p:cNvPr id="383" name="Google Shape;383;p27"/>
          <p:cNvPicPr preferRelativeResize="0"/>
          <p:nvPr/>
        </p:nvPicPr>
        <p:blipFill>
          <a:blip r:embed="rId5">
            <a:alphaModFix/>
          </a:blip>
          <a:stretch>
            <a:fillRect/>
          </a:stretch>
        </p:blipFill>
        <p:spPr>
          <a:xfrm>
            <a:off x="3087563" y="1193350"/>
            <a:ext cx="2968875" cy="2226644"/>
          </a:xfrm>
          <a:prstGeom prst="rect">
            <a:avLst/>
          </a:prstGeom>
          <a:noFill/>
          <a:ln>
            <a:noFill/>
          </a:ln>
        </p:spPr>
      </p:pic>
      <p:pic>
        <p:nvPicPr>
          <p:cNvPr id="384" name="Google Shape;384;p27"/>
          <p:cNvPicPr preferRelativeResize="0"/>
          <p:nvPr/>
        </p:nvPicPr>
        <p:blipFill>
          <a:blip r:embed="rId6">
            <a:alphaModFix/>
          </a:blip>
          <a:stretch>
            <a:fillRect/>
          </a:stretch>
        </p:blipFill>
        <p:spPr>
          <a:xfrm>
            <a:off x="6056450" y="1193350"/>
            <a:ext cx="2968850" cy="222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88" name="Shape 388"/>
        <p:cNvGrpSpPr/>
        <p:nvPr/>
      </p:nvGrpSpPr>
      <p:grpSpPr>
        <a:xfrm>
          <a:off x="0" y="0"/>
          <a:ext cx="0" cy="0"/>
          <a:chOff x="0" y="0"/>
          <a:chExt cx="0" cy="0"/>
        </a:xfrm>
      </p:grpSpPr>
      <p:sp>
        <p:nvSpPr>
          <p:cNvPr id="389" name="Google Shape;389;p28"/>
          <p:cNvSpPr txBox="1"/>
          <p:nvPr>
            <p:ph type="title"/>
          </p:nvPr>
        </p:nvSpPr>
        <p:spPr>
          <a:xfrm>
            <a:off x="1303800" y="598575"/>
            <a:ext cx="7030500" cy="9993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Analysis</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0" name="Google Shape;390;p28"/>
          <p:cNvSpPr txBox="1"/>
          <p:nvPr>
            <p:ph idx="1" type="body"/>
          </p:nvPr>
        </p:nvSpPr>
        <p:spPr>
          <a:xfrm>
            <a:off x="1303800" y="1990050"/>
            <a:ext cx="3430500" cy="25416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rPr b="1" lang="en" sz="1100">
                <a:solidFill>
                  <a:srgbClr val="000000"/>
                </a:solidFill>
              </a:rPr>
              <a:t>Similarities</a:t>
            </a:r>
            <a:endParaRPr b="1" sz="1100">
              <a:solidFill>
                <a:srgbClr val="000000"/>
              </a:solidFill>
            </a:endParaRPr>
          </a:p>
          <a:p>
            <a:pPr indent="-298450" lvl="0" marL="457200" rtl="0" algn="l">
              <a:lnSpc>
                <a:spcPct val="150000"/>
              </a:lnSpc>
              <a:spcBef>
                <a:spcPts val="0"/>
              </a:spcBef>
              <a:spcAft>
                <a:spcPts val="0"/>
              </a:spcAft>
              <a:buClr>
                <a:srgbClr val="000000"/>
              </a:buClr>
              <a:buSzPts val="1100"/>
              <a:buFont typeface="Nunito SemiBold"/>
              <a:buChar char="●"/>
            </a:pPr>
            <a:r>
              <a:rPr lang="en" sz="1100">
                <a:solidFill>
                  <a:srgbClr val="000000"/>
                </a:solidFill>
                <a:latin typeface="Nunito SemiBold"/>
                <a:ea typeface="Nunito SemiBold"/>
                <a:cs typeface="Nunito SemiBold"/>
                <a:sym typeface="Nunito SemiBold"/>
              </a:rPr>
              <a:t>The dominant category across for Japan, and France is Music.</a:t>
            </a:r>
            <a:endParaRPr sz="1100">
              <a:solidFill>
                <a:srgbClr val="000000"/>
              </a:solidFill>
              <a:latin typeface="Nunito SemiBold"/>
              <a:ea typeface="Nunito SemiBold"/>
              <a:cs typeface="Nunito SemiBold"/>
              <a:sym typeface="Nunito SemiBold"/>
            </a:endParaRPr>
          </a:p>
          <a:p>
            <a:pPr indent="-298450" lvl="0" marL="457200" rtl="0" algn="l">
              <a:lnSpc>
                <a:spcPct val="150000"/>
              </a:lnSpc>
              <a:spcBef>
                <a:spcPts val="0"/>
              </a:spcBef>
              <a:spcAft>
                <a:spcPts val="0"/>
              </a:spcAft>
              <a:buClr>
                <a:srgbClr val="000000"/>
              </a:buClr>
              <a:buSzPts val="1100"/>
              <a:buFont typeface="Nunito SemiBold"/>
              <a:buChar char="●"/>
            </a:pPr>
            <a:r>
              <a:rPr lang="en" sz="1100">
                <a:solidFill>
                  <a:srgbClr val="000000"/>
                </a:solidFill>
                <a:latin typeface="Nunito SemiBold"/>
                <a:ea typeface="Nunito SemiBold"/>
                <a:cs typeface="Nunito SemiBold"/>
                <a:sym typeface="Nunito SemiBold"/>
              </a:rPr>
              <a:t>The unique music scenes and rich cultural heritage of both countries contribute to the sustained popularity of music-related content.</a:t>
            </a:r>
            <a:endParaRPr sz="1100">
              <a:solidFill>
                <a:srgbClr val="000000"/>
              </a:solidFill>
              <a:latin typeface="Nunito SemiBold"/>
              <a:ea typeface="Nunito SemiBold"/>
              <a:cs typeface="Nunito SemiBold"/>
              <a:sym typeface="Nunito SemiBold"/>
            </a:endParaRPr>
          </a:p>
          <a:p>
            <a:pPr indent="0" lvl="0" marL="0" rtl="0" algn="l">
              <a:lnSpc>
                <a:spcPct val="190000"/>
              </a:lnSpc>
              <a:spcBef>
                <a:spcPts val="0"/>
              </a:spcBef>
              <a:spcAft>
                <a:spcPts val="0"/>
              </a:spcAft>
              <a:buSzPts val="275"/>
              <a:buNone/>
            </a:pPr>
            <a:r>
              <a:t/>
            </a:r>
            <a:endParaRPr sz="412">
              <a:solidFill>
                <a:srgbClr val="000000"/>
              </a:solidFill>
              <a:latin typeface="Nunito SemiBold"/>
              <a:ea typeface="Nunito SemiBold"/>
              <a:cs typeface="Nunito SemiBold"/>
              <a:sym typeface="Nunito SemiBold"/>
            </a:endParaRPr>
          </a:p>
          <a:p>
            <a:pPr indent="0" lvl="0" marL="0" rtl="0" algn="ctr">
              <a:lnSpc>
                <a:spcPct val="190000"/>
              </a:lnSpc>
              <a:spcBef>
                <a:spcPts val="0"/>
              </a:spcBef>
              <a:spcAft>
                <a:spcPts val="0"/>
              </a:spcAft>
              <a:buSzPts val="275"/>
              <a:buNone/>
            </a:pPr>
            <a:r>
              <a:t/>
            </a:r>
            <a:endParaRPr sz="548">
              <a:solidFill>
                <a:srgbClr val="000000"/>
              </a:solidFill>
              <a:latin typeface="Nunito SemiBold"/>
              <a:ea typeface="Nunito SemiBold"/>
              <a:cs typeface="Nunito SemiBold"/>
              <a:sym typeface="Nunito SemiBold"/>
            </a:endParaRPr>
          </a:p>
          <a:p>
            <a:pPr indent="0" lvl="0" marL="0" rtl="0" algn="l">
              <a:lnSpc>
                <a:spcPct val="190000"/>
              </a:lnSpc>
              <a:spcBef>
                <a:spcPts val="0"/>
              </a:spcBef>
              <a:spcAft>
                <a:spcPts val="0"/>
              </a:spcAft>
              <a:buSzPts val="275"/>
              <a:buNone/>
            </a:pPr>
            <a:r>
              <a:t/>
            </a:r>
            <a:endParaRPr sz="412">
              <a:solidFill>
                <a:srgbClr val="000000"/>
              </a:solidFill>
              <a:latin typeface="Nunito SemiBold"/>
              <a:ea typeface="Nunito SemiBold"/>
              <a:cs typeface="Nunito SemiBold"/>
              <a:sym typeface="Nunito SemiBold"/>
            </a:endParaRPr>
          </a:p>
          <a:p>
            <a:pPr indent="0" lvl="0" marL="0" rtl="0" algn="l">
              <a:lnSpc>
                <a:spcPct val="105000"/>
              </a:lnSpc>
              <a:spcBef>
                <a:spcPts val="0"/>
              </a:spcBef>
              <a:spcAft>
                <a:spcPts val="0"/>
              </a:spcAft>
              <a:buSzPts val="275"/>
              <a:buNone/>
            </a:pPr>
            <a:r>
              <a:t/>
            </a:r>
            <a:endParaRPr sz="412">
              <a:solidFill>
                <a:schemeClr val="lt1"/>
              </a:solidFill>
              <a:latin typeface="Nunito SemiBold"/>
              <a:ea typeface="Nunito SemiBold"/>
              <a:cs typeface="Nunito SemiBold"/>
              <a:sym typeface="Nunito SemiBold"/>
            </a:endParaRPr>
          </a:p>
          <a:p>
            <a:pPr indent="0" lvl="0" marL="0" rtl="0" algn="l">
              <a:lnSpc>
                <a:spcPct val="105000"/>
              </a:lnSpc>
              <a:spcBef>
                <a:spcPts val="1200"/>
              </a:spcBef>
              <a:spcAft>
                <a:spcPts val="1200"/>
              </a:spcAft>
              <a:buSzPts val="275"/>
              <a:buNone/>
            </a:pPr>
            <a:r>
              <a:t/>
            </a:r>
            <a:endParaRPr sz="425">
              <a:latin typeface="Nunito SemiBold"/>
              <a:ea typeface="Nunito SemiBold"/>
              <a:cs typeface="Nunito SemiBold"/>
              <a:sym typeface="Nunito SemiBold"/>
            </a:endParaRPr>
          </a:p>
        </p:txBody>
      </p:sp>
      <p:pic>
        <p:nvPicPr>
          <p:cNvPr id="391" name="Google Shape;391;p28"/>
          <p:cNvPicPr preferRelativeResize="0"/>
          <p:nvPr/>
        </p:nvPicPr>
        <p:blipFill>
          <a:blip r:embed="rId3">
            <a:alphaModFix/>
          </a:blip>
          <a:stretch>
            <a:fillRect/>
          </a:stretch>
        </p:blipFill>
        <p:spPr>
          <a:xfrm>
            <a:off x="6661575" y="121775"/>
            <a:ext cx="2146602" cy="582350"/>
          </a:xfrm>
          <a:prstGeom prst="rect">
            <a:avLst/>
          </a:prstGeom>
          <a:noFill/>
          <a:ln>
            <a:noFill/>
          </a:ln>
        </p:spPr>
      </p:pic>
      <p:sp>
        <p:nvSpPr>
          <p:cNvPr id="392" name="Google Shape;392;p28"/>
          <p:cNvSpPr txBox="1"/>
          <p:nvPr>
            <p:ph idx="1" type="body"/>
          </p:nvPr>
        </p:nvSpPr>
        <p:spPr>
          <a:xfrm>
            <a:off x="4903800" y="1990050"/>
            <a:ext cx="3430500" cy="25416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rPr lang="en" sz="1100">
                <a:solidFill>
                  <a:srgbClr val="000000"/>
                </a:solidFill>
                <a:latin typeface="Nunito SemiBold"/>
                <a:ea typeface="Nunito SemiBold"/>
                <a:cs typeface="Nunito SemiBold"/>
                <a:sym typeface="Nunito SemiBold"/>
              </a:rPr>
              <a:t>Differences</a:t>
            </a:r>
            <a:endParaRPr sz="1100">
              <a:solidFill>
                <a:srgbClr val="000000"/>
              </a:solidFill>
              <a:latin typeface="Nunito SemiBold"/>
              <a:ea typeface="Nunito SemiBold"/>
              <a:cs typeface="Nunito SemiBold"/>
              <a:sym typeface="Nunito SemiBold"/>
            </a:endParaRPr>
          </a:p>
          <a:p>
            <a:pPr indent="-298450" lvl="0" marL="457200" rtl="0" algn="l">
              <a:lnSpc>
                <a:spcPct val="150000"/>
              </a:lnSpc>
              <a:spcBef>
                <a:spcPts val="1200"/>
              </a:spcBef>
              <a:spcAft>
                <a:spcPts val="0"/>
              </a:spcAft>
              <a:buClr>
                <a:srgbClr val="000000"/>
              </a:buClr>
              <a:buSzPts val="1100"/>
              <a:buFont typeface="Nunito SemiBold"/>
              <a:buChar char="●"/>
            </a:pPr>
            <a:r>
              <a:rPr lang="en" sz="1100">
                <a:solidFill>
                  <a:srgbClr val="000000"/>
                </a:solidFill>
                <a:latin typeface="Nunito SemiBold"/>
                <a:ea typeface="Nunito SemiBold"/>
                <a:cs typeface="Nunito SemiBold"/>
                <a:sym typeface="Nunito SemiBold"/>
              </a:rPr>
              <a:t>In the US, the </a:t>
            </a:r>
            <a:r>
              <a:rPr lang="en" sz="1100">
                <a:solidFill>
                  <a:srgbClr val="000000"/>
                </a:solidFill>
                <a:latin typeface="Nunito SemiBold"/>
                <a:ea typeface="Nunito SemiBold"/>
                <a:cs typeface="Nunito SemiBold"/>
                <a:sym typeface="Nunito SemiBold"/>
              </a:rPr>
              <a:t>dominant</a:t>
            </a:r>
            <a:r>
              <a:rPr lang="en" sz="1100">
                <a:solidFill>
                  <a:srgbClr val="000000"/>
                </a:solidFill>
                <a:latin typeface="Nunito SemiBold"/>
                <a:ea typeface="Nunito SemiBold"/>
                <a:cs typeface="Nunito SemiBold"/>
                <a:sym typeface="Nunito SemiBold"/>
              </a:rPr>
              <a:t> category is Auto &amp; Vehicles. </a:t>
            </a:r>
            <a:endParaRPr sz="1100">
              <a:solidFill>
                <a:srgbClr val="000000"/>
              </a:solidFill>
              <a:latin typeface="Nunito SemiBold"/>
              <a:ea typeface="Nunito SemiBold"/>
              <a:cs typeface="Nunito SemiBold"/>
              <a:sym typeface="Nunito SemiBold"/>
            </a:endParaRPr>
          </a:p>
          <a:p>
            <a:pPr indent="-298450" lvl="0" marL="457200" rtl="0" algn="l">
              <a:lnSpc>
                <a:spcPct val="150000"/>
              </a:lnSpc>
              <a:spcBef>
                <a:spcPts val="0"/>
              </a:spcBef>
              <a:spcAft>
                <a:spcPts val="0"/>
              </a:spcAft>
              <a:buClr>
                <a:srgbClr val="000000"/>
              </a:buClr>
              <a:buSzPts val="1100"/>
              <a:buFont typeface="Nunito SemiBold"/>
              <a:buChar char="●"/>
            </a:pPr>
            <a:r>
              <a:rPr lang="en" sz="1100">
                <a:solidFill>
                  <a:srgbClr val="000000"/>
                </a:solidFill>
                <a:latin typeface="Nunito SemiBold"/>
                <a:ea typeface="Nunito SemiBold"/>
                <a:cs typeface="Nunito SemiBold"/>
                <a:sym typeface="Nunito SemiBold"/>
              </a:rPr>
              <a:t>This reflects a strong interest in automotive content, influenced by the country's car culture and fascination with vehicle technology.</a:t>
            </a:r>
            <a:endParaRPr sz="1100">
              <a:solidFill>
                <a:srgbClr val="000000"/>
              </a:solidFill>
              <a:latin typeface="Nunito SemiBold"/>
              <a:ea typeface="Nunito SemiBold"/>
              <a:cs typeface="Nunito SemiBold"/>
              <a:sym typeface="Nunito SemiBold"/>
            </a:endParaRPr>
          </a:p>
          <a:p>
            <a:pPr indent="0" lvl="0" marL="0" rtl="0" algn="l">
              <a:lnSpc>
                <a:spcPct val="105000"/>
              </a:lnSpc>
              <a:spcBef>
                <a:spcPts val="1200"/>
              </a:spcBef>
              <a:spcAft>
                <a:spcPts val="1200"/>
              </a:spcAft>
              <a:buSzPts val="275"/>
              <a:buNone/>
            </a:pPr>
            <a:r>
              <a:t/>
            </a:r>
            <a:endParaRPr sz="1100">
              <a:solidFill>
                <a:srgbClr val="000000"/>
              </a:solidFill>
              <a:latin typeface="Nunito SemiBold"/>
              <a:ea typeface="Nunito SemiBold"/>
              <a:cs typeface="Nunito SemiBold"/>
              <a:sym typeface="Nunito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96" name="Shape 396"/>
        <p:cNvGrpSpPr/>
        <p:nvPr/>
      </p:nvGrpSpPr>
      <p:grpSpPr>
        <a:xfrm>
          <a:off x="0" y="0"/>
          <a:ext cx="0" cy="0"/>
          <a:chOff x="0" y="0"/>
          <a:chExt cx="0" cy="0"/>
        </a:xfrm>
      </p:grpSpPr>
      <p:sp>
        <p:nvSpPr>
          <p:cNvPr id="397" name="Google Shape;397;p29"/>
          <p:cNvSpPr txBox="1"/>
          <p:nvPr>
            <p:ph type="title"/>
          </p:nvPr>
        </p:nvSpPr>
        <p:spPr>
          <a:xfrm>
            <a:off x="1303800" y="598575"/>
            <a:ext cx="3430500" cy="1990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98" name="Google Shape;398;p29"/>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99" name="Google Shape;399;p29"/>
          <p:cNvPicPr preferRelativeResize="0"/>
          <p:nvPr/>
        </p:nvPicPr>
        <p:blipFill>
          <a:blip r:embed="rId4">
            <a:alphaModFix/>
          </a:blip>
          <a:stretch>
            <a:fillRect/>
          </a:stretch>
        </p:blipFill>
        <p:spPr>
          <a:xfrm>
            <a:off x="184700" y="626250"/>
            <a:ext cx="8774600" cy="389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Outline</a:t>
            </a:r>
            <a:endParaRPr>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 name="Google Shape;284;p14"/>
          <p:cNvSpPr txBox="1"/>
          <p:nvPr>
            <p:ph idx="2" type="body"/>
          </p:nvPr>
        </p:nvSpPr>
        <p:spPr>
          <a:xfrm>
            <a:off x="1287425" y="819250"/>
            <a:ext cx="7282500" cy="383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250">
                <a:solidFill>
                  <a:schemeClr val="lt1"/>
                </a:solidFill>
                <a:latin typeface="Arial"/>
                <a:ea typeface="Arial"/>
                <a:cs typeface="Arial"/>
                <a:sym typeface="Arial"/>
              </a:rPr>
              <a:t>What are the key differences and similarities in trending video between France, US,  and Japan?</a:t>
            </a:r>
            <a:endParaRPr sz="1400">
              <a:solidFill>
                <a:schemeClr val="lt1"/>
              </a:solidFill>
            </a:endParaRPr>
          </a:p>
          <a:p>
            <a:pPr indent="0" lvl="0" marL="0" rtl="0" algn="l">
              <a:spcBef>
                <a:spcPts val="1200"/>
              </a:spcBef>
              <a:spcAft>
                <a:spcPts val="0"/>
              </a:spcAft>
              <a:buNone/>
            </a:pPr>
            <a:r>
              <a:rPr lang="en">
                <a:solidFill>
                  <a:schemeClr val="lt1"/>
                </a:solidFill>
              </a:rPr>
              <a:t>What are the popularity rankings of video genres for 2020, 2021, and 2022? Have they changed?</a:t>
            </a:r>
            <a:endParaRPr>
              <a:solidFill>
                <a:schemeClr val="lt1"/>
              </a:solidFill>
            </a:endParaRPr>
          </a:p>
          <a:p>
            <a:pPr indent="0" lvl="0" marL="0" rtl="0" algn="l">
              <a:spcBef>
                <a:spcPts val="1200"/>
              </a:spcBef>
              <a:spcAft>
                <a:spcPts val="0"/>
              </a:spcAft>
              <a:buNone/>
            </a:pPr>
            <a:r>
              <a:rPr lang="en">
                <a:solidFill>
                  <a:schemeClr val="lt1"/>
                </a:solidFill>
              </a:rPr>
              <a:t>Yearly Graphs</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Cumulative Graphs on engagement</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Specific Years/Months/Days of highest engagement </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5.</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6.</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7.</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Proposal </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0" name="Google Shape;290;p15"/>
          <p:cNvSpPr txBox="1"/>
          <p:nvPr>
            <p:ph idx="2" type="body"/>
          </p:nvPr>
        </p:nvSpPr>
        <p:spPr>
          <a:xfrm>
            <a:off x="1131550" y="1378250"/>
            <a:ext cx="7224600" cy="2991300"/>
          </a:xfrm>
          <a:prstGeom prst="rect">
            <a:avLst/>
          </a:prstGeom>
          <a:ln>
            <a:noFill/>
          </a:ln>
        </p:spPr>
        <p:txBody>
          <a:bodyPr anchorCtr="0" anchor="t" bIns="91425" lIns="91425" spcFirstLastPara="1" rIns="91425" wrap="square" tIns="91425">
            <a:normAutofit fontScale="25000" lnSpcReduction="10000"/>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rPr lang="en" sz="6000">
                <a:solidFill>
                  <a:srgbClr val="000000"/>
                </a:solidFill>
                <a:latin typeface="Arial"/>
                <a:ea typeface="Arial"/>
                <a:cs typeface="Arial"/>
                <a:sym typeface="Arial"/>
              </a:rPr>
              <a:t>YouTube is one of the largest platforms for sharing and discovering videos worldwide. The YouTube trending page displays the most popular and engaging videos at any given time. This proposal proposes to analyze trending YouTube videos to understand the key similarities and differences in trending video genres between France (EU), US (NA), and Japan (Asia)?</a:t>
            </a:r>
            <a:endParaRPr sz="6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6661575" y="121775"/>
            <a:ext cx="2146602" cy="58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Question 1</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7" name="Google Shape;297;p16"/>
          <p:cNvSpPr txBox="1"/>
          <p:nvPr>
            <p:ph idx="2" type="body"/>
          </p:nvPr>
        </p:nvSpPr>
        <p:spPr>
          <a:xfrm>
            <a:off x="1115725" y="1489025"/>
            <a:ext cx="7296000" cy="2404200"/>
          </a:xfrm>
          <a:prstGeom prst="rect">
            <a:avLst/>
          </a:prstGeom>
          <a:ln>
            <a:noFill/>
          </a:ln>
        </p:spPr>
        <p:txBody>
          <a:bodyPr anchorCtr="0" anchor="t" bIns="91425" lIns="91425" spcFirstLastPara="1" rIns="91425" wrap="square" tIns="91425">
            <a:normAutofit fontScale="40000" lnSpcReduction="20000"/>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rPr b="1" lang="en" sz="6000">
                <a:solidFill>
                  <a:srgbClr val="000000"/>
                </a:solidFill>
                <a:latin typeface="Arial"/>
                <a:ea typeface="Arial"/>
                <a:cs typeface="Arial"/>
                <a:sym typeface="Arial"/>
              </a:rPr>
              <a:t>What are the popularity rankings of video genres for 2020, 2021, and 2022? Have they changed?</a:t>
            </a:r>
            <a:endParaRPr b="1" sz="6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298" name="Google Shape;298;p16"/>
          <p:cNvPicPr preferRelativeResize="0"/>
          <p:nvPr/>
        </p:nvPicPr>
        <p:blipFill>
          <a:blip r:embed="rId3">
            <a:alphaModFix/>
          </a:blip>
          <a:stretch>
            <a:fillRect/>
          </a:stretch>
        </p:blipFill>
        <p:spPr>
          <a:xfrm>
            <a:off x="6661575" y="121775"/>
            <a:ext cx="2146602" cy="58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02" name="Shape 302"/>
        <p:cNvGrpSpPr/>
        <p:nvPr/>
      </p:nvGrpSpPr>
      <p:grpSpPr>
        <a:xfrm>
          <a:off x="0" y="0"/>
          <a:ext cx="0" cy="0"/>
          <a:chOff x="0" y="0"/>
          <a:chExt cx="0" cy="0"/>
        </a:xfrm>
      </p:grpSpPr>
      <p:sp>
        <p:nvSpPr>
          <p:cNvPr id="303" name="Google Shape;303;p17"/>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Japan (Asia)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04" name="Google Shape;304;p17"/>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05" name="Google Shape;305;p17"/>
          <p:cNvPicPr preferRelativeResize="0"/>
          <p:nvPr/>
        </p:nvPicPr>
        <p:blipFill>
          <a:blip r:embed="rId4">
            <a:alphaModFix/>
          </a:blip>
          <a:stretch>
            <a:fillRect/>
          </a:stretch>
        </p:blipFill>
        <p:spPr>
          <a:xfrm>
            <a:off x="152400" y="1318400"/>
            <a:ext cx="8839202" cy="330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Japan (Asia)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1" name="Google Shape;311;p18"/>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12" name="Google Shape;312;p18"/>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13" name="Google Shape;313;p18"/>
          <p:cNvPicPr preferRelativeResize="0"/>
          <p:nvPr/>
        </p:nvPicPr>
        <p:blipFill>
          <a:blip r:embed="rId4">
            <a:alphaModFix/>
          </a:blip>
          <a:stretch>
            <a:fillRect/>
          </a:stretch>
        </p:blipFill>
        <p:spPr>
          <a:xfrm>
            <a:off x="1141375" y="582350"/>
            <a:ext cx="7395000" cy="462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17" name="Shape 317"/>
        <p:cNvGrpSpPr/>
        <p:nvPr/>
      </p:nvGrpSpPr>
      <p:grpSpPr>
        <a:xfrm>
          <a:off x="0" y="0"/>
          <a:ext cx="0" cy="0"/>
          <a:chOff x="0" y="0"/>
          <a:chExt cx="0" cy="0"/>
        </a:xfrm>
      </p:grpSpPr>
      <p:sp>
        <p:nvSpPr>
          <p:cNvPr id="318" name="Google Shape;318;p19"/>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France (Eu)</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9" name="Google Shape;319;p19"/>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20" name="Google Shape;320;p19"/>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21" name="Google Shape;321;p19"/>
          <p:cNvPicPr preferRelativeResize="0"/>
          <p:nvPr/>
        </p:nvPicPr>
        <p:blipFill>
          <a:blip r:embed="rId4">
            <a:alphaModFix/>
          </a:blip>
          <a:stretch>
            <a:fillRect/>
          </a:stretch>
        </p:blipFill>
        <p:spPr>
          <a:xfrm>
            <a:off x="1488250" y="772725"/>
            <a:ext cx="6021301" cy="420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25" name="Shape 325"/>
        <p:cNvGrpSpPr/>
        <p:nvPr/>
      </p:nvGrpSpPr>
      <p:grpSpPr>
        <a:xfrm>
          <a:off x="0" y="0"/>
          <a:ext cx="0" cy="0"/>
          <a:chOff x="0" y="0"/>
          <a:chExt cx="0" cy="0"/>
        </a:xfrm>
      </p:grpSpPr>
      <p:sp>
        <p:nvSpPr>
          <p:cNvPr id="326" name="Google Shape;326;p20"/>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US </a:t>
            </a:r>
            <a:r>
              <a:rPr lang="en">
                <a:solidFill>
                  <a:srgbClr val="1D1C1D"/>
                </a:solidFill>
              </a:rPr>
              <a:t>(NA)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7" name="Google Shape;327;p20"/>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28" name="Google Shape;328;p20"/>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29" name="Google Shape;329;p20"/>
          <p:cNvPicPr preferRelativeResize="0"/>
          <p:nvPr/>
        </p:nvPicPr>
        <p:blipFill>
          <a:blip r:embed="rId4">
            <a:alphaModFix/>
          </a:blip>
          <a:stretch>
            <a:fillRect/>
          </a:stretch>
        </p:blipFill>
        <p:spPr>
          <a:xfrm>
            <a:off x="1907300" y="1028675"/>
            <a:ext cx="4754275" cy="3565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33" name="Shape 333"/>
        <p:cNvGrpSpPr/>
        <p:nvPr/>
      </p:nvGrpSpPr>
      <p:grpSpPr>
        <a:xfrm>
          <a:off x="0" y="0"/>
          <a:ext cx="0" cy="0"/>
          <a:chOff x="0" y="0"/>
          <a:chExt cx="0" cy="0"/>
        </a:xfrm>
      </p:grpSpPr>
      <p:sp>
        <p:nvSpPr>
          <p:cNvPr id="334" name="Google Shape;334;p21"/>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US (NA)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5" name="Google Shape;335;p21"/>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36" name="Google Shape;336;p21"/>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37" name="Google Shape;337;p21"/>
          <p:cNvPicPr preferRelativeResize="0"/>
          <p:nvPr/>
        </p:nvPicPr>
        <p:blipFill>
          <a:blip r:embed="rId4">
            <a:alphaModFix/>
          </a:blip>
          <a:stretch>
            <a:fillRect/>
          </a:stretch>
        </p:blipFill>
        <p:spPr>
          <a:xfrm>
            <a:off x="1899574" y="1028675"/>
            <a:ext cx="4692000" cy="351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