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Lato" panose="02020500000000000000" charset="0"/>
      <p:regular r:id="rId13"/>
      <p:bold r:id="rId14"/>
      <p:italic r:id="rId15"/>
      <p:boldItalic r:id="rId16"/>
    </p:embeddedFont>
    <p:embeddedFont>
      <p:font typeface="Montserrat" panose="02020500000000000000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C084CA-8BBC-4F6E-A7FB-9DCBCD75CBE7}">
  <a:tblStyle styleId="{87C084CA-8BBC-4F6E-A7FB-9DCBCD75CB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f32ffce0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f32ffce0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ee5b0bb6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ee5b0bb6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e5b0bb6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e5b0bb6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e5b0bb6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e5b0bb6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ee5b0bb6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ee5b0bb6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e5b0bb6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ee5b0bb6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ee5b0bb6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ee5b0bb6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ee5b0bb6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ee5b0bb6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ee5b0bb6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ee5b0bb6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7.png"/><Relationship Id="rId21" Type="http://schemas.openxmlformats.org/officeDocument/2006/relationships/image" Target="../media/image22.png"/><Relationship Id="rId7" Type="http://schemas.openxmlformats.org/officeDocument/2006/relationships/image" Target="../media/image10.png"/><Relationship Id="rId12" Type="http://schemas.openxmlformats.org/officeDocument/2006/relationships/image" Target="../media/image14.jpe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24" Type="http://schemas.openxmlformats.org/officeDocument/2006/relationships/image" Target="../media/image25.png"/><Relationship Id="rId5" Type="http://schemas.openxmlformats.org/officeDocument/2006/relationships/image" Target="../media/image8.png"/><Relationship Id="rId15" Type="http://schemas.openxmlformats.org/officeDocument/2006/relationships/image" Target="../media/image3.png"/><Relationship Id="rId23" Type="http://schemas.openxmlformats.org/officeDocument/2006/relationships/image" Target="../media/image24.png"/><Relationship Id="rId10" Type="http://schemas.openxmlformats.org/officeDocument/2006/relationships/image" Target="../media/image12.jpeg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00" y="663950"/>
            <a:ext cx="5243750" cy="25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4">
            <a:alphaModFix/>
          </a:blip>
          <a:srcRect r="4906" b="5446"/>
          <a:stretch/>
        </p:blipFill>
        <p:spPr>
          <a:xfrm>
            <a:off x="4701050" y="2950725"/>
            <a:ext cx="4252550" cy="206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/>
          <p:nvPr/>
        </p:nvSpPr>
        <p:spPr>
          <a:xfrm>
            <a:off x="135350" y="350325"/>
            <a:ext cx="1871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5425083" y="-49275"/>
            <a:ext cx="3718917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Motivation </a:t>
            </a:r>
          </a:p>
          <a:p>
            <a:pPr marL="457200" indent="-304800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SzPts val="1200"/>
              <a:buFont typeface="Lato"/>
              <a:buChar char="●"/>
            </a:pPr>
            <a:r>
              <a:rPr lang="en-US" altLang="zh-HK"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online barter platform in Hong Kong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Problem: Sharing second-hand or unusable products with the public</a:t>
            </a:r>
          </a:p>
          <a:p>
            <a:pPr marL="457200" lvl="0" indent="-304800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SzPts val="1200"/>
              <a:buFont typeface="Lato"/>
              <a:buChar char="●"/>
            </a:pPr>
            <a:r>
              <a:rPr lang="en-US"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Solution: Hong Kong first online barter trading platform, Trade4Goods </a:t>
            </a:r>
          </a:p>
          <a:p>
            <a:pPr marL="457200" lvl="0" indent="-304800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 features: C2C Goods Exchange Service with zero transaction fee</a:t>
            </a:r>
            <a:endParaRPr sz="1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1256499" y="3563493"/>
            <a:ext cx="34023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Complete the trade with only few clicks!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4288875" y="2775550"/>
            <a:ext cx="2672100" cy="580500"/>
          </a:xfrm>
          <a:prstGeom prst="rect">
            <a:avLst/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Pick any item on the page and start to trade!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338781" y="106629"/>
            <a:ext cx="5093147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Trade4Goods, Barter Platform</a:t>
            </a:r>
            <a:endParaRPr sz="28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4"/>
          <p:cNvSpPr/>
          <p:nvPr/>
        </p:nvSpPr>
        <p:spPr>
          <a:xfrm rot="2700000">
            <a:off x="3888428" y="2468983"/>
            <a:ext cx="540088" cy="340684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C710F06-4832-466F-9952-8B11D2B70618}"/>
              </a:ext>
            </a:extLst>
          </p:cNvPr>
          <p:cNvSpPr txBox="1"/>
          <p:nvPr/>
        </p:nvSpPr>
        <p:spPr>
          <a:xfrm>
            <a:off x="265299" y="3968818"/>
            <a:ext cx="4323988" cy="9524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b="1" dirty="0">
                <a:solidFill>
                  <a:schemeClr val="bg1">
                    <a:lumMod val="65000"/>
                  </a:schemeClr>
                </a:solidFill>
              </a:rPr>
              <a:t>Powered By</a:t>
            </a:r>
          </a:p>
          <a:p>
            <a:endParaRPr lang="en-US" altLang="zh-HK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HK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zh-HK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4" descr="firebase logoçåçæå°çµæ">
            <a:extLst>
              <a:ext uri="{FF2B5EF4-FFF2-40B4-BE49-F238E27FC236}">
                <a16:creationId xmlns:a16="http://schemas.microsoft.com/office/drawing/2014/main" id="{55AFC931-2FBE-4F83-A4F1-851CC93FE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96" y="3995485"/>
            <a:ext cx="1025889" cy="3526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6" descr="postgresql logoçåçæå°çµæ">
            <a:extLst>
              <a:ext uri="{FF2B5EF4-FFF2-40B4-BE49-F238E27FC236}">
                <a16:creationId xmlns:a16="http://schemas.microsoft.com/office/drawing/2014/main" id="{E97F2B18-FA6F-4EA2-A7D1-374E632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96" y="4257944"/>
            <a:ext cx="1025890" cy="6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ode JSçåçæå°çµæ">
            <a:extLst>
              <a:ext uri="{FF2B5EF4-FFF2-40B4-BE49-F238E27FC236}">
                <a16:creationId xmlns:a16="http://schemas.microsoft.com/office/drawing/2014/main" id="{13FE2DF2-651C-445B-B3CB-DFB29021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3" y="4257943"/>
            <a:ext cx="956409" cy="5850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reactçåçæå°çµæ">
            <a:extLst>
              <a:ext uri="{FF2B5EF4-FFF2-40B4-BE49-F238E27FC236}">
                <a16:creationId xmlns:a16="http://schemas.microsoft.com/office/drawing/2014/main" id="{FB50E80C-A5D3-4514-9EA5-F7656F28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69" y="4057761"/>
            <a:ext cx="956409" cy="78518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Features</a:t>
            </a:r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body" idx="1"/>
          </p:nvPr>
        </p:nvSpPr>
        <p:spPr>
          <a:xfrm>
            <a:off x="1297500" y="14135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Private Chat Room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Instant notification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Multiple Goods basket exchange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Credibility System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dirty="0"/>
              <a:t>Popular Category </a:t>
            </a:r>
            <a:r>
              <a:rPr lang="en-US" dirty="0"/>
              <a:t>Algorithm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Trade4Goods</a:t>
            </a:r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"/>
          </p:nvPr>
        </p:nvSpPr>
        <p:spPr>
          <a:xfrm>
            <a:off x="4154550" y="3157300"/>
            <a:ext cx="39852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Jacky Chan, Samuel Hui, Matthew Lee</a:t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5024750" y="2316000"/>
            <a:ext cx="33717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Barter Exchange Platform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170" name="Google Shape;170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US" sz="1400" dirty="0"/>
              <a:t>No online barter platform is available in Hong Kong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US" sz="1400" dirty="0"/>
              <a:t>Most online product trading platform involves money trading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Problem: Sharing second-hand or unusable products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Our Solution: </a:t>
            </a:r>
            <a:r>
              <a:rPr lang="en-US" sz="1400" dirty="0"/>
              <a:t>Trade4Goods barter platform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Main features: C2C Goods Exchange Service with zero transaction fee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F82AC4AC-1A63-4033-9F8A-E8D172D836B2}"/>
              </a:ext>
            </a:extLst>
          </p:cNvPr>
          <p:cNvSpPr/>
          <p:nvPr/>
        </p:nvSpPr>
        <p:spPr>
          <a:xfrm>
            <a:off x="1059543" y="872879"/>
            <a:ext cx="7104744" cy="4047463"/>
          </a:xfrm>
          <a:prstGeom prst="roundRect">
            <a:avLst>
              <a:gd name="adj" fmla="val 19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and Technologies used</a:t>
            </a:r>
            <a:endParaRPr dirty="0"/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180DABFD-E2FA-4F23-AF9F-01172A460CF4}"/>
              </a:ext>
            </a:extLst>
          </p:cNvPr>
          <p:cNvSpPr/>
          <p:nvPr/>
        </p:nvSpPr>
        <p:spPr>
          <a:xfrm>
            <a:off x="1128637" y="1149918"/>
            <a:ext cx="3239937" cy="10827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B97487B8-988B-4833-9C9A-07FDB6B15CCD}"/>
              </a:ext>
            </a:extLst>
          </p:cNvPr>
          <p:cNvSpPr/>
          <p:nvPr/>
        </p:nvSpPr>
        <p:spPr>
          <a:xfrm>
            <a:off x="4559404" y="1149918"/>
            <a:ext cx="3456465" cy="36981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F556000-2F2E-4BB8-AB05-7918B0A6C719}"/>
              </a:ext>
            </a:extLst>
          </p:cNvPr>
          <p:cNvSpPr/>
          <p:nvPr/>
        </p:nvSpPr>
        <p:spPr>
          <a:xfrm>
            <a:off x="4645355" y="1893500"/>
            <a:ext cx="3293669" cy="28616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60" name="Picture 34" descr="aws ec2çåçæå°çµæ">
            <a:extLst>
              <a:ext uri="{FF2B5EF4-FFF2-40B4-BE49-F238E27FC236}">
                <a16:creationId xmlns:a16="http://schemas.microsoft.com/office/drawing/2014/main" id="{04387303-0E08-4D34-9107-90D242BA1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129" y="801695"/>
            <a:ext cx="737559" cy="737559"/>
          </a:xfrm>
          <a:prstGeom prst="rect">
            <a:avLst/>
          </a:prstGeom>
          <a:noFill/>
          <a:ln>
            <a:noFill/>
          </a:ln>
          <a:effectLst>
            <a:glow>
              <a:schemeClr val="tx1"/>
            </a:glow>
            <a:outerShdw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1" name="Picture 28" descr="nginxçåçæå°çµæ">
            <a:extLst>
              <a:ext uri="{FF2B5EF4-FFF2-40B4-BE49-F238E27FC236}">
                <a16:creationId xmlns:a16="http://schemas.microsoft.com/office/drawing/2014/main" id="{5CD78522-ACC8-4DAE-BF3D-7B8D5FBD7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39" y="1442254"/>
            <a:ext cx="976138" cy="32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2" descr="route 53çåçæå°çµæ">
            <a:extLst>
              <a:ext uri="{FF2B5EF4-FFF2-40B4-BE49-F238E27FC236}">
                <a16:creationId xmlns:a16="http://schemas.microsoft.com/office/drawing/2014/main" id="{277A7878-1BF7-46DF-8B0C-326494EF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680" y="1365675"/>
            <a:ext cx="676362" cy="4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0" descr="httpsçåçæå°çµæ">
            <a:extLst>
              <a:ext uri="{FF2B5EF4-FFF2-40B4-BE49-F238E27FC236}">
                <a16:creationId xmlns:a16="http://schemas.microsoft.com/office/drawing/2014/main" id="{3832966A-14BE-4D6A-82BB-3ACC5DD2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0833" y1="39200" x2="30833" y2="39200"/>
                        <a14:foregroundMark x1="39722" y1="46800" x2="39722" y2="46800"/>
                        <a14:foregroundMark x1="38889" y1="35200" x2="38889" y2="35200"/>
                        <a14:foregroundMark x1="47222" y1="34000" x2="47222" y2="34000"/>
                        <a14:foregroundMark x1="53056" y1="33200" x2="53056" y2="33200"/>
                        <a14:foregroundMark x1="58611" y1="36800" x2="58611" y2="36800"/>
                        <a14:foregroundMark x1="66806" y1="35200" x2="66806" y2="35200"/>
                        <a14:foregroundMark x1="74583" y1="36000" x2="74583" y2="36000"/>
                        <a14:foregroundMark x1="74306" y1="54800" x2="74306" y2="54800"/>
                        <a14:foregroundMark x1="78611" y1="51200" x2="78611" y2="51200"/>
                        <a14:foregroundMark x1="83333" y1="48400" x2="83333" y2="48400"/>
                        <a14:backgroundMark x1="39722" y1="47200" x2="39722" y2="47200"/>
                        <a14:backgroundMark x1="39583" y1="47200" x2="39583" y2="47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988" y="1419023"/>
            <a:ext cx="1225077" cy="42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8" descr="redisçåçæå°çµæ">
            <a:extLst>
              <a:ext uri="{FF2B5EF4-FFF2-40B4-BE49-F238E27FC236}">
                <a16:creationId xmlns:a16="http://schemas.microsoft.com/office/drawing/2014/main" id="{B9A35726-327B-4293-A869-A1474E5F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92" y="2235229"/>
            <a:ext cx="1319754" cy="44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6" descr="ç¸éåç">
            <a:extLst>
              <a:ext uri="{FF2B5EF4-FFF2-40B4-BE49-F238E27FC236}">
                <a16:creationId xmlns:a16="http://schemas.microsoft.com/office/drawing/2014/main" id="{1A5789EA-C6A5-4BAF-8EFF-86FB36122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92" y="2675399"/>
            <a:ext cx="696180" cy="15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6" descr="postgresql logoçåçæå°çµæ">
            <a:extLst>
              <a:ext uri="{FF2B5EF4-FFF2-40B4-BE49-F238E27FC236}">
                <a16:creationId xmlns:a16="http://schemas.microsoft.com/office/drawing/2014/main" id="{14309CF6-0BC3-4A71-949F-8D332194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944" y="3960396"/>
            <a:ext cx="1137422" cy="70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" descr="bcrypt logoçåçæå°çµæ">
            <a:extLst>
              <a:ext uri="{FF2B5EF4-FFF2-40B4-BE49-F238E27FC236}">
                <a16:creationId xmlns:a16="http://schemas.microsoft.com/office/drawing/2014/main" id="{8BC0E92D-BDE3-4C2F-906B-DC8AC3CF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203" y="3575406"/>
            <a:ext cx="446900" cy="44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D2D710C8-2138-4143-81DA-942531FF078A}"/>
              </a:ext>
            </a:extLst>
          </p:cNvPr>
          <p:cNvSpPr/>
          <p:nvPr/>
        </p:nvSpPr>
        <p:spPr>
          <a:xfrm>
            <a:off x="1143655" y="2543756"/>
            <a:ext cx="3285633" cy="21087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04389A93-6EE2-444A-A5EE-5C32E6374F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91148" y="2394761"/>
            <a:ext cx="835749" cy="599464"/>
          </a:xfrm>
          <a:prstGeom prst="rect">
            <a:avLst/>
          </a:prstGeom>
        </p:spPr>
      </p:pic>
      <p:pic>
        <p:nvPicPr>
          <p:cNvPr id="72" name="Picture 12" descr="ç¸éåç">
            <a:extLst>
              <a:ext uri="{FF2B5EF4-FFF2-40B4-BE49-F238E27FC236}">
                <a16:creationId xmlns:a16="http://schemas.microsoft.com/office/drawing/2014/main" id="{6965915B-6296-43E5-B3C3-BA4369A9E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185" y="3733002"/>
            <a:ext cx="1061657" cy="50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4FB172B-766A-456E-9911-13E662FC1648}"/>
              </a:ext>
            </a:extLst>
          </p:cNvPr>
          <p:cNvCxnSpPr>
            <a:cxnSpLocks/>
          </p:cNvCxnSpPr>
          <p:nvPr/>
        </p:nvCxnSpPr>
        <p:spPr>
          <a:xfrm>
            <a:off x="1979387" y="2130978"/>
            <a:ext cx="0" cy="960275"/>
          </a:xfrm>
          <a:prstGeom prst="straightConnector1">
            <a:avLst/>
          </a:prstGeom>
          <a:ln w="73025" cap="flat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14" descr="firebase logoçåçæå°çµæ">
            <a:extLst>
              <a:ext uri="{FF2B5EF4-FFF2-40B4-BE49-F238E27FC236}">
                <a16:creationId xmlns:a16="http://schemas.microsoft.com/office/drawing/2014/main" id="{FAFB203D-A45A-47CA-9651-6102EB0E7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31" y="1604634"/>
            <a:ext cx="1801668" cy="61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6" descr="smtpçåçæå°çµæ">
            <a:extLst>
              <a:ext uri="{FF2B5EF4-FFF2-40B4-BE49-F238E27FC236}">
                <a16:creationId xmlns:a16="http://schemas.microsoft.com/office/drawing/2014/main" id="{A0F49E78-C169-4393-B2E2-035F78F2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759" y="1700273"/>
            <a:ext cx="1218105" cy="22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8" descr="gmailçåçæå°çµæ">
            <a:extLst>
              <a:ext uri="{FF2B5EF4-FFF2-40B4-BE49-F238E27FC236}">
                <a16:creationId xmlns:a16="http://schemas.microsoft.com/office/drawing/2014/main" id="{73D649C4-580C-4048-B480-2BC06C23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19" y="1241779"/>
            <a:ext cx="484627" cy="48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AEBDA09B-E2CD-4A22-85CD-D13161714AF5}"/>
              </a:ext>
            </a:extLst>
          </p:cNvPr>
          <p:cNvCxnSpPr>
            <a:cxnSpLocks/>
          </p:cNvCxnSpPr>
          <p:nvPr/>
        </p:nvCxnSpPr>
        <p:spPr>
          <a:xfrm>
            <a:off x="3741812" y="2029846"/>
            <a:ext cx="150883" cy="599667"/>
          </a:xfrm>
          <a:prstGeom prst="straightConnector1">
            <a:avLst/>
          </a:prstGeom>
          <a:ln w="69850" cap="flat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82B3A265-2B27-4C3D-AFEC-92CFF82373FC}"/>
              </a:ext>
            </a:extLst>
          </p:cNvPr>
          <p:cNvCxnSpPr>
            <a:cxnSpLocks/>
          </p:cNvCxnSpPr>
          <p:nvPr/>
        </p:nvCxnSpPr>
        <p:spPr>
          <a:xfrm flipH="1" flipV="1">
            <a:off x="4138571" y="2009185"/>
            <a:ext cx="680884" cy="1028590"/>
          </a:xfrm>
          <a:prstGeom prst="straightConnector1">
            <a:avLst/>
          </a:prstGeom>
          <a:ln w="85725" cap="flat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圖片 78">
            <a:extLst>
              <a:ext uri="{FF2B5EF4-FFF2-40B4-BE49-F238E27FC236}">
                <a16:creationId xmlns:a16="http://schemas.microsoft.com/office/drawing/2014/main" id="{87B22D5E-CD77-434D-8481-27543AED67A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58841" y="949796"/>
            <a:ext cx="655261" cy="430261"/>
          </a:xfrm>
          <a:prstGeom prst="rect">
            <a:avLst/>
          </a:prstGeom>
        </p:spPr>
      </p:pic>
      <p:pic>
        <p:nvPicPr>
          <p:cNvPr id="80" name="Picture 4" descr="oauth iconçåçæå°çµæ">
            <a:extLst>
              <a:ext uri="{FF2B5EF4-FFF2-40B4-BE49-F238E27FC236}">
                <a16:creationId xmlns:a16="http://schemas.microsoft.com/office/drawing/2014/main" id="{9F7453A0-5084-4A85-991E-5821A803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75" y="1201852"/>
            <a:ext cx="528007" cy="5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0F93ED29-4520-41FA-9BF5-38474C4D4E9B}"/>
              </a:ext>
            </a:extLst>
          </p:cNvPr>
          <p:cNvSpPr/>
          <p:nvPr/>
        </p:nvSpPr>
        <p:spPr>
          <a:xfrm>
            <a:off x="1366093" y="3336845"/>
            <a:ext cx="2212043" cy="11914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pic>
        <p:nvPicPr>
          <p:cNvPr id="83" name="圖片 82">
            <a:extLst>
              <a:ext uri="{FF2B5EF4-FFF2-40B4-BE49-F238E27FC236}">
                <a16:creationId xmlns:a16="http://schemas.microsoft.com/office/drawing/2014/main" id="{605AB9F4-76D4-4810-A3D0-3D20254DA0A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46543" y="3024605"/>
            <a:ext cx="2286192" cy="599464"/>
          </a:xfrm>
          <a:prstGeom prst="rect">
            <a:avLst/>
          </a:prstGeom>
        </p:spPr>
      </p:pic>
      <p:pic>
        <p:nvPicPr>
          <p:cNvPr id="84" name="Picture 26" descr="ç¸éåç">
            <a:extLst>
              <a:ext uri="{FF2B5EF4-FFF2-40B4-BE49-F238E27FC236}">
                <a16:creationId xmlns:a16="http://schemas.microsoft.com/office/drawing/2014/main" id="{78C962F0-BAE2-4E0F-AD18-936159455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80" y="4287204"/>
            <a:ext cx="695585" cy="14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文字方塊 84">
            <a:extLst>
              <a:ext uri="{FF2B5EF4-FFF2-40B4-BE49-F238E27FC236}">
                <a16:creationId xmlns:a16="http://schemas.microsoft.com/office/drawing/2014/main" id="{7FB58596-4403-450E-B330-F830166A5D60}"/>
              </a:ext>
            </a:extLst>
          </p:cNvPr>
          <p:cNvSpPr txBox="1"/>
          <p:nvPr/>
        </p:nvSpPr>
        <p:spPr>
          <a:xfrm>
            <a:off x="2468674" y="1079438"/>
            <a:ext cx="709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Cloud</a:t>
            </a:r>
            <a:endParaRPr lang="zh-HK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F5C99281-9A14-47A2-8E52-463624F373DC}"/>
              </a:ext>
            </a:extLst>
          </p:cNvPr>
          <p:cNvSpPr txBox="1"/>
          <p:nvPr/>
        </p:nvSpPr>
        <p:spPr>
          <a:xfrm>
            <a:off x="2501681" y="2500415"/>
            <a:ext cx="7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Client</a:t>
            </a:r>
            <a:endParaRPr lang="zh-HK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FE9F0A76-089B-4525-B543-AD19F3EF4A63}"/>
              </a:ext>
            </a:extLst>
          </p:cNvPr>
          <p:cNvSpPr txBox="1"/>
          <p:nvPr/>
        </p:nvSpPr>
        <p:spPr>
          <a:xfrm>
            <a:off x="5923190" y="1099026"/>
            <a:ext cx="74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HOST</a:t>
            </a:r>
            <a:endParaRPr lang="zh-HK" altLang="en-US" dirty="0"/>
          </a:p>
        </p:txBody>
      </p:sp>
      <p:pic>
        <p:nvPicPr>
          <p:cNvPr id="88" name="Picture 10" descr="AWS WAF iconçåçæå°çµæ">
            <a:extLst>
              <a:ext uri="{FF2B5EF4-FFF2-40B4-BE49-F238E27FC236}">
                <a16:creationId xmlns:a16="http://schemas.microsoft.com/office/drawing/2014/main" id="{11A47A31-50B4-4B27-9D16-E10459CB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511" y="1359298"/>
            <a:ext cx="473806" cy="4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B7D91FA8-8624-48ED-850E-67E06FE0180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71879" y="964496"/>
            <a:ext cx="666880" cy="369866"/>
          </a:xfrm>
          <a:prstGeom prst="rect">
            <a:avLst/>
          </a:prstGeom>
        </p:spPr>
      </p:pic>
      <p:pic>
        <p:nvPicPr>
          <p:cNvPr id="90" name="圖片 89">
            <a:extLst>
              <a:ext uri="{FF2B5EF4-FFF2-40B4-BE49-F238E27FC236}">
                <a16:creationId xmlns:a16="http://schemas.microsoft.com/office/drawing/2014/main" id="{7EC8AFF2-12AA-446D-8DB4-F7ED62E107C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607387" y="2622543"/>
            <a:ext cx="564947" cy="476576"/>
          </a:xfrm>
          <a:prstGeom prst="rect">
            <a:avLst/>
          </a:prstGeom>
        </p:spPr>
      </p:pic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F5BF2E07-D7D4-40C4-BB36-EFA93B5E8C1E}"/>
              </a:ext>
            </a:extLst>
          </p:cNvPr>
          <p:cNvCxnSpPr>
            <a:cxnSpLocks/>
          </p:cNvCxnSpPr>
          <p:nvPr/>
        </p:nvCxnSpPr>
        <p:spPr>
          <a:xfrm flipH="1">
            <a:off x="3529419" y="3079916"/>
            <a:ext cx="208575" cy="268266"/>
          </a:xfrm>
          <a:prstGeom prst="straightConnector1">
            <a:avLst/>
          </a:prstGeom>
          <a:ln w="50800" cap="flat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圖片 91">
            <a:extLst>
              <a:ext uri="{FF2B5EF4-FFF2-40B4-BE49-F238E27FC236}">
                <a16:creationId xmlns:a16="http://schemas.microsoft.com/office/drawing/2014/main" id="{6B6DDBE5-75BA-43ED-A9FC-687E2AB480B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68246" y="3035975"/>
            <a:ext cx="1273314" cy="726358"/>
          </a:xfrm>
          <a:prstGeom prst="rect">
            <a:avLst/>
          </a:prstGeom>
        </p:spPr>
      </p:pic>
      <p:sp>
        <p:nvSpPr>
          <p:cNvPr id="93" name="文字方塊 92">
            <a:extLst>
              <a:ext uri="{FF2B5EF4-FFF2-40B4-BE49-F238E27FC236}">
                <a16:creationId xmlns:a16="http://schemas.microsoft.com/office/drawing/2014/main" id="{2B9446D2-938A-489B-B089-62889A66F1F0}"/>
              </a:ext>
            </a:extLst>
          </p:cNvPr>
          <p:cNvSpPr txBox="1"/>
          <p:nvPr/>
        </p:nvSpPr>
        <p:spPr>
          <a:xfrm>
            <a:off x="5933890" y="1873853"/>
            <a:ext cx="777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Server</a:t>
            </a: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AE47C626-8544-4A72-B556-418829992969}"/>
              </a:ext>
            </a:extLst>
          </p:cNvPr>
          <p:cNvSpPr txBox="1"/>
          <p:nvPr/>
        </p:nvSpPr>
        <p:spPr>
          <a:xfrm>
            <a:off x="2083320" y="3408472"/>
            <a:ext cx="83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Browser</a:t>
            </a:r>
          </a:p>
        </p:txBody>
      </p:sp>
      <p:pic>
        <p:nvPicPr>
          <p:cNvPr id="95" name="Picture 12" descr="browser session iconçåçæå°çµæ">
            <a:extLst>
              <a:ext uri="{FF2B5EF4-FFF2-40B4-BE49-F238E27FC236}">
                <a16:creationId xmlns:a16="http://schemas.microsoft.com/office/drawing/2014/main" id="{B63AE863-4549-4456-B9A3-89B2F67B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32" y="3742902"/>
            <a:ext cx="510073" cy="51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22BB0AB4-CD67-4828-8505-08AD0171CB0F}"/>
              </a:ext>
            </a:extLst>
          </p:cNvPr>
          <p:cNvCxnSpPr>
            <a:cxnSpLocks/>
          </p:cNvCxnSpPr>
          <p:nvPr/>
        </p:nvCxnSpPr>
        <p:spPr>
          <a:xfrm flipV="1">
            <a:off x="5963087" y="2675399"/>
            <a:ext cx="410305" cy="42372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30B1F18B-D3E5-41D0-BF12-6EB8244D9C00}"/>
              </a:ext>
            </a:extLst>
          </p:cNvPr>
          <p:cNvCxnSpPr>
            <a:cxnSpLocks/>
          </p:cNvCxnSpPr>
          <p:nvPr/>
        </p:nvCxnSpPr>
        <p:spPr>
          <a:xfrm>
            <a:off x="6041560" y="3656750"/>
            <a:ext cx="485381" cy="377965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01D83ED4-F2CF-436E-A755-6F53DEE24D2D}"/>
              </a:ext>
            </a:extLst>
          </p:cNvPr>
          <p:cNvCxnSpPr>
            <a:cxnSpLocks/>
          </p:cNvCxnSpPr>
          <p:nvPr/>
        </p:nvCxnSpPr>
        <p:spPr>
          <a:xfrm flipH="1">
            <a:off x="3662175" y="3495148"/>
            <a:ext cx="1154775" cy="31807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7" y="1231270"/>
            <a:ext cx="7384186" cy="351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- Home Page</a:t>
            </a: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375" y="1050926"/>
            <a:ext cx="7855373" cy="383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4984625" y="3997025"/>
            <a:ext cx="3389400" cy="71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Different Goods and Product are shown on the main page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Layout - Picking Products</a:t>
            </a:r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00" y="891775"/>
            <a:ext cx="8767248" cy="40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/>
          <p:nvPr/>
        </p:nvSpPr>
        <p:spPr>
          <a:xfrm rot="2407284">
            <a:off x="4165111" y="2064740"/>
            <a:ext cx="1992988" cy="1014031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5319125" y="4151650"/>
            <a:ext cx="3303900" cy="7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Pick your favourite goods and make a offer!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Layout - Trading</a:t>
            </a: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50" y="1107950"/>
            <a:ext cx="7788677" cy="36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5191275" y="4478750"/>
            <a:ext cx="2970000" cy="66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Confirm the item that you want to trade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- Complete Trade</a:t>
            </a:r>
            <a:endParaRPr/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525" y="1216038"/>
            <a:ext cx="7405901" cy="36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00" y="2882247"/>
            <a:ext cx="3802351" cy="19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/>
          <p:nvPr/>
        </p:nvSpPr>
        <p:spPr>
          <a:xfrm>
            <a:off x="3941250" y="4182275"/>
            <a:ext cx="3057300" cy="69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will receive an email after the deal is successfully made!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204</Words>
  <Application>Microsoft Office PowerPoint</Application>
  <PresentationFormat>如螢幕大小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Lato</vt:lpstr>
      <vt:lpstr>Montserrat</vt:lpstr>
      <vt:lpstr>Focus</vt:lpstr>
      <vt:lpstr>PowerPoint 簡報</vt:lpstr>
      <vt:lpstr>Trade4Goods</vt:lpstr>
      <vt:lpstr>Motivation</vt:lpstr>
      <vt:lpstr>Architecture and Technologies used</vt:lpstr>
      <vt:lpstr>Database Design</vt:lpstr>
      <vt:lpstr>Layout - Home Page</vt:lpstr>
      <vt:lpstr>Layout - Picking Products</vt:lpstr>
      <vt:lpstr>Layout - Trading</vt:lpstr>
      <vt:lpstr>Layout - Complete Trade</vt:lpstr>
      <vt:lpstr>Upcoming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Chun Kit Chan</cp:lastModifiedBy>
  <cp:revision>6</cp:revision>
  <dcterms:modified xsi:type="dcterms:W3CDTF">2019-02-12T13:07:53Z</dcterms:modified>
</cp:coreProperties>
</file>