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61" r:id="rId3"/>
    <p:sldId id="262" r:id="rId4"/>
    <p:sldId id="269" r:id="rId5"/>
    <p:sldId id="268" r:id="rId6"/>
    <p:sldId id="270" r:id="rId7"/>
    <p:sldId id="267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A0D77-F9E9-1B7C-2A61-F588BA195546}" v="4" dt="2022-01-13T12:13:31.301"/>
    <p1510:client id="{460292DD-B798-4160-AC98-66ABDF83CBFA}" v="958" dt="2022-01-08T16:45:49.345"/>
    <p1510:client id="{569826E3-55E8-EF5C-67A9-6B8CDF1F6727}" v="859" dt="2022-01-12T20:15:30.237"/>
    <p1510:client id="{8EC3A2F6-7327-6760-C4EA-FB904BDF69E4}" v="764" dt="2022-01-08T21:41:03.359"/>
    <p1510:client id="{BE7033B6-7885-DE39-41BA-817F45E02468}" v="1059" dt="2022-01-09T22:54:59.907"/>
    <p1510:client id="{D97D621C-9173-4205-8375-B0D12AF284F7}" v="529" dt="2022-01-10T16:38:38.440"/>
    <p1510:client id="{FA41328E-0336-2446-17B2-9A2C53D466A3}" v="105" dt="2022-01-11T19:47:08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0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1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2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4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4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4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8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4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5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8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0" name="Group 47">
            <a:extLst>
              <a:ext uri="{FF2B5EF4-FFF2-40B4-BE49-F238E27FC236}">
                <a16:creationId xmlns:a16="http://schemas.microsoft.com/office/drawing/2014/main" id="{18E6700D-1968-457A-86D6-0832EF451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381" name="Color">
              <a:extLst>
                <a:ext uri="{FF2B5EF4-FFF2-40B4-BE49-F238E27FC236}">
                  <a16:creationId xmlns:a16="http://schemas.microsoft.com/office/drawing/2014/main" id="{9A7755BA-576D-4BEE-915E-597F99248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2" name="Color">
              <a:extLst>
                <a:ext uri="{FF2B5EF4-FFF2-40B4-BE49-F238E27FC236}">
                  <a16:creationId xmlns:a16="http://schemas.microsoft.com/office/drawing/2014/main" id="{67CB0A79-D73C-4261-AC57-EAF4BD0BC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10">
            <a:extLst>
              <a:ext uri="{FF2B5EF4-FFF2-40B4-BE49-F238E27FC236}">
                <a16:creationId xmlns:a16="http://schemas.microsoft.com/office/drawing/2014/main" id="{B1EF1E76-0CE1-4240-9EC1-A43085A4C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8" r="39644" b="2"/>
          <a:stretch/>
        </p:blipFill>
        <p:spPr>
          <a:xfrm>
            <a:off x="6518833" y="932787"/>
            <a:ext cx="2481812" cy="2480799"/>
          </a:xfrm>
          <a:prstGeom prst="rect">
            <a:avLst/>
          </a:prstGeom>
        </p:spPr>
      </p:pic>
      <p:pic>
        <p:nvPicPr>
          <p:cNvPr id="39" name="Picture 40">
            <a:extLst>
              <a:ext uri="{FF2B5EF4-FFF2-40B4-BE49-F238E27FC236}">
                <a16:creationId xmlns:a16="http://schemas.microsoft.com/office/drawing/2014/main" id="{497FBE3D-FAD7-47BD-B27D-49B8C803D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53" r="16657" b="-2"/>
          <a:stretch/>
        </p:blipFill>
        <p:spPr>
          <a:xfrm>
            <a:off x="9056394" y="919877"/>
            <a:ext cx="2477468" cy="2493709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D6715DD8-4AD3-4D07-89CE-F27929D8DC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33" r="23144" b="4"/>
          <a:stretch/>
        </p:blipFill>
        <p:spPr>
          <a:xfrm>
            <a:off x="6518833" y="3470432"/>
            <a:ext cx="2481812" cy="2480799"/>
          </a:xfrm>
          <a:prstGeom prst="rect">
            <a:avLst/>
          </a:prstGeom>
        </p:spPr>
      </p:pic>
      <p:pic>
        <p:nvPicPr>
          <p:cNvPr id="37" name="Picture 38" descr="A picture containing outdoor, water, shore, silhouette&#10;&#10;Description automatically generated">
            <a:extLst>
              <a:ext uri="{FF2B5EF4-FFF2-40B4-BE49-F238E27FC236}">
                <a16:creationId xmlns:a16="http://schemas.microsoft.com/office/drawing/2014/main" id="{ED1257F1-2978-48DB-8E06-F971B48A80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286" r="36254" b="-2"/>
          <a:stretch/>
        </p:blipFill>
        <p:spPr>
          <a:xfrm>
            <a:off x="9056394" y="3463675"/>
            <a:ext cx="2477468" cy="2493709"/>
          </a:xfrm>
          <a:prstGeom prst="rect">
            <a:avLst/>
          </a:prstGeom>
        </p:spPr>
      </p:pic>
      <p:grpSp>
        <p:nvGrpSpPr>
          <p:cNvPr id="383" name="Group 5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84" name="Freeform: Shape 5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5" name="Freeform: Shape 5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6" name="Freeform: Shape 5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7" name="Freeform: Shape 5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8" name="Freeform: Shape 5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9" name="Freeform: Shape 5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0" name="Freeform: Shape 5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6385" y="841249"/>
            <a:ext cx="4827936" cy="25723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CLASSIFICATION OF SURFING IMAGES</a:t>
            </a:r>
            <a:endParaRPr lang="en-US" sz="4800" b="1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786383" y="3463675"/>
            <a:ext cx="4827936" cy="27176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800" b="1" dirty="0">
                <a:solidFill>
                  <a:schemeClr val="bg1"/>
                </a:solidFill>
              </a:rPr>
              <a:t>Name: </a:t>
            </a:r>
            <a:r>
              <a:rPr lang="en-US" sz="1800" dirty="0">
                <a:solidFill>
                  <a:schemeClr val="bg1"/>
                </a:solidFill>
              </a:rPr>
              <a:t>Matthew King</a:t>
            </a:r>
          </a:p>
          <a:p>
            <a:pPr marL="0"/>
            <a:r>
              <a:rPr lang="en-US" sz="1800" b="1" dirty="0">
                <a:solidFill>
                  <a:schemeClr val="bg1"/>
                </a:solidFill>
              </a:rPr>
              <a:t>Supervisor: </a:t>
            </a:r>
            <a:r>
              <a:rPr lang="en-US" sz="1800" dirty="0">
                <a:solidFill>
                  <a:schemeClr val="bg1"/>
                </a:solidFill>
              </a:rPr>
              <a:t>Dr John Wilson</a:t>
            </a:r>
          </a:p>
          <a:p>
            <a:pPr marL="0"/>
            <a:r>
              <a:rPr lang="en-US" sz="1800" b="1" dirty="0">
                <a:solidFill>
                  <a:schemeClr val="bg1"/>
                </a:solidFill>
              </a:rPr>
              <a:t>Second marker: </a:t>
            </a:r>
            <a:r>
              <a:rPr lang="en-US" sz="1800" dirty="0">
                <a:solidFill>
                  <a:schemeClr val="bg1"/>
                </a:solidFill>
              </a:rPr>
              <a:t>Dr Clemens Kupke</a:t>
            </a:r>
          </a:p>
          <a:p>
            <a:pPr marL="0"/>
            <a:r>
              <a:rPr lang="en-US" sz="1800" b="1" dirty="0">
                <a:solidFill>
                  <a:schemeClr val="bg1"/>
                </a:solidFill>
                <a:cs typeface="Calibri"/>
              </a:rPr>
              <a:t>Marking scheme: </a:t>
            </a:r>
            <a:r>
              <a:rPr lang="en-US" sz="1800" dirty="0">
                <a:solidFill>
                  <a:schemeClr val="bg1"/>
                </a:solidFill>
                <a:cs typeface="Calibri"/>
              </a:rPr>
              <a:t>Experimentation-based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165BE849-C105-466E-AD14-250B90901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07"/>
            <a:ext cx="12192000" cy="1979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589866-55E0-4E9E-ADCE-6DF31EC3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  <a:latin typeface="Calibri Light"/>
                <a:cs typeface="Calibri Light"/>
              </a:rPr>
              <a:t>Aims and Objectives</a:t>
            </a:r>
            <a:endParaRPr lang="en-US" sz="4600" b="1">
              <a:solidFill>
                <a:srgbClr val="FFFFFF"/>
              </a:solidFill>
              <a:latin typeface="Calibri Light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345D-9C54-4EC8-84A8-091288C2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391591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cs typeface="Calibri"/>
              </a:rPr>
              <a:t>Aims</a:t>
            </a:r>
            <a:endParaRPr lang="en-US" sz="24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Create, as well as evaluate, models that can interpret images of surfing locations and determine whether the conditions at the time are suitable for surfing.</a:t>
            </a:r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Develop models using different machine learning algorithms and determine which algorithm works best for this task.</a:t>
            </a:r>
          </a:p>
          <a:p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cs typeface="Calibri"/>
              </a:rPr>
              <a:t>Objectives</a:t>
            </a:r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Develop a model that can classify images from a single surfing location.</a:t>
            </a:r>
          </a:p>
          <a:p>
            <a:pPr>
              <a:buFont typeface="Arial"/>
              <a:buChar char="•"/>
            </a:pPr>
            <a:r>
              <a:rPr lang="en-US" sz="2200" dirty="0">
                <a:cs typeface="Calibri" panose="020F0502020204030204"/>
              </a:rPr>
              <a:t>Enhance this model to classify images from multiple surfing locations.</a:t>
            </a:r>
          </a:p>
          <a:p>
            <a:pPr>
              <a:buFont typeface="Arial"/>
              <a:buChar char="•"/>
            </a:pPr>
            <a:r>
              <a:rPr lang="en-US" sz="2200" dirty="0">
                <a:cs typeface="Calibri" panose="020F0502020204030204"/>
              </a:rPr>
              <a:t>Bonus: Make the model provide a rating rather than a binary classification.</a:t>
            </a:r>
          </a:p>
          <a:p>
            <a:pPr>
              <a:buFont typeface="Arial"/>
              <a:buChar char="•"/>
            </a:pPr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9244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165BE849-C105-466E-AD14-250B90901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07"/>
            <a:ext cx="12192000" cy="1979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589866-55E0-4E9E-ADCE-6DF31EC3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  <a:latin typeface="Calibri Light"/>
                <a:cs typeface="Calibri Light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345D-9C54-4EC8-84A8-091288C2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39159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Background research was carried out on the machine learning process, algorithms, types, and technologies.</a:t>
            </a:r>
            <a:endParaRPr lang="en-US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Commonly used algorithms for image classification include:</a:t>
            </a:r>
          </a:p>
          <a:p>
            <a:pPr lvl="1"/>
            <a:r>
              <a:rPr lang="en-US" sz="2000" dirty="0">
                <a:cs typeface="Calibri"/>
              </a:rPr>
              <a:t>Convolutional Neural Networks (CNN)</a:t>
            </a:r>
          </a:p>
          <a:p>
            <a:pPr lvl="1"/>
            <a:r>
              <a:rPr lang="en-US" sz="2000" dirty="0">
                <a:cs typeface="Calibri"/>
              </a:rPr>
              <a:t>Support Vector Machine (SVM)</a:t>
            </a:r>
          </a:p>
          <a:p>
            <a:pPr lvl="1"/>
            <a:r>
              <a:rPr lang="en-US" sz="2000" dirty="0">
                <a:cs typeface="Calibri"/>
              </a:rPr>
              <a:t>Random Forest (RF)</a:t>
            </a:r>
          </a:p>
          <a:p>
            <a:pPr lvl="1"/>
            <a:r>
              <a:rPr lang="en-US" sz="2000" dirty="0">
                <a:cs typeface="Calibri"/>
              </a:rPr>
              <a:t>K-nearest Neighbors (KNN)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405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165BE849-C105-466E-AD14-250B90901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07"/>
            <a:ext cx="12192000" cy="1979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589866-55E0-4E9E-ADCE-6DF31EC3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  <a:cs typeface="Calibri Light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345D-9C54-4EC8-84A8-091288C2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39159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The system must load images from folders and preprocess them.</a:t>
            </a:r>
          </a:p>
          <a:p>
            <a:r>
              <a:rPr lang="en-US" sz="2400" dirty="0">
                <a:cs typeface="Calibri"/>
              </a:rPr>
              <a:t>The system must allow models to be trained and tested using one of the provided datasets.</a:t>
            </a:r>
            <a:endParaRPr lang="en-US" sz="2400" b="1">
              <a:cs typeface="Calibri"/>
            </a:endParaRPr>
          </a:p>
          <a:p>
            <a:r>
              <a:rPr lang="en-US" sz="2400" dirty="0">
                <a:cs typeface="Calibri"/>
              </a:rPr>
              <a:t>The system must provide information describing how well a model performs on a dataset.</a:t>
            </a:r>
          </a:p>
          <a:p>
            <a:r>
              <a:rPr lang="en-US" sz="2400" dirty="0">
                <a:ea typeface="+mn-lt"/>
                <a:cs typeface="+mn-lt"/>
              </a:rPr>
              <a:t>The system must allow different models to be compared using appropriate performance metrics.</a:t>
            </a:r>
          </a:p>
          <a:p>
            <a:r>
              <a:rPr lang="en-US" sz="2400" dirty="0">
                <a:ea typeface="+mn-lt"/>
                <a:cs typeface="+mn-lt"/>
              </a:rPr>
              <a:t>The system must allow models to be saved and loaded.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cs typeface="Calibri"/>
            </a:endParaRPr>
          </a:p>
          <a:p>
            <a:endParaRPr lang="en-US" sz="2400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772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165BE849-C105-466E-AD14-250B90901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07"/>
            <a:ext cx="12192000" cy="1979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589866-55E0-4E9E-ADCE-6DF31EC3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  <a:latin typeface="Calibri Light"/>
                <a:cs typeface="Calibri Light"/>
              </a:rPr>
              <a:t>Methodology and Technologies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345D-9C54-4EC8-84A8-091288C2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023" y="2714431"/>
            <a:ext cx="2844801" cy="4469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cs typeface="Calibri"/>
              </a:rPr>
              <a:t>Agile Methodology</a:t>
            </a:r>
          </a:p>
          <a:p>
            <a:pPr marL="0" indent="0">
              <a:buNone/>
            </a:pPr>
            <a:endParaRPr lang="en-US" sz="2400" b="1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5" name="Picture 5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866CAEC5-8605-4153-9710-9BC2E09FF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768" y="3499105"/>
            <a:ext cx="1398470" cy="3135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36A60C-853B-4E57-BFA7-76D2B4896351}"/>
              </a:ext>
            </a:extLst>
          </p:cNvPr>
          <p:cNvSpPr txBox="1">
            <a:spLocks/>
          </p:cNvSpPr>
          <p:nvPr/>
        </p:nvSpPr>
        <p:spPr>
          <a:xfrm>
            <a:off x="7638918" y="2714431"/>
            <a:ext cx="2076985" cy="446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cs typeface="Calibri"/>
              </a:rPr>
              <a:t>Technologies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cs typeface="Calibri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F6B1168F-DC37-451C-9422-49F854B12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767" y="4060807"/>
            <a:ext cx="980712" cy="301103"/>
          </a:xfrm>
          <a:prstGeom prst="rect">
            <a:avLst/>
          </a:prstGeom>
        </p:spPr>
      </p:pic>
      <p:pic>
        <p:nvPicPr>
          <p:cNvPr id="11" name="Picture 11" descr="Logo&#10;&#10;Description automatically generated">
            <a:extLst>
              <a:ext uri="{FF2B5EF4-FFF2-40B4-BE49-F238E27FC236}">
                <a16:creationId xmlns:a16="http://schemas.microsoft.com/office/drawing/2014/main" id="{5474BED5-F2B4-465F-A7AB-986268762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0767" y="4621797"/>
            <a:ext cx="812026" cy="441370"/>
          </a:xfrm>
          <a:prstGeom prst="rect">
            <a:avLst/>
          </a:prstGeom>
        </p:spPr>
      </p:pic>
      <p:pic>
        <p:nvPicPr>
          <p:cNvPr id="13" name="Picture 13" descr="A picture containing text, businesscard, clipart&#10;&#10;Description automatically generated">
            <a:extLst>
              <a:ext uri="{FF2B5EF4-FFF2-40B4-BE49-F238E27FC236}">
                <a16:creationId xmlns:a16="http://schemas.microsoft.com/office/drawing/2014/main" id="{0561B99A-DFD7-4598-9827-B4D17D6F4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8331" y="5265834"/>
            <a:ext cx="560957" cy="566774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D2A41AA3-EAA6-4CA5-8A76-AA0FE98E6F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26" y="3160706"/>
            <a:ext cx="6419412" cy="30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2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165BE849-C105-466E-AD14-250B90901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07"/>
            <a:ext cx="12192000" cy="1979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589866-55E0-4E9E-ADCE-6DF31EC3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  <a:latin typeface="Calibri Light"/>
                <a:cs typeface="Calibri Light"/>
              </a:rPr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345D-9C54-4EC8-84A8-091288C2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39159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ea typeface="+mn-lt"/>
                <a:cs typeface="+mn-lt"/>
              </a:rPr>
              <a:t>Collected 300 images of the </a:t>
            </a:r>
            <a:r>
              <a:rPr lang="en-US" sz="2400" dirty="0" err="1">
                <a:ea typeface="+mn-lt"/>
                <a:cs typeface="+mn-lt"/>
              </a:rPr>
              <a:t>Bantham</a:t>
            </a:r>
            <a:r>
              <a:rPr lang="en-US" sz="2400" dirty="0">
                <a:ea typeface="+mn-lt"/>
                <a:cs typeface="+mn-lt"/>
              </a:rPr>
              <a:t> beach in Devon.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ea typeface="+mn-lt"/>
                <a:cs typeface="+mn-lt"/>
              </a:rPr>
              <a:t>Added functionality to load images from folders and preprocess them.</a:t>
            </a:r>
            <a:endParaRPr lang="en-US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ea typeface="+mn-lt"/>
                <a:cs typeface="+mn-lt"/>
              </a:rPr>
              <a:t>Created 4 models that can classify images from this surfing location.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ea typeface="+mn-lt"/>
                <a:cs typeface="+mn-lt"/>
              </a:rPr>
              <a:t>Tested the models using different splits of the dataset.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 sz="2400" dirty="0"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cs typeface="Calibri"/>
              </a:rPr>
              <a:t>CNN: 100%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cs typeface="Calibri"/>
              </a:rPr>
              <a:t>SVM: 98%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cs typeface="Calibri"/>
              </a:rPr>
              <a:t>RF: 95%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400" dirty="0">
                <a:cs typeface="Calibri"/>
              </a:rPr>
              <a:t>KNN: 73%</a:t>
            </a:r>
          </a:p>
        </p:txBody>
      </p:sp>
    </p:spTree>
    <p:extLst>
      <p:ext uri="{BB962C8B-B14F-4D97-AF65-F5344CB8AC3E}">
        <p14:creationId xmlns:p14="http://schemas.microsoft.com/office/powerpoint/2010/main" val="122101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165BE849-C105-466E-AD14-250B90901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07"/>
            <a:ext cx="12192000" cy="1979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589866-55E0-4E9E-ADCE-6DF31EC3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  <a:latin typeface="Calibri Light"/>
                <a:cs typeface="Calibri Light"/>
              </a:rPr>
              <a:t>Evaluation 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345D-9C54-4EC8-84A8-091288C2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39159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cs typeface="Calibri"/>
              </a:rPr>
              <a:t>Phase 1</a:t>
            </a:r>
          </a:p>
          <a:p>
            <a:r>
              <a:rPr lang="en-US" sz="2400" dirty="0">
                <a:cs typeface="Calibri"/>
              </a:rPr>
              <a:t>Use a set of images from the same website.</a:t>
            </a:r>
          </a:p>
          <a:p>
            <a:r>
              <a:rPr lang="en-US" sz="2400" dirty="0">
                <a:cs typeface="Calibri"/>
              </a:rPr>
              <a:t>Evaluate and compare the models based on accuracy, precision, and recall.</a:t>
            </a:r>
            <a:endParaRPr lang="en-US" dirty="0">
              <a:cs typeface="Calibri"/>
            </a:endParaRPr>
          </a:p>
          <a:p>
            <a:r>
              <a:rPr lang="en-US" sz="2400" dirty="0">
                <a:cs typeface="Calibri"/>
              </a:rPr>
              <a:t>Compare models that use the same algorithm with different parameters, as well as models that use different algorithms.</a:t>
            </a:r>
          </a:p>
          <a:p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Phase 2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cs typeface="Calibri"/>
              </a:rPr>
              <a:t>Repeat the process using a different set of images.</a:t>
            </a:r>
          </a:p>
        </p:txBody>
      </p:sp>
    </p:spTree>
    <p:extLst>
      <p:ext uri="{BB962C8B-B14F-4D97-AF65-F5344CB8AC3E}">
        <p14:creationId xmlns:p14="http://schemas.microsoft.com/office/powerpoint/2010/main" val="138260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165BE849-C105-466E-AD14-250B90901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07"/>
            <a:ext cx="12192000" cy="1979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589866-55E0-4E9E-ADCE-6DF31EC3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  <a:latin typeface="Calibri Light"/>
                <a:cs typeface="Calibri Light"/>
              </a:rPr>
              <a:t>Project Plan and Progress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B0F2571-8686-4B30-B041-025AEC78C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206591"/>
            <a:ext cx="10515600" cy="206505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D27E60-8322-4F4A-8415-D58EB19F5125}"/>
              </a:ext>
            </a:extLst>
          </p:cNvPr>
          <p:cNvSpPr txBox="1"/>
          <p:nvPr/>
        </p:nvSpPr>
        <p:spPr>
          <a:xfrm>
            <a:off x="838782" y="4573163"/>
            <a:ext cx="105144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442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CLASSIFICATION OF SURFING IMAGES</vt:lpstr>
      <vt:lpstr>Aims and Objectives</vt:lpstr>
      <vt:lpstr>Background</vt:lpstr>
      <vt:lpstr>Requirements</vt:lpstr>
      <vt:lpstr>Methodology and Technologies</vt:lpstr>
      <vt:lpstr>Implementation</vt:lpstr>
      <vt:lpstr>Evaluation Plans</vt:lpstr>
      <vt:lpstr>Project Plan and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1027</cp:revision>
  <dcterms:created xsi:type="dcterms:W3CDTF">2022-01-08T13:05:53Z</dcterms:created>
  <dcterms:modified xsi:type="dcterms:W3CDTF">2022-01-14T13:45:47Z</dcterms:modified>
</cp:coreProperties>
</file>