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270" r:id="rId2"/>
    <p:sldId id="271" r:id="rId3"/>
    <p:sldId id="267" r:id="rId4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01A1E"/>
    <a:srgbClr val="2A216A"/>
    <a:srgbClr val="7C4218"/>
    <a:srgbClr val="DDDDDD"/>
    <a:srgbClr val="666666"/>
    <a:srgbClr val="F8F8F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5" autoAdjust="0"/>
    <p:restoredTop sz="94595" autoAdjust="0"/>
  </p:normalViewPr>
  <p:slideViewPr>
    <p:cSldViewPr>
      <p:cViewPr>
        <p:scale>
          <a:sx n="114" d="100"/>
          <a:sy n="114" d="100"/>
        </p:scale>
        <p:origin x="-2136" y="-496"/>
      </p:cViewPr>
      <p:guideLst>
        <p:guide orient="horz" pos="3974"/>
        <p:guide orient="horz" pos="618"/>
        <p:guide pos="657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FA0C2C-6CF7-4E25-8BDE-6F6EC57D21D3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4048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E9496-5ED8-4731-BD5A-CACED7BB9EDC}" type="slidenum">
              <a:rPr lang="da-DK"/>
              <a:pPr/>
              <a:t>2</a:t>
            </a:fld>
            <a:endParaRPr lang="da-DK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E9496-5ED8-4731-BD5A-CACED7BB9EDC}" type="slidenum">
              <a:rPr lang="da-DK"/>
              <a:pPr/>
              <a:t>3</a:t>
            </a:fld>
            <a:endParaRPr lang="da-DK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59" name="Picture 75" descr="KU_new_power_top4u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1285875"/>
          </a:xfrm>
          <a:prstGeom prst="rect">
            <a:avLst/>
          </a:prstGeom>
          <a:noFill/>
        </p:spPr>
      </p:pic>
      <p:sp>
        <p:nvSpPr>
          <p:cNvPr id="67644" name="Rectangle 60"/>
          <p:cNvSpPr>
            <a:spLocks noGrp="1" noChangeArrowheads="1"/>
          </p:cNvSpPr>
          <p:nvPr>
            <p:ph type="ctrTitle"/>
          </p:nvPr>
        </p:nvSpPr>
        <p:spPr>
          <a:xfrm>
            <a:off x="1044000" y="2059200"/>
            <a:ext cx="6496050" cy="685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GB"/>
              <a:t>Klik for at redigere titeltypografi i masteren</a:t>
            </a:r>
          </a:p>
        </p:txBody>
      </p:sp>
      <p:sp>
        <p:nvSpPr>
          <p:cNvPr id="67645" name="Rectangle 61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44000" y="2930525"/>
            <a:ext cx="6486525" cy="28035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Klik for at redigere undertiteltypografien i </a:t>
            </a:r>
            <a:r>
              <a:rPr lang="en-GB" smtClean="0"/>
              <a:t>masteren</a:t>
            </a:r>
            <a:endParaRPr lang="en-GB"/>
          </a:p>
        </p:txBody>
      </p:sp>
      <p:sp>
        <p:nvSpPr>
          <p:cNvPr id="67647" name="Rectangle 6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Enhedens navn</a:t>
            </a:r>
            <a:endParaRPr lang="en-GB"/>
          </a:p>
        </p:txBody>
      </p:sp>
      <p:sp>
        <p:nvSpPr>
          <p:cNvPr id="67673" name="Line 89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Sted og dato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DE860683-ABD5-4FDA-9081-7028960C25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a-DK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endParaRPr lang="da-DK" sz="1100">
              <a:solidFill>
                <a:schemeClr val="bg1"/>
              </a:solidFill>
            </a:endParaRPr>
          </a:p>
          <a:p>
            <a:r>
              <a:rPr lang="da-DK" sz="1100">
                <a:solidFill>
                  <a:schemeClr val="bg1"/>
                </a:solidFill>
              </a:rPr>
              <a:t>Klik i menulinjen, </a:t>
            </a:r>
          </a:p>
          <a:p>
            <a:r>
              <a:rPr lang="da-DK" sz="1100">
                <a:solidFill>
                  <a:schemeClr val="bg1"/>
                </a:solidFill>
              </a:rPr>
              <a:t>vælg </a:t>
            </a:r>
            <a:r>
              <a:rPr lang="da-DK" sz="1100" smtClean="0">
                <a:solidFill>
                  <a:schemeClr val="bg1"/>
                </a:solidFill>
              </a:rPr>
              <a:t>”Indsæt” </a:t>
            </a:r>
            <a:r>
              <a:rPr lang="da-DK" sz="1100">
                <a:solidFill>
                  <a:schemeClr val="bg1"/>
                </a:solidFill>
              </a:rPr>
              <a:t>&gt; ”Sidehoved / Sidefod”.</a:t>
            </a:r>
          </a:p>
          <a:p>
            <a:r>
              <a:rPr lang="da-DK" sz="1100">
                <a:solidFill>
                  <a:schemeClr val="bg1"/>
                </a:solidFill>
              </a:rPr>
              <a:t>Indføj ”Sted og dato” i feltet for </a:t>
            </a:r>
            <a:r>
              <a:rPr lang="da-DK" sz="1100" smtClean="0">
                <a:solidFill>
                  <a:schemeClr val="bg1"/>
                </a:solidFill>
              </a:rPr>
              <a:t>dato </a:t>
            </a:r>
            <a:r>
              <a:rPr lang="da-DK" sz="1100">
                <a:solidFill>
                  <a:schemeClr val="bg1"/>
                </a:solidFill>
              </a:rPr>
              <a:t>og ”Enhedens navn” i Sidefod</a:t>
            </a:r>
          </a:p>
        </p:txBody>
      </p:sp>
      <p:sp>
        <p:nvSpPr>
          <p:cNvPr id="12" name="Line 25"/>
          <p:cNvSpPr>
            <a:spLocks noChangeShapeType="1"/>
          </p:cNvSpPr>
          <p:nvPr userDrawn="1"/>
        </p:nvSpPr>
        <p:spPr bwMode="auto">
          <a:xfrm flipH="1">
            <a:off x="-1" y="1131888"/>
            <a:ext cx="86155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718872" y="1131888"/>
            <a:ext cx="425128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Enhedens navn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Sted og dato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DE860683-ABD5-4FDA-9081-7028960C251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14" descr="fke3b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en-GB" sz="1100">
                <a:solidFill>
                  <a:schemeClr val="bg1"/>
                </a:solidFill>
                <a:cs typeface="Arial" charset="0"/>
              </a:rPr>
            </a:br>
            <a:endParaRPr lang="en-GB" sz="1100">
              <a:solidFill>
                <a:schemeClr val="bg1"/>
              </a:solidFill>
              <a:cs typeface="Arial" charset="0"/>
            </a:endParaRPr>
          </a:p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9" name="Line 44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Text Box 45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1" name="Line 46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2" name="Picture 4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Line 48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" name="Line 49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" name="Line 50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" name="Line 51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Line 52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Line 53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" name="Line 55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1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a-DK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endParaRPr lang="da-DK" sz="1100">
              <a:solidFill>
                <a:schemeClr val="bg1"/>
              </a:solidFill>
            </a:endParaRPr>
          </a:p>
          <a:p>
            <a:r>
              <a:rPr lang="da-DK" sz="1100">
                <a:solidFill>
                  <a:schemeClr val="bg1"/>
                </a:solidFill>
              </a:rPr>
              <a:t>Klik i menulinjen, </a:t>
            </a:r>
          </a:p>
          <a:p>
            <a:r>
              <a:rPr lang="da-DK" sz="1100">
                <a:solidFill>
                  <a:schemeClr val="bg1"/>
                </a:solidFill>
              </a:rPr>
              <a:t>vælg </a:t>
            </a:r>
            <a:r>
              <a:rPr lang="da-DK" sz="1100" smtClean="0">
                <a:solidFill>
                  <a:schemeClr val="bg1"/>
                </a:solidFill>
              </a:rPr>
              <a:t>”Indsæt” </a:t>
            </a:r>
            <a:r>
              <a:rPr lang="da-DK" sz="1100">
                <a:solidFill>
                  <a:schemeClr val="bg1"/>
                </a:solidFill>
              </a:rPr>
              <a:t>&gt; ”Sidehoved / Sidefod”.</a:t>
            </a:r>
          </a:p>
          <a:p>
            <a:r>
              <a:rPr lang="da-DK" sz="1100">
                <a:solidFill>
                  <a:schemeClr val="bg1"/>
                </a:solidFill>
              </a:rPr>
              <a:t>Indføj ”Sted og dato” i feltet for </a:t>
            </a:r>
            <a:r>
              <a:rPr lang="da-DK" sz="1100" smtClean="0">
                <a:solidFill>
                  <a:schemeClr val="bg1"/>
                </a:solidFill>
              </a:rPr>
              <a:t>dato </a:t>
            </a:r>
            <a:r>
              <a:rPr lang="da-DK" sz="1100">
                <a:solidFill>
                  <a:schemeClr val="bg1"/>
                </a:solidFill>
              </a:rPr>
              <a:t>og ”Enhedens navn” i Sidefod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374775"/>
            <a:ext cx="6577012" cy="19113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Enhedens navn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Sted og dato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DE860683-ABD5-4FDA-9081-7028960C251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14" descr="fke3b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en-GB" sz="1100">
                <a:solidFill>
                  <a:schemeClr val="bg1"/>
                </a:solidFill>
                <a:cs typeface="Arial" charset="0"/>
              </a:rPr>
            </a:br>
            <a:endParaRPr lang="en-GB" sz="1100">
              <a:solidFill>
                <a:schemeClr val="bg1"/>
              </a:solidFill>
              <a:cs typeface="Arial" charset="0"/>
            </a:endParaRPr>
          </a:p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9" name="Line 44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Text Box 45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1" name="Line 46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2" name="Picture 4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Line 48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" name="Line 49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" name="Line 50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" name="Line 51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Line 52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Line 53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" name="Line 55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044000" y="3358800"/>
            <a:ext cx="3744000" cy="2487600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a-DK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endParaRPr lang="da-DK" sz="1100">
              <a:solidFill>
                <a:schemeClr val="bg1"/>
              </a:solidFill>
            </a:endParaRPr>
          </a:p>
          <a:p>
            <a:r>
              <a:rPr lang="da-DK" sz="1100">
                <a:solidFill>
                  <a:schemeClr val="bg1"/>
                </a:solidFill>
              </a:rPr>
              <a:t>Klik i menulinjen, </a:t>
            </a:r>
          </a:p>
          <a:p>
            <a:r>
              <a:rPr lang="da-DK" sz="1100">
                <a:solidFill>
                  <a:schemeClr val="bg1"/>
                </a:solidFill>
              </a:rPr>
              <a:t>vælg </a:t>
            </a:r>
            <a:r>
              <a:rPr lang="da-DK" sz="1100" smtClean="0">
                <a:solidFill>
                  <a:schemeClr val="bg1"/>
                </a:solidFill>
              </a:rPr>
              <a:t>”Indsæt” </a:t>
            </a:r>
            <a:r>
              <a:rPr lang="da-DK" sz="1100">
                <a:solidFill>
                  <a:schemeClr val="bg1"/>
                </a:solidFill>
              </a:rPr>
              <a:t>&gt; ”Sidehoved / Sidefod”.</a:t>
            </a:r>
          </a:p>
          <a:p>
            <a:r>
              <a:rPr lang="da-DK" sz="1100">
                <a:solidFill>
                  <a:schemeClr val="bg1"/>
                </a:solidFill>
              </a:rPr>
              <a:t>Indføj ”Sted og dato” i feltet for </a:t>
            </a:r>
            <a:r>
              <a:rPr lang="da-DK" sz="1100" smtClean="0">
                <a:solidFill>
                  <a:schemeClr val="bg1"/>
                </a:solidFill>
              </a:rPr>
              <a:t>dato </a:t>
            </a:r>
            <a:r>
              <a:rPr lang="da-DK" sz="1100">
                <a:solidFill>
                  <a:schemeClr val="bg1"/>
                </a:solidFill>
              </a:rPr>
              <a:t>og ”Enhedens navn” i Sidefod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374774"/>
            <a:ext cx="3211512" cy="448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6900" y="1374774"/>
            <a:ext cx="3213100" cy="448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Enhedens navn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Sted og dato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DE860683-ABD5-4FDA-9081-7028960C251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14" descr="fke3b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en-GB" sz="1100">
                <a:solidFill>
                  <a:schemeClr val="bg1"/>
                </a:solidFill>
                <a:cs typeface="Arial" charset="0"/>
              </a:rPr>
            </a:br>
            <a:endParaRPr lang="en-GB" sz="1100">
              <a:solidFill>
                <a:schemeClr val="bg1"/>
              </a:solidFill>
              <a:cs typeface="Arial" charset="0"/>
            </a:endParaRPr>
          </a:p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10" name="Line 44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Text Box 45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2" name="Line 46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3" name="Picture 4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Line 48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" name="Line 49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" name="Line 50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Line 51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Line 52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9" name="Line 53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1" name="Line 55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a-DK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endParaRPr lang="da-DK" sz="1100">
              <a:solidFill>
                <a:schemeClr val="bg1"/>
              </a:solidFill>
            </a:endParaRPr>
          </a:p>
          <a:p>
            <a:r>
              <a:rPr lang="da-DK" sz="1100">
                <a:solidFill>
                  <a:schemeClr val="bg1"/>
                </a:solidFill>
              </a:rPr>
              <a:t>Klik i menulinjen, </a:t>
            </a:r>
          </a:p>
          <a:p>
            <a:r>
              <a:rPr lang="da-DK" sz="1100">
                <a:solidFill>
                  <a:schemeClr val="bg1"/>
                </a:solidFill>
              </a:rPr>
              <a:t>vælg </a:t>
            </a:r>
            <a:r>
              <a:rPr lang="da-DK" sz="1100" smtClean="0">
                <a:solidFill>
                  <a:schemeClr val="bg1"/>
                </a:solidFill>
              </a:rPr>
              <a:t>”Indsæt” </a:t>
            </a:r>
            <a:r>
              <a:rPr lang="da-DK" sz="1100">
                <a:solidFill>
                  <a:schemeClr val="bg1"/>
                </a:solidFill>
              </a:rPr>
              <a:t>&gt; ”Sidehoved / Sidefod”.</a:t>
            </a:r>
          </a:p>
          <a:p>
            <a:r>
              <a:rPr lang="da-DK" sz="1100">
                <a:solidFill>
                  <a:schemeClr val="bg1"/>
                </a:solidFill>
              </a:rPr>
              <a:t>Indføj ”Sted og dato” i feltet for </a:t>
            </a:r>
            <a:r>
              <a:rPr lang="da-DK" sz="1100" smtClean="0">
                <a:solidFill>
                  <a:schemeClr val="bg1"/>
                </a:solidFill>
              </a:rPr>
              <a:t>dato </a:t>
            </a:r>
            <a:r>
              <a:rPr lang="da-DK" sz="1100">
                <a:solidFill>
                  <a:schemeClr val="bg1"/>
                </a:solidFill>
              </a:rPr>
              <a:t>og ”Enhedens navn” i Sidefod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7" name="Picture 40" descr="top_uk_58_02"/>
          <p:cNvPicPr>
            <a:picLocks noChangeAspect="1" noChangeArrowheads="1"/>
          </p:cNvPicPr>
          <p:nvPr userDrawn="1"/>
        </p:nvPicPr>
        <p:blipFill>
          <a:blip r:embed="rId2"/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44000" y="1051200"/>
            <a:ext cx="7059600" cy="46980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858400" y="-3175"/>
            <a:ext cx="6253200" cy="263525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Enhedens navn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Sted og dato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Slide </a:t>
            </a:r>
            <a:fld id="{DE860683-ABD5-4FDA-9081-7028960C25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Box 8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endParaRPr lang="en-GB" sz="1100">
              <a:solidFill>
                <a:schemeClr val="bg1"/>
              </a:solidFill>
            </a:endParaRPr>
          </a:p>
          <a:p>
            <a:r>
              <a:rPr lang="en-GB" sz="1100">
                <a:solidFill>
                  <a:schemeClr val="bg1"/>
                </a:solidFill>
              </a:rPr>
              <a:t>Klik i menulinjen, </a:t>
            </a:r>
          </a:p>
          <a:p>
            <a:r>
              <a:rPr lang="en-GB" sz="1100">
                <a:solidFill>
                  <a:schemeClr val="bg1"/>
                </a:solidFill>
              </a:rPr>
              <a:t>vælg </a:t>
            </a:r>
            <a:r>
              <a:rPr lang="en-GB" sz="1100" smtClean="0">
                <a:solidFill>
                  <a:schemeClr val="bg1"/>
                </a:solidFill>
              </a:rPr>
              <a:t>”Indsæt” </a:t>
            </a:r>
            <a:r>
              <a:rPr lang="en-GB" sz="1100">
                <a:solidFill>
                  <a:schemeClr val="bg1"/>
                </a:solidFill>
              </a:rPr>
              <a:t>&gt; ”Sidehoved / Sidefod”.</a:t>
            </a:r>
          </a:p>
          <a:p>
            <a:r>
              <a:rPr lang="en-GB" sz="1100">
                <a:solidFill>
                  <a:schemeClr val="bg1"/>
                </a:solidFill>
              </a:rPr>
              <a:t>Indføj ”Sted og dato” i feltet for </a:t>
            </a:r>
            <a:r>
              <a:rPr lang="en-GB" sz="1100" smtClean="0">
                <a:solidFill>
                  <a:schemeClr val="bg1"/>
                </a:solidFill>
              </a:rPr>
              <a:t>dato</a:t>
            </a:r>
            <a:r>
              <a:rPr lang="en-GB" sz="1100" baseline="0" smtClean="0">
                <a:solidFill>
                  <a:schemeClr val="bg1"/>
                </a:solidFill>
              </a:rPr>
              <a:t> </a:t>
            </a:r>
            <a:r>
              <a:rPr lang="en-GB" sz="1100" smtClean="0">
                <a:solidFill>
                  <a:schemeClr val="bg1"/>
                </a:solidFill>
              </a:rPr>
              <a:t>og </a:t>
            </a:r>
            <a:r>
              <a:rPr lang="en-GB" sz="1100">
                <a:solidFill>
                  <a:schemeClr val="bg1"/>
                </a:solidFill>
              </a:rPr>
              <a:t>”Enhedens navn” i Sidefod</a:t>
            </a:r>
          </a:p>
        </p:txBody>
      </p:sp>
      <p:sp>
        <p:nvSpPr>
          <p:cNvPr id="11" name="Line 89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" name="TextBox 17"/>
          <p:cNvSpPr txBox="1"/>
          <p:nvPr userDrawn="1"/>
        </p:nvSpPr>
        <p:spPr>
          <a:xfrm>
            <a:off x="-1357354" y="1133459"/>
            <a:ext cx="1296988" cy="67710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1100" smtClean="0">
                <a:solidFill>
                  <a:schemeClr val="bg1"/>
                </a:solidFill>
                <a:cs typeface="Arial" charset="0"/>
              </a:rPr>
              <a:t>Byt billede:</a:t>
            </a:r>
          </a:p>
          <a:p>
            <a:r>
              <a:rPr lang="en-GB" sz="1100" smtClean="0">
                <a:solidFill>
                  <a:schemeClr val="bg1"/>
                </a:solidFill>
                <a:cs typeface="Arial" charset="0"/>
              </a:rPr>
              <a:t>Ny</a:t>
            </a:r>
            <a:r>
              <a:rPr lang="en-GB" sz="1100" baseline="0" smtClean="0">
                <a:solidFill>
                  <a:schemeClr val="bg1"/>
                </a:solidFill>
                <a:cs typeface="Arial" charset="0"/>
              </a:rPr>
              <a:t> slide og k</a:t>
            </a:r>
            <a:r>
              <a:rPr lang="en-GB" sz="1100" smtClean="0">
                <a:solidFill>
                  <a:schemeClr val="bg1"/>
                </a:solidFill>
                <a:cs typeface="Arial" charset="0"/>
              </a:rPr>
              <a:t>lik på</a:t>
            </a:r>
            <a:r>
              <a:rPr lang="en-GB" sz="1100" baseline="0" smtClean="0">
                <a:solidFill>
                  <a:schemeClr val="bg1"/>
                </a:solidFill>
                <a:cs typeface="Arial" charset="0"/>
              </a:rPr>
              <a:t> ikon, indsæt billede</a:t>
            </a:r>
            <a:endParaRPr lang="en-GB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3" name="Line 36"/>
          <p:cNvSpPr>
            <a:spLocks noChangeShapeType="1"/>
          </p:cNvSpPr>
          <p:nvPr userDrawn="1"/>
        </p:nvSpPr>
        <p:spPr bwMode="auto">
          <a:xfrm>
            <a:off x="-1357354" y="1071546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4" name="Picture 41" descr="KU_new_bot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Enhedens navn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Sted og dato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DE860683-ABD5-4FDA-9081-7028960C25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Box 45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0" name="Line 46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Enhedens navn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Sted og dato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DE860683-ABD5-4FDA-9081-7028960C25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0" name="Line 20"/>
          <p:cNvSpPr>
            <a:spLocks noChangeShapeType="1"/>
          </p:cNvSpPr>
          <p:nvPr userDrawn="1"/>
        </p:nvSpPr>
        <p:spPr bwMode="auto">
          <a:xfrm flipH="1">
            <a:off x="4763" y="6694488"/>
            <a:ext cx="9148762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66601" name="Picture 41" descr="KU_new_bot4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5551488"/>
            <a:ext cx="9144000" cy="1285875"/>
          </a:xfrm>
          <a:prstGeom prst="rect">
            <a:avLst/>
          </a:prstGeom>
          <a:noFill/>
        </p:spPr>
      </p:pic>
      <p:pic>
        <p:nvPicPr>
          <p:cNvPr id="66600" name="Picture 40" descr="top_uk_58_02"/>
          <p:cNvPicPr>
            <a:picLocks noChangeAspect="1" noChangeArrowheads="1"/>
          </p:cNvPicPr>
          <p:nvPr userDrawn="1"/>
        </p:nvPicPr>
        <p:blipFill>
          <a:blip r:embed="rId10"/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91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487" y="-3175"/>
            <a:ext cx="62515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8F8F8"/>
                </a:solidFill>
              </a:defRPr>
            </a:lvl1pPr>
          </a:lstStyle>
          <a:p>
            <a:r>
              <a:rPr lang="en-GB" smtClean="0"/>
              <a:t>Enhedens navn</a:t>
            </a:r>
            <a:endParaRPr lang="en-GB"/>
          </a:p>
        </p:txBody>
      </p:sp>
      <p:sp>
        <p:nvSpPr>
          <p:cNvPr id="66596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60375"/>
            <a:ext cx="6577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for at redigere titeltypografi i masteren</a:t>
            </a:r>
          </a:p>
        </p:txBody>
      </p:sp>
      <p:sp>
        <p:nvSpPr>
          <p:cNvPr id="66597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374774"/>
            <a:ext cx="6577012" cy="44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for at redigere teksttypografierne i masteren</a:t>
            </a:r>
          </a:p>
          <a:p>
            <a:pPr lvl="1"/>
            <a:r>
              <a:rPr lang="en-GB" smtClean="0"/>
              <a:t>Andet niveau</a:t>
            </a:r>
          </a:p>
          <a:p>
            <a:pPr lvl="2"/>
            <a:r>
              <a:rPr lang="en-GB" smtClean="0"/>
              <a:t>Tredje niveau</a:t>
            </a:r>
          </a:p>
          <a:p>
            <a:pPr lvl="3"/>
            <a:r>
              <a:rPr lang="en-GB" smtClean="0"/>
              <a:t>Fjerde niveau</a:t>
            </a:r>
          </a:p>
          <a:p>
            <a:pPr lvl="4"/>
            <a:r>
              <a:rPr lang="en-GB" smtClean="0"/>
              <a:t>Femte niveau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2"/>
          </p:nvPr>
        </p:nvSpPr>
        <p:spPr>
          <a:xfrm>
            <a:off x="1044000" y="6350110"/>
            <a:ext cx="65772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Sted og dato</a:t>
            </a:r>
            <a:endParaRPr lang="en-GB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>
          <a:xfrm>
            <a:off x="1044000" y="6507558"/>
            <a:ext cx="21336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9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GB" smtClean="0"/>
              <a:t>Slide </a:t>
            </a:r>
            <a:fld id="{DE860683-ABD5-4FDA-9081-7028960C25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4" r:id="rId4"/>
    <p:sldLayoutId id="2147483662" r:id="rId5"/>
    <p:sldLayoutId id="2147483656" r:id="rId6"/>
    <p:sldLayoutId id="2147483657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2pPr>
      <a:lvl3pPr marL="1146175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Inferring Drivers of Cholera Transmission </a:t>
            </a:r>
            <a:r>
              <a:rPr lang="en-GB" dirty="0" smtClean="0"/>
              <a:t>from </a:t>
            </a:r>
            <a:r>
              <a:rPr lang="en-GB" dirty="0" smtClean="0"/>
              <a:t>Historical Data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smtClean="0"/>
              <a:t>Matthew Phelps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Global Health Section, Department of Public Health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DE860683-ABD5-4FDA-9081-7028960C251B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9" name="Picture 52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0100" y="4508500"/>
            <a:ext cx="1993900" cy="2349500"/>
          </a:xfrm>
          <a:prstGeom prst="rect">
            <a:avLst/>
          </a:prstGeom>
          <a:noFill/>
        </p:spPr>
      </p:pic>
      <p:pic>
        <p:nvPicPr>
          <p:cNvPr id="10" name="Picture 40" descr="skabelon_new_2007_big"/>
          <p:cNvPicPr>
            <a:picLocks noChangeAspect="1" noChangeArrowheads="1"/>
          </p:cNvPicPr>
          <p:nvPr/>
        </p:nvPicPr>
        <p:blipFill>
          <a:blip r:embed="rId3"/>
          <a:srcRect t="21700"/>
          <a:stretch>
            <a:fillRect/>
          </a:stretch>
        </p:blipFill>
        <p:spPr bwMode="auto">
          <a:xfrm>
            <a:off x="5926138" y="3357563"/>
            <a:ext cx="3217862" cy="3500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Funding</a:t>
            </a:r>
            <a:endParaRPr lang="en-GB" dirty="0"/>
          </a:p>
        </p:txBody>
      </p:sp>
      <p:sp>
        <p:nvSpPr>
          <p:cNvPr id="134148" name="Rectangle 4"/>
          <p:cNvSpPr>
            <a:spLocks noGrp="1" noChangeArrowheads="1"/>
          </p:cNvSpPr>
          <p:nvPr>
            <p:ph idx="1"/>
          </p:nvPr>
        </p:nvSpPr>
        <p:spPr>
          <a:xfrm>
            <a:off x="1027437" y="1157810"/>
            <a:ext cx="6577012" cy="1911349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 smtClean="0"/>
              <a:t>Changing Disasters </a:t>
            </a:r>
            <a:r>
              <a:rPr lang="en-GB" dirty="0" smtClean="0"/>
              <a:t>2016 KU Project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882903" y="0"/>
            <a:ext cx="6251587" cy="263525"/>
          </a:xfrm>
        </p:spPr>
        <p:txBody>
          <a:bodyPr/>
          <a:lstStyle/>
          <a:p>
            <a:r>
              <a:rPr lang="en-GB" dirty="0"/>
              <a:t>Global Health Section, Department of Public </a:t>
            </a:r>
            <a:r>
              <a:rPr lang="en-GB" dirty="0" smtClean="0"/>
              <a:t>Health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DE860683-ABD5-4FDA-9081-7028960C251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9592" y="1628800"/>
            <a:ext cx="7777086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dirty="0" smtClean="0"/>
              <a:t>Collaborators</a:t>
            </a:r>
            <a:endParaRPr lang="en-GB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971600" y="2276872"/>
            <a:ext cx="777686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2pPr>
            <a:lvl3pPr marL="1146175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lvl="1">
              <a:lnSpc>
                <a:spcPct val="130000"/>
              </a:lnSpc>
            </a:pPr>
            <a:r>
              <a:rPr lang="en-GB" dirty="0" smtClean="0"/>
              <a:t>Lone </a:t>
            </a:r>
            <a:r>
              <a:rPr lang="en-GB" dirty="0" err="1" smtClean="0"/>
              <a:t>Simonsen</a:t>
            </a:r>
            <a:r>
              <a:rPr lang="en-GB" dirty="0" smtClean="0"/>
              <a:t> – University of Copenhagen Global Health Section</a:t>
            </a:r>
          </a:p>
          <a:p>
            <a:pPr lvl="1">
              <a:lnSpc>
                <a:spcPct val="130000"/>
              </a:lnSpc>
            </a:pPr>
            <a:r>
              <a:rPr lang="en-GB" dirty="0" smtClean="0"/>
              <a:t>Ginny </a:t>
            </a:r>
            <a:r>
              <a:rPr lang="en-GB" dirty="0" err="1" smtClean="0"/>
              <a:t>Pitzer</a:t>
            </a:r>
            <a:r>
              <a:rPr lang="en-GB" dirty="0" smtClean="0"/>
              <a:t> – Yale University</a:t>
            </a:r>
          </a:p>
          <a:p>
            <a:pPr lvl="1">
              <a:lnSpc>
                <a:spcPct val="130000"/>
              </a:lnSpc>
            </a:pPr>
            <a:r>
              <a:rPr lang="en-GB" dirty="0" err="1" smtClean="0"/>
              <a:t>Viggo</a:t>
            </a:r>
            <a:r>
              <a:rPr lang="en-GB" dirty="0" smtClean="0"/>
              <a:t> </a:t>
            </a:r>
            <a:r>
              <a:rPr lang="en-GB" dirty="0" err="1" smtClean="0"/>
              <a:t>Andreasen</a:t>
            </a:r>
            <a:r>
              <a:rPr lang="en-GB" dirty="0" smtClean="0"/>
              <a:t> – Roskilde University</a:t>
            </a:r>
          </a:p>
          <a:p>
            <a:pPr lvl="1">
              <a:lnSpc>
                <a:spcPct val="130000"/>
              </a:lnSpc>
            </a:pPr>
            <a:r>
              <a:rPr lang="en-GB" dirty="0" smtClean="0"/>
              <a:t>Thomas Alexander </a:t>
            </a:r>
            <a:r>
              <a:rPr lang="en-GB" dirty="0" err="1" smtClean="0"/>
              <a:t>Gerds</a:t>
            </a:r>
            <a:r>
              <a:rPr lang="en-GB" dirty="0" smtClean="0"/>
              <a:t> – University of Copenhagen Biostatistics Section</a:t>
            </a:r>
          </a:p>
        </p:txBody>
      </p:sp>
      <p:sp>
        <p:nvSpPr>
          <p:cNvPr id="2" name="Rektangel 1"/>
          <p:cNvSpPr/>
          <p:nvPr/>
        </p:nvSpPr>
        <p:spPr>
          <a:xfrm>
            <a:off x="998413" y="4540508"/>
            <a:ext cx="1377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Rationale</a:t>
            </a:r>
            <a:endParaRPr lang="en-GB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1091848" y="4930072"/>
            <a:ext cx="7584608" cy="152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000000"/>
                </a:solidFill>
                <a:latin typeface="+mn-lt"/>
              </a:rPr>
              <a:t>Uncertainty of cholera transmission pathways still exists and is difficult to infer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000000"/>
                </a:solidFill>
                <a:latin typeface="+mn-lt"/>
              </a:rPr>
              <a:t>High quality data from 1853 Copenhagen outbreak can potentially provide information on transmission pathways</a:t>
            </a:r>
            <a:endParaRPr lang="en-GB" sz="1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95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3608" y="980728"/>
            <a:ext cx="6577200" cy="576263"/>
          </a:xfrm>
        </p:spPr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134148" name="Rectangle 4"/>
          <p:cNvSpPr>
            <a:spLocks noGrp="1" noChangeArrowheads="1"/>
          </p:cNvSpPr>
          <p:nvPr>
            <p:ph idx="1"/>
          </p:nvPr>
        </p:nvSpPr>
        <p:spPr>
          <a:xfrm>
            <a:off x="947553" y="1628800"/>
            <a:ext cx="6577012" cy="1047253"/>
          </a:xfrm>
        </p:spPr>
        <p:txBody>
          <a:bodyPr/>
          <a:lstStyle/>
          <a:p>
            <a:pPr lvl="1"/>
            <a:r>
              <a:rPr lang="en-GB" dirty="0" smtClean="0"/>
              <a:t>Evaluate the degree to which water-borne transmission routes drove the Copenhagen cholera outbreak of 1853, relative to non-water-borne transmission routes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882903" y="0"/>
            <a:ext cx="6251587" cy="263525"/>
          </a:xfrm>
        </p:spPr>
        <p:txBody>
          <a:bodyPr/>
          <a:lstStyle/>
          <a:p>
            <a:r>
              <a:rPr lang="en-GB" dirty="0"/>
              <a:t>Global Health Section, Department of Public </a:t>
            </a:r>
            <a:r>
              <a:rPr lang="en-GB" dirty="0" smtClean="0"/>
              <a:t>Health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DE860683-ABD5-4FDA-9081-7028960C251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9592" y="2420888"/>
            <a:ext cx="6577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899780" y="3131459"/>
            <a:ext cx="657701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2pPr>
            <a:lvl3pPr marL="1146175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lvl="1"/>
            <a:r>
              <a:rPr lang="en-GB" dirty="0" smtClean="0"/>
              <a:t>Construct spatially-explicit discrete-time models of Copenhagen outbreak</a:t>
            </a:r>
          </a:p>
          <a:p>
            <a:pPr lvl="1"/>
            <a:r>
              <a:rPr lang="en-GB" dirty="0" smtClean="0"/>
              <a:t>Select most appropriate model using Deviance-Information Criteria</a:t>
            </a:r>
            <a:endParaRPr lang="en-GB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47365" y="4725144"/>
            <a:ext cx="6577200" cy="43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dirty="0" smtClean="0"/>
              <a:t>Preliminary results/lessons learned</a:t>
            </a:r>
            <a:endParaRPr lang="en-GB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043608" y="5229399"/>
            <a:ext cx="6840760" cy="86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2pPr>
            <a:lvl3pPr marL="1146175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lvl="1"/>
            <a:r>
              <a:rPr lang="en-GB" dirty="0" smtClean="0"/>
              <a:t>The outbreak was spatially and temporally heterogeneous at the neighbourhood level</a:t>
            </a:r>
          </a:p>
          <a:p>
            <a:pPr lvl="1"/>
            <a:r>
              <a:rPr lang="en-GB" dirty="0" smtClean="0"/>
              <a:t>Point-source of infection is unlikely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u_uk">
  <a:themeElements>
    <a:clrScheme name="ku_uk 1">
      <a:dk1>
        <a:srgbClr val="6E6E6E"/>
      </a:dk1>
      <a:lt1>
        <a:srgbClr val="FFFFFF"/>
      </a:lt1>
      <a:dk2>
        <a:srgbClr val="933027"/>
      </a:dk2>
      <a:lt2>
        <a:srgbClr val="6E6E6E"/>
      </a:lt2>
      <a:accent1>
        <a:srgbClr val="933027"/>
      </a:accent1>
      <a:accent2>
        <a:srgbClr val="B2523C"/>
      </a:accent2>
      <a:accent3>
        <a:srgbClr val="FFFFFF"/>
      </a:accent3>
      <a:accent4>
        <a:srgbClr val="5D5D5D"/>
      </a:accent4>
      <a:accent5>
        <a:srgbClr val="C8ADAC"/>
      </a:accent5>
      <a:accent6>
        <a:srgbClr val="A14935"/>
      </a:accent6>
      <a:hlink>
        <a:srgbClr val="C98872"/>
      </a:hlink>
      <a:folHlink>
        <a:srgbClr val="E3C3B6"/>
      </a:folHlink>
    </a:clrScheme>
    <a:fontScheme name="ku_u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u_uk 1">
        <a:dk1>
          <a:srgbClr val="6E6E6E"/>
        </a:dk1>
        <a:lt1>
          <a:srgbClr val="FFFFFF"/>
        </a:lt1>
        <a:dk2>
          <a:srgbClr val="933027"/>
        </a:dk2>
        <a:lt2>
          <a:srgbClr val="6E6E6E"/>
        </a:lt2>
        <a:accent1>
          <a:srgbClr val="933027"/>
        </a:accent1>
        <a:accent2>
          <a:srgbClr val="B2523C"/>
        </a:accent2>
        <a:accent3>
          <a:srgbClr val="FFFFFF"/>
        </a:accent3>
        <a:accent4>
          <a:srgbClr val="5D5D5D"/>
        </a:accent4>
        <a:accent5>
          <a:srgbClr val="C8ADAC"/>
        </a:accent5>
        <a:accent6>
          <a:srgbClr val="A14935"/>
        </a:accent6>
        <a:hlink>
          <a:srgbClr val="C98872"/>
        </a:hlink>
        <a:folHlink>
          <a:srgbClr val="E3C3B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2418</TotalTime>
  <Words>176</Words>
  <Application>Microsoft Macintosh PowerPoint</Application>
  <PresentationFormat>On-screen Show (4:3)</PresentationFormat>
  <Paragraphs>28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ku_uk</vt:lpstr>
      <vt:lpstr>Inferring Drivers of Cholera Transmission from Historical Data</vt:lpstr>
      <vt:lpstr>Funding</vt:lpstr>
      <vt:lpstr>Objectives</vt:lpstr>
    </vt:vector>
  </TitlesOfParts>
  <Company>Københavns Universitet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install</dc:creator>
  <cp:lastModifiedBy>Matthew Phelps</cp:lastModifiedBy>
  <cp:revision>88</cp:revision>
  <dcterms:created xsi:type="dcterms:W3CDTF">2005-11-10T15:02:29Z</dcterms:created>
  <dcterms:modified xsi:type="dcterms:W3CDTF">2015-05-06T09:23:31Z</dcterms:modified>
</cp:coreProperties>
</file>