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39C44F-302A-4E4E-9D97-1CABC1284F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21AF50-B02C-40FB-8BFD-54E237F42E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F9FAAE-50BA-4C34-B3D0-59511A5BAB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983A9C-76AD-4FE4-94C7-45C41D614C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BAA840-274F-44BD-82DE-B32CCB35AD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747098-D4C4-42C6-AFF0-D2E6CF1C34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1319AC-F5CB-4C47-B70A-C0BFB69B87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DC8FFB-4404-4AA4-97B5-394C75D268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ACA350-CC24-424D-B932-3ED6F1DF28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028725-4FD0-4569-8519-637E375025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5B7EF0-D21C-4AF6-8B58-668531FB62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424BD3-33FB-4C30-AFD9-4FC3E0773F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27400" cy="2574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07400" cy="5274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7F8B74E-E964-427A-A2C1-84BAC8EA75B4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67400" cy="2574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-54720"/>
            <a:ext cx="10077120" cy="5711400"/>
          </a:xfrm>
          <a:prstGeom prst="rect">
            <a:avLst/>
          </a:prstGeom>
          <a:solidFill>
            <a:srgbClr val="1d293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0" y="-54720"/>
            <a:ext cx="10067400" cy="1377720"/>
          </a:xfrm>
          <a:prstGeom prst="rect">
            <a:avLst/>
          </a:prstGeom>
          <a:solidFill>
            <a:srgbClr val="3465a4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0" y="5257800"/>
            <a:ext cx="10077120" cy="15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9063000" y="4954680"/>
            <a:ext cx="824400" cy="62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465a4"/>
          </a:solidFill>
          <a:ln w="0">
            <a:solidFill>
              <a:srgbClr val="76ba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144000" y="5130000"/>
            <a:ext cx="68220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B3671CFC-59F6-4348-8A97-22F7E4363876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27400" cy="2574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67400" cy="2574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9093240" y="4964040"/>
            <a:ext cx="794160" cy="62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45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465a4"/>
          </a:solidFill>
          <a:ln w="0">
            <a:solidFill>
              <a:srgbClr val="76ba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9093240" y="5130000"/>
            <a:ext cx="73296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5D2062E4-CBC7-447D-9895-B47C2E9E925C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27400" cy="2574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67400" cy="2574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9093240" y="4964040"/>
            <a:ext cx="794160" cy="62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45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465a4"/>
          </a:solidFill>
          <a:ln w="0">
            <a:solidFill>
              <a:srgbClr val="76ba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9093240" y="5130000"/>
            <a:ext cx="73296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C0754AEA-122B-40B3-A019-DF1614494E40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ftr" idx="8"/>
          </p:nvPr>
        </p:nvSpPr>
        <p:spPr>
          <a:xfrm>
            <a:off x="3420000" y="5400000"/>
            <a:ext cx="3227400" cy="2574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dt" idx="9"/>
          </p:nvPr>
        </p:nvSpPr>
        <p:spPr>
          <a:xfrm>
            <a:off x="360000" y="5400000"/>
            <a:ext cx="2867400" cy="2574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1371600"/>
            <a:ext cx="9347400" cy="1587960"/>
          </a:xfrm>
          <a:prstGeom prst="rect">
            <a:avLst/>
          </a:prstGeom>
          <a:solidFill>
            <a:srgbClr val="3465a4"/>
          </a:solidFill>
          <a:ln w="29160">
            <a:solidFill>
              <a:srgbClr val="b7dbff"/>
            </a:solidFill>
            <a:round/>
          </a:ln>
        </p:spPr>
        <p:txBody>
          <a:bodyPr lIns="14400" rIns="14400" tIns="14400" bIns="144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ff"/>
                </a:solidFill>
                <a:latin typeface="Arial"/>
              </a:rPr>
              <a:t>On Picard Groups and Jacobians of Directed Graphs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504000" y="4572000"/>
            <a:ext cx="905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JAIUNG JUN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YOUNGSU KIM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MATTHEW PISANO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Divisors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022400" y="1509840"/>
            <a:ext cx="4680360" cy="350712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-87120" y="2514600"/>
            <a:ext cx="1456560" cy="159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 =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715000" y="1828800"/>
            <a:ext cx="4102560" cy="14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Where divisor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D =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[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16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-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4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-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5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4200" spc="-1" strike="noStrike">
                <a:solidFill>
                  <a:srgbClr val="729fcf"/>
                </a:solidFill>
                <a:latin typeface="Arial"/>
                <a:ea typeface="Noto Sans CJK SC"/>
              </a:rPr>
              <a:t>Equivalence Relations</a:t>
            </a: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 (</a:t>
            </a:r>
            <a:r>
              <a:rPr b="0" i="1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~</a:t>
            </a: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) used to group similar divisors easily.</a:t>
            </a:r>
            <a:endParaRPr b="0" lang="en-US" sz="4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Similar divisors gotten from each other by moves.   </a:t>
            </a:r>
            <a:endParaRPr b="0" lang="en-US" sz="4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An </a:t>
            </a:r>
            <a:r>
              <a:rPr b="1" i="1" lang="en-US" sz="4200" spc="-1" strike="noStrike">
                <a:solidFill>
                  <a:srgbClr val="729fcf"/>
                </a:solidFill>
                <a:latin typeface="Arial"/>
                <a:ea typeface="Noto Sans CJK SC"/>
              </a:rPr>
              <a:t>Equivalence Class</a:t>
            </a:r>
            <a:r>
              <a:rPr b="0" i="1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, [D] </a:t>
            </a: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a set of divisors that are all equivalent.</a:t>
            </a:r>
            <a:endParaRPr b="0" lang="en-US" sz="4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4200" spc="-1" strike="noStrike">
                <a:solidFill>
                  <a:srgbClr val="729fcf"/>
                </a:solidFill>
                <a:latin typeface="Arial"/>
                <a:ea typeface="Noto Sans CJK SC"/>
              </a:rPr>
              <a:t>Divisor Set</a:t>
            </a:r>
            <a:r>
              <a:rPr b="0" i="1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,</a:t>
            </a: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 </a:t>
            </a:r>
            <a:r>
              <a:rPr b="0" i="1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Div(G)</a:t>
            </a: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, is free abelian group of all possible divisors.</a:t>
            </a:r>
            <a:endParaRPr b="0" lang="en-US" sz="4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All members related to one of the graph’s equivalence classes.</a:t>
            </a:r>
            <a:endParaRPr b="0" lang="en-US" sz="4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Elements generated through moves, based on one of the classes.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Equivalence Relations and Classes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Picard Group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</a:t>
            </a:r>
            <a:r>
              <a:rPr b="1" i="1" lang="en-US" sz="3200" spc="-1" strike="noStrike">
                <a:solidFill>
                  <a:srgbClr val="729fcf"/>
                </a:solidFill>
                <a:latin typeface="Arial"/>
              </a:rPr>
              <a:t>Picard Group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</a:rPr>
              <a:t>,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</a:rPr>
              <a:t>Div(G)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</a:rPr>
              <a:t>/~,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is the group of all equivalence classes.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larger the Picard Group, the more states a game can occupy.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Picard Group is finitely generated abelian group.  All member vectors can be added or subtracted and still be within group.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Picard group made of Jacobian and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From structure theorem of finitely generated abelian groups.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Easier to calculate when broken up like this.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Jacobian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Degree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of divisor,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deg(d)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, is the sum of its chips.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# chips static during game play so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deg([D]) = deg(d)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The </a:t>
            </a: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Jacobian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is the torsion sub-group of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Picard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Divisors in Jacobian have degree zero.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Comprised of invariant factors like (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x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)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where x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= # of distinct eq classes with degree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Invariant factors multiplied are tuple.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Divisors generated by combination of eq classes, similar to construction by basis.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Rank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9144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Free part of Picard group in form of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n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(n-tuple).</a:t>
            </a:r>
            <a:endParaRPr b="0" lang="en-US" sz="3200" spc="-1" strike="noStrike">
              <a:latin typeface="Arial"/>
            </a:endParaRPr>
          </a:p>
          <a:p>
            <a:pPr marL="9144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is the </a:t>
            </a: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Rank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9144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Represents # of ways chips can be distributed among Jacobian classes (scaling up or down).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Laplacian and </a:t>
            </a:r>
            <a:br>
              <a:rPr sz="4400"/>
            </a:b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Smith Normal Form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Laplacian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a bridge between the conceptual game and mathematics used to understand it.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For graph with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vertices,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 x 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matrix encoding all valid moves.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Multiplying transpose of the i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th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row by a divisor results in the divisor (state) after making lending move at the i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th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vertex.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Smith Normal Form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(SNF): integer matrix obtained from the Laplacian.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SNF encodes information about the Picard Group in diagonal elements.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Calculating the SNF illustrates ways a game can be played.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To create: Laplacian is reduced to a diagonal matrix.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Laplacian and </a:t>
            </a:r>
            <a:br>
              <a:rPr sz="4400"/>
            </a:b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Smith Normal Form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228600" y="1752480"/>
            <a:ext cx="110412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ffffff"/>
                </a:solidFill>
                <a:latin typeface="Arial"/>
              </a:rPr>
              <a:t>Laplacian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ffffff"/>
                </a:solidFill>
                <a:latin typeface="Arial"/>
              </a:rPr>
              <a:t>Smith Normal Form</a:t>
            </a:r>
            <a:endParaRPr b="0" lang="en-US" sz="165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143000" y="1371600"/>
            <a:ext cx="5713920" cy="200700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1143000" y="3382560"/>
            <a:ext cx="5713920" cy="2007000"/>
          </a:xfrm>
          <a:prstGeom prst="rect">
            <a:avLst/>
          </a:prstGeom>
          <a:ln w="0">
            <a:noFill/>
          </a:ln>
        </p:spPr>
      </p:pic>
      <p:sp>
        <p:nvSpPr>
          <p:cNvPr id="205" name=""/>
          <p:cNvSpPr/>
          <p:nvPr/>
        </p:nvSpPr>
        <p:spPr>
          <a:xfrm>
            <a:off x="6858000" y="2057400"/>
            <a:ext cx="3188880" cy="31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The non-zero elements of diagonal represent Jacobian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# diagonal zeros represent rank.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Here, Pic(G) = ℤ</a:t>
            </a:r>
            <a:r>
              <a:rPr b="0" lang="en-US" sz="1800" spc="-1" strike="noStrike" baseline="-8000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x ℤ</a:t>
            </a:r>
            <a:r>
              <a:rPr b="0" lang="en-US" sz="1800" spc="-1" strike="noStrike" baseline="33000">
                <a:solidFill>
                  <a:srgbClr val="ffffff"/>
                </a:solidFill>
                <a:latin typeface="Arial"/>
                <a:ea typeface="DejaVu Sans"/>
              </a:rPr>
              <a:t>3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, the Jacobian comes from the 3 at S</a:t>
            </a:r>
            <a:r>
              <a:rPr b="0" lang="en-US" sz="1800" spc="-1" strike="noStrike" baseline="-8000">
                <a:solidFill>
                  <a:srgbClr val="ffffff"/>
                </a:solidFill>
                <a:latin typeface="Arial"/>
                <a:ea typeface="DejaVu Sans"/>
              </a:rPr>
              <a:t>4,4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and the rank from 3 zero rows.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685800" y="2514600"/>
            <a:ext cx="360" cy="114300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Focused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457200" y="1437120"/>
            <a:ext cx="2351520" cy="1761480"/>
          </a:xfrm>
          <a:prstGeom prst="rect">
            <a:avLst/>
          </a:prstGeom>
          <a:ln w="0"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457200" y="3142080"/>
            <a:ext cx="2347920" cy="182016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3"/>
          <a:stretch/>
        </p:blipFill>
        <p:spPr>
          <a:xfrm>
            <a:off x="3429000" y="1482120"/>
            <a:ext cx="2438640" cy="1827000"/>
          </a:xfrm>
          <a:prstGeom prst="rect">
            <a:avLst/>
          </a:prstGeom>
          <a:ln w="0">
            <a:noFill/>
          </a:ln>
        </p:spPr>
      </p:pic>
      <p:pic>
        <p:nvPicPr>
          <p:cNvPr id="211" name="" descr=""/>
          <p:cNvPicPr/>
          <p:nvPr/>
        </p:nvPicPr>
        <p:blipFill>
          <a:blip r:embed="rId4"/>
          <a:stretch/>
        </p:blipFill>
        <p:spPr>
          <a:xfrm>
            <a:off x="3429000" y="3310920"/>
            <a:ext cx="2408400" cy="180432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5"/>
          <a:stretch/>
        </p:blipFill>
        <p:spPr>
          <a:xfrm>
            <a:off x="6354000" y="1828800"/>
            <a:ext cx="3466800" cy="2597760"/>
          </a:xfrm>
          <a:prstGeom prst="rect">
            <a:avLst/>
          </a:prstGeom>
          <a:ln w="0">
            <a:noFill/>
          </a:ln>
        </p:spPr>
      </p:pic>
      <p:sp>
        <p:nvSpPr>
          <p:cNvPr id="213" name=""/>
          <p:cNvSpPr/>
          <p:nvPr/>
        </p:nvSpPr>
        <p:spPr>
          <a:xfrm>
            <a:off x="457200" y="1371600"/>
            <a:ext cx="227700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 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7086600" y="1711080"/>
            <a:ext cx="227700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Multipartite 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3590640" y="3089880"/>
            <a:ext cx="227700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Wheel 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3664800" y="1371600"/>
            <a:ext cx="227700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Pseudo-Tree 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531720" y="2971800"/>
            <a:ext cx="227700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Cycle Graph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4"/>
          <p:cNvSpPr/>
          <p:nvPr/>
        </p:nvSpPr>
        <p:spPr>
          <a:xfrm>
            <a:off x="1371960" y="2066400"/>
            <a:ext cx="7408440" cy="1130760"/>
          </a:xfrm>
          <a:prstGeom prst="rect">
            <a:avLst/>
          </a:prstGeom>
          <a:solidFill>
            <a:srgbClr val="3465a4"/>
          </a:solidFill>
          <a:ln w="29160">
            <a:solidFill>
              <a:srgbClr val="b7db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" rIns="14400" tIns="14400" bIns="144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Code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22860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Research Methods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481760" y="1371600"/>
            <a:ext cx="7203960" cy="381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One player game played on a graph where chips are fired between vertices along their adjacent edges.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Introduced by several papers in 1980s.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Has become important tool in structural combinatorics and other areas of mathematics.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main area of study is undirected variant.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Game can also be played on directed graphs, this is our focus.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Code Structure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No open source library available.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Implemented all algorithms and graphs manually within my source code.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Helped me to understand the algorithms better.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Divisor Class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first class implemented was the Divisor class.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Encapsulates the behavior of a Divisor of a graph.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Essentially just a wrapper for a vector with helper functions added.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Graph Class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 complex class representing an entire graph.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Given some number of vertices, it allows for edge creation and orientation.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Helper functions to create cycles, wheels, etc.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Game play progression functions (lend, borrow).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Gluing functions.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Algorithms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Contains high-level functions to facilitate our testing.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Get Picard of all graph orientations, gather distribution of invariant factors for graph sizes, etc.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Utilities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Contains functions for calculating the Smith Normal Form, the Picard group, logging, and performance measuring functions.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Formatting functions to ensure Picard group and Jacobian are in a human-readable form.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_a x ℤ_b x … x ℤ^r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Optimizations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Matrix operations can be very expensive.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The SNF calculation has a time complexity of about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O(n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3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for a size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graph.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Added a preparation algorithm designed to partially reduce the Laplacian in less steps.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Optimizations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2514600" y="1371600"/>
            <a:ext cx="5028840" cy="377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Optimizations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Cached Picard and Jacobian in memory until graph orientation is changed.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Analysis algorithms designed for multiprocessing.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Can be used on more powerful computers efficiently.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6"/>
          <p:cNvSpPr/>
          <p:nvPr/>
        </p:nvSpPr>
        <p:spPr>
          <a:xfrm>
            <a:off x="1371960" y="2066400"/>
            <a:ext cx="7408440" cy="1130760"/>
          </a:xfrm>
          <a:prstGeom prst="rect">
            <a:avLst/>
          </a:prstGeom>
          <a:solidFill>
            <a:srgbClr val="3465a4"/>
          </a:solidFill>
          <a:ln w="29160">
            <a:solidFill>
              <a:srgbClr val="b7db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" rIns="14400" tIns="14400" bIns="144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Research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Undirected chip firing games well studied and explored, the directed case is not.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Our goal is to explore ways to calculate these directed graphs, study their relationships with their undirected counterparts.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74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5792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JetBrains Mono"/>
              </a:rPr>
              <a:t>More applications understandable when more complex graphs understood.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JetBrains Mono"/>
              </a:rPr>
              <a:t>Notable economic applications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JetBrains Mono"/>
              </a:rPr>
              <a:t>Can model flow of assets between entities.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JetBrains Mono"/>
              </a:rPr>
              <a:t>Game theory applications in games with similar play-styles of tiles and pieces.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60000" y="22860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Research Methods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481760" y="1371600"/>
            <a:ext cx="7203960" cy="381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74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Tree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</a:rPr>
              <a:t>Theorem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Jacobian always trivial group.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Proven through induction.  No changes with more vertices added.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</a:rPr>
              <a:t>Theorem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Rank calculated inductively.  By constructing by edge, rank determined by two rules.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No change if new edge inwards or bidirectional.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If edge outwards, the rank increases by one if # of terminal strong components also grows.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Rank # of terminal strong components.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Invariant Factors of Cycle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2671200" y="1604160"/>
            <a:ext cx="4866120" cy="3647160"/>
          </a:xfrm>
          <a:prstGeom prst="rect">
            <a:avLst/>
          </a:prstGeom>
          <a:ln w="0">
            <a:noFill/>
          </a:ln>
        </p:spPr>
      </p:pic>
      <p:sp>
        <p:nvSpPr>
          <p:cNvPr id="246" name=""/>
          <p:cNvSpPr/>
          <p:nvPr/>
        </p:nvSpPr>
        <p:spPr>
          <a:xfrm>
            <a:off x="2288880" y="1256760"/>
            <a:ext cx="570852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demonstration of the distribution of invariant factors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74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Invariant Factors of Cycle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2800" spc="-1" strike="noStrike">
                <a:solidFill>
                  <a:srgbClr val="729fcf"/>
                </a:solidFill>
                <a:latin typeface="Arial"/>
                <a:ea typeface="Noto Sans CJK SC"/>
              </a:rPr>
              <a:t>Theorem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Proved there is always some orientation of a cycle such that Jacobian is trivial or </a:t>
            </a: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28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k</a:t>
            </a:r>
            <a:r>
              <a:rPr b="0" lang="en-US" sz="28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where </a:t>
            </a: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k≤n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 when </a:t>
            </a: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n≥3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Most common are the trivial factor and </a:t>
            </a: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28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74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Patterns in Cycle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Able to calculate Jacobian for arbitrary cycle graphs (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C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) with two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paths.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Definition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a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path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is a connected sub-graph of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C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all arrows oriented in a single direction or are bidirectional.  One terminal strong component.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Either only one edge or bounded by one directed edge on each side.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Theorem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Jacobian is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(x+2)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, x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is the number of bidirectional edges clockwise of the counter-clockwise path and counter-clockwise of the clockwise path.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Theorem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Rank # of terminal strong components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Patterns in Cycle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6672960" y="2286000"/>
            <a:ext cx="2921760" cy="218844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rcRect l="7494" t="5614" r="10022" b="10008"/>
          <a:stretch/>
        </p:blipFill>
        <p:spPr>
          <a:xfrm>
            <a:off x="914400" y="2286000"/>
            <a:ext cx="2408760" cy="191808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rcRect l="0" t="488" r="6455" b="5937"/>
          <a:stretch/>
        </p:blipFill>
        <p:spPr>
          <a:xfrm>
            <a:off x="3657600" y="2289960"/>
            <a:ext cx="2732400" cy="2046960"/>
          </a:xfrm>
          <a:prstGeom prst="rect">
            <a:avLst/>
          </a:prstGeom>
          <a:ln w="0">
            <a:noFill/>
          </a:ln>
        </p:spPr>
      </p:pic>
      <p:sp>
        <p:nvSpPr>
          <p:cNvPr id="255" name=""/>
          <p:cNvSpPr/>
          <p:nvPr/>
        </p:nvSpPr>
        <p:spPr>
          <a:xfrm rot="18160800">
            <a:off x="906840" y="3039120"/>
            <a:ext cx="135972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 rot="3178800">
            <a:off x="2383200" y="3112200"/>
            <a:ext cx="90252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1834200" y="4120200"/>
            <a:ext cx="90252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rot="18160800">
            <a:off x="3878640" y="3140280"/>
            <a:ext cx="135972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rot="14195400">
            <a:off x="5247000" y="3147120"/>
            <a:ext cx="135972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 rot="21568800">
            <a:off x="4569840" y="4114080"/>
            <a:ext cx="135972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7777800" y="4120200"/>
            <a:ext cx="90252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 rot="13918800">
            <a:off x="8370720" y="3063240"/>
            <a:ext cx="90252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 rot="7579800">
            <a:off x="6995520" y="3112920"/>
            <a:ext cx="902520" cy="21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74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Creating a Pseudo-Tree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5792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Created by gluing a tree to a cycle graph in one of two ways.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By Vertex – vertices will be glued together will be merged into one vertex.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By Edge – the two graphs are joined by an additional edge.  Helps to preserve the attributes.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Jacobian often being </a:t>
            </a:r>
            <a:r>
              <a:rPr b="0" i="1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Jac(cycle) x Jac(tree)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Our data for these graphs is less developed, although it is still noting the differences in the methods of gluing.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74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Wheel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Broke edges into two groups: rim and spokes.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By orienting all edges of either group the same way, trying combinations, we noticed four distinct cases in patterns.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Most interesting for graphs with bidirectional rims and inward spokes.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Similar to undirected wheel graph.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Conjecture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Number of equivalence classes in invariant factors proportional to φ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This can also be modeled as a series similar to the Lucas numbers.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74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Connections Between Wheel and Cycle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Wheel graphs with outward spokes, similar to cycles.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Due to the fact that chips only fired along outgoing edges.  Spokes point outward → vertices on rim cannot interact with axle.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Theorem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When Pic(C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n-1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) = ℤ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a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x ℤ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,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Pic(W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) =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(n-1)*a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x ℤ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when all spokes point outward when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and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co-prime.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74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Connections Between Wheel and Cycle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1143000" y="2196720"/>
            <a:ext cx="3767760" cy="2823480"/>
          </a:xfrm>
          <a:prstGeom prst="rect">
            <a:avLst/>
          </a:prstGeom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4910040" y="2196720"/>
            <a:ext cx="3767760" cy="2823480"/>
          </a:xfrm>
          <a:prstGeom prst="rect">
            <a:avLst/>
          </a:prstGeom>
          <a:ln w="0">
            <a:noFill/>
          </a:ln>
        </p:spPr>
      </p:pic>
      <p:sp>
        <p:nvSpPr>
          <p:cNvPr id="273" name=""/>
          <p:cNvSpPr/>
          <p:nvPr/>
        </p:nvSpPr>
        <p:spPr>
          <a:xfrm>
            <a:off x="1600200" y="1828800"/>
            <a:ext cx="662040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Pic(C</a:t>
            </a:r>
            <a:r>
              <a:rPr b="0" lang="en-US" sz="1800" spc="-1" strike="noStrike" baseline="-8000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) = ℤ</a:t>
            </a:r>
            <a:r>
              <a:rPr b="0" lang="en-US" sz="1800" spc="-1" strike="noStrike" baseline="-8000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x ℤ                               Pic(W</a:t>
            </a:r>
            <a:r>
              <a:rPr b="0" lang="en-US" sz="1800" spc="-1" strike="noStrike" baseline="-8000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) = ℤ</a:t>
            </a:r>
            <a:r>
              <a:rPr b="0" lang="en-US" sz="1800" spc="-1" strike="noStrike" baseline="-8000">
                <a:solidFill>
                  <a:srgbClr val="ffffff"/>
                </a:solidFill>
                <a:latin typeface="Arial"/>
                <a:ea typeface="DejaVu Sans"/>
              </a:rPr>
              <a:t>35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x ℤ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 flipV="1">
            <a:off x="1969560" y="3017520"/>
            <a:ext cx="500040" cy="52020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"/>
          <p:cNvSpPr/>
          <p:nvPr/>
        </p:nvSpPr>
        <p:spPr>
          <a:xfrm>
            <a:off x="7471440" y="2754720"/>
            <a:ext cx="484200" cy="18288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"/>
          <p:cNvSpPr/>
          <p:nvPr/>
        </p:nvSpPr>
        <p:spPr>
          <a:xfrm flipV="1">
            <a:off x="6450480" y="2758680"/>
            <a:ext cx="784800" cy="18288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"/>
          <p:cNvSpPr/>
          <p:nvPr/>
        </p:nvSpPr>
        <p:spPr>
          <a:xfrm flipV="1">
            <a:off x="5715000" y="3017520"/>
            <a:ext cx="510840" cy="18288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"/>
          <p:cNvSpPr/>
          <p:nvPr/>
        </p:nvSpPr>
        <p:spPr>
          <a:xfrm>
            <a:off x="3512880" y="2750760"/>
            <a:ext cx="659160" cy="16020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"/>
          <p:cNvSpPr/>
          <p:nvPr/>
        </p:nvSpPr>
        <p:spPr>
          <a:xfrm flipV="1">
            <a:off x="2674800" y="2754720"/>
            <a:ext cx="571680" cy="16740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3"/>
          <p:cNvSpPr/>
          <p:nvPr/>
        </p:nvSpPr>
        <p:spPr>
          <a:xfrm>
            <a:off x="1371600" y="2066040"/>
            <a:ext cx="7408440" cy="1130760"/>
          </a:xfrm>
          <a:prstGeom prst="rect">
            <a:avLst/>
          </a:prstGeom>
          <a:solidFill>
            <a:srgbClr val="3465a4"/>
          </a:solidFill>
          <a:ln w="29160">
            <a:solidFill>
              <a:srgbClr val="b7db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" rIns="14400" tIns="14400" bIns="144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Preliminaries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74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Multipartite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Structure intentionally designed to resemble artificial neural networks.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Direct all edges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</a:rPr>
              <a:t>forward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Notable patterns in both a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Perceptron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style model with two layers and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Hidden Layer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model with three layers.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Theorem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For two layers in the form of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f→s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where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and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s are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# of vertices in the first and second layers.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Pic(G) = ℤ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f−1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s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x ℤ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Conjecture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Three layer model more complex, being split into cases.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Invariant factors are based off of the size of all three layers and the rank is just the size of the last layer.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74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Norman L Biggs. Chip-firing and the critical group of a graph. Journal of Algebraic Combinatorics, 9(1):25–45, 1999.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Matthew Baker and Serguei Norine. Riemann–Roch and Abel–Jacobi theory on a finite graph. Advances in Mathematics, 215(2):766–788, 2007.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Brian Jacobson, Andrew Niedermaier, and Victor Reiner. Critical groups for complete multipartite graphs and Cartesian products of complete graphs. Journal of Graph Theory, 44(3):231–250, 2003.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Caroline J Klivans. The mathematics of chip-firing. Chapman and Hall/CRC, 2018.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Richard P Stanley. Smith normal form in combinatorics. Journal of Combinatorial Theory, Series A, 144:476–495, 2016.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David G Wagner. The critical group of a directed graph. arXiv preprint math/0010241, 2000.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Image of chip firing game.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Wikipedia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 https://www.wikiwand.com/en/Chip-firing_game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5"/>
          <p:cNvSpPr/>
          <p:nvPr/>
        </p:nvSpPr>
        <p:spPr>
          <a:xfrm>
            <a:off x="1371960" y="2066400"/>
            <a:ext cx="7408440" cy="1130760"/>
          </a:xfrm>
          <a:prstGeom prst="rect">
            <a:avLst/>
          </a:prstGeom>
          <a:solidFill>
            <a:srgbClr val="3465a4"/>
          </a:solidFill>
          <a:ln w="29160">
            <a:solidFill>
              <a:srgbClr val="b7db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" rIns="14400" tIns="14400" bIns="144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Thank You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Chip Firing Game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97400" y="1870560"/>
            <a:ext cx="8566200" cy="246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Chip Firing Game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At start, each vertex on a graph assigned integer # of chips.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Chips can be lent or borrowed at each vertex.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Chips are either sent or received along each edge equally.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 directed graphs, vertices only interact with another along outgoing or bidirectional edge.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All edges bidirectional when undirected.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Game is won once all vertices have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</a:rPr>
              <a:t>≥0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chips.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Directed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Directed graphs have some combination of directed edges.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For our purposes, a bidirectional edge can be thought of as two, opposite, directed edges.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We define an orientation of a graph as the set of labels of the direction of each edge.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74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Terminal Strong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5792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Sub-graphs of a larger, directed graph.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Terminal: only edges pointing into the sub-graph.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Strongly connected: all vertices have directed path to all others.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Help to understand how game is played on directed graphs.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Can trap chips to effect how game evolves.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Not applicable to undirected graphs as all sub-graphs are strongly connected.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4740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3600" spc="-1" strike="noStrike">
                <a:solidFill>
                  <a:srgbClr val="729fcf"/>
                </a:solidFill>
                <a:latin typeface="Arial"/>
                <a:ea typeface="Noto Sans CJK SC"/>
              </a:rPr>
              <a:t>Divisor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 is integer vector </a:t>
            </a:r>
            <a:r>
              <a:rPr b="0" i="1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v ∈ ℤ</a:t>
            </a:r>
            <a:r>
              <a:rPr b="0" i="1" lang="en-US" sz="36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 representing a state of the game.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i</a:t>
            </a:r>
            <a:r>
              <a:rPr b="0" i="1" lang="en-US" sz="36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th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 element of </a:t>
            </a:r>
            <a:r>
              <a:rPr b="0" i="1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v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 is chips on </a:t>
            </a:r>
            <a:r>
              <a:rPr b="0" i="1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i</a:t>
            </a:r>
            <a:r>
              <a:rPr b="0" i="1" lang="en-US" sz="36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th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vertex of the graph.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Linear algebra useful for describing game behavior.</a:t>
            </a:r>
            <a:endParaRPr b="0" lang="en-US" sz="3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State vectors facilitate later calculations.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40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Divisors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2022-08-31T19:30:52Z</dcterms:created>
  <dc:creator/>
  <dc:description/>
  <dc:language>en-US</dc:language>
  <cp:lastModifiedBy/>
  <dcterms:modified xsi:type="dcterms:W3CDTF">2023-02-07T11:31:20Z</dcterms:modified>
  <cp:revision>303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