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4A8F293-214C-4205-A009-B86F21F9E1C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EB712DE-9FA6-440C-BC57-6ED59B1A242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C427616-2BB7-4AC5-863D-CDA51C6480E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00A1F42-5D04-4EF6-B03B-316454684C3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51198EB-4AAD-4946-90BE-5279AB86934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EBA5E1A-6C32-405F-8A75-28F17D90A10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4E9B53F-BBE2-4BDA-9D7F-B42A5F570E4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B875AC6-6002-4928-948F-7C9061CD67C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7BA7819-E3A9-4DA3-9C8F-0D53562CE31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6EB70EE-009C-432C-8558-92B9FC2FCF7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07EE1F-DCC2-44B0-9D39-4C23146F620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60CCA4B-0C7A-4094-AEE6-147E526043A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3520" cy="5663520"/>
          </a:xfrm>
          <a:prstGeom prst="rect">
            <a:avLst/>
          </a:prstGeom>
          <a:solidFill>
            <a:srgbClr val="2c3e50"/>
          </a:solidFill>
          <a:ln w="10800">
            <a:noFill/>
          </a:ln>
        </p:spPr>
        <p:style>
          <a:lnRef idx="0"/>
          <a:fillRef idx="0"/>
          <a:effectRef idx="0"/>
          <a:fontRef idx="minor"/>
        </p:style>
      </p:sp>
      <p:sp>
        <p:nvSpPr>
          <p:cNvPr id="1" name=""/>
          <p:cNvSpPr/>
          <p:nvPr/>
        </p:nvSpPr>
        <p:spPr>
          <a:xfrm>
            <a:off x="0" y="0"/>
            <a:ext cx="10073520" cy="377352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3520" cy="2635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3520" cy="53352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AF0644C9-8FBF-4CA3-8BB1-BEE5932169C2}"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3520" cy="2635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3520" cy="263520"/>
          </a:xfrm>
          <a:prstGeom prst="rect">
            <a:avLst/>
          </a:prstGeom>
          <a:solidFill>
            <a:srgbClr val="2c3e50"/>
          </a:solidFill>
          <a:ln w="10800">
            <a:noFill/>
          </a:ln>
        </p:spPr>
        <p:style>
          <a:lnRef idx="0"/>
          <a:fillRef idx="0"/>
          <a:effectRef idx="0"/>
          <a:fontRef idx="minor"/>
        </p:style>
      </p:sp>
      <p:sp>
        <p:nvSpPr>
          <p:cNvPr id="44" name=""/>
          <p:cNvSpPr/>
          <p:nvPr/>
        </p:nvSpPr>
        <p:spPr>
          <a:xfrm>
            <a:off x="0" y="0"/>
            <a:ext cx="10073520" cy="120852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3520" cy="44352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3520" cy="5335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25273D8A-6F2D-4CE7-929D-44CC0DCD0AF4}"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3520" cy="2635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3520" cy="2635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3520" cy="263520"/>
          </a:xfrm>
          <a:prstGeom prst="rect">
            <a:avLst/>
          </a:prstGeom>
          <a:solidFill>
            <a:srgbClr val="2c3e50"/>
          </a:solidFill>
          <a:ln w="10800">
            <a:noFill/>
          </a:ln>
        </p:spPr>
        <p:style>
          <a:lnRef idx="0"/>
          <a:fillRef idx="0"/>
          <a:effectRef idx="0"/>
          <a:fontRef idx="minor"/>
        </p:style>
      </p:sp>
      <p:sp>
        <p:nvSpPr>
          <p:cNvPr id="88" name=""/>
          <p:cNvSpPr/>
          <p:nvPr/>
        </p:nvSpPr>
        <p:spPr>
          <a:xfrm>
            <a:off x="0" y="0"/>
            <a:ext cx="10073520" cy="120852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3520" cy="44352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3520" cy="5335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E3EA9B4C-C503-4264-ACF0-7C2FEF37E094}"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3520" cy="2635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3520" cy="2635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3520" cy="263520"/>
          </a:xfrm>
          <a:prstGeom prst="rect">
            <a:avLst/>
          </a:prstGeom>
          <a:solidFill>
            <a:srgbClr val="2c3e50"/>
          </a:solidFill>
          <a:ln w="10800">
            <a:noFill/>
          </a:ln>
        </p:spPr>
        <p:style>
          <a:lnRef idx="0"/>
          <a:fillRef idx="0"/>
          <a:effectRef idx="0"/>
          <a:fontRef idx="minor"/>
        </p:style>
      </p:sp>
      <p:sp>
        <p:nvSpPr>
          <p:cNvPr id="132" name=""/>
          <p:cNvSpPr/>
          <p:nvPr/>
        </p:nvSpPr>
        <p:spPr>
          <a:xfrm>
            <a:off x="0" y="0"/>
            <a:ext cx="10073520" cy="120852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3520" cy="44352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3520" cy="5335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6D64B2D4-5301-457D-9451-FDE679D9600B}"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3520" cy="2635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3520" cy="2635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3520" cy="273996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5880" cy="118008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52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The Picard Group is a finitely generated abelian group.  All of its member vectors can be added or subtracted and still be within that group.</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equivalence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the torsion sub-group, a special subset, of </a:t>
            </a:r>
            <a:r>
              <a:rPr b="0" i="1" lang="en-US" sz="3200" spc="-1" strike="noStrike">
                <a:latin typeface="Arial"/>
                <a:ea typeface="Noto Sans CJK SC"/>
              </a:rPr>
              <a:t>Pic(G)</a:t>
            </a:r>
            <a:r>
              <a:rPr b="0" lang="en-US" sz="3200" spc="-1" strike="noStrike">
                <a:latin typeface="Arial"/>
                <a:ea typeface="Noto Sans CJK SC"/>
              </a:rPr>
              <a:t> such that every divisor in each equivalence class has a degree of </a:t>
            </a:r>
            <a:r>
              <a:rPr b="0" i="1" lang="en-US" sz="3200" spc="-1" strike="noStrike">
                <a:latin typeface="Arial"/>
                <a:ea typeface="Noto Sans CJK SC"/>
              </a:rPr>
              <a:t>0.</a:t>
            </a:r>
            <a:endParaRPr b="0" lang="en-US" sz="3200" spc="-1" strike="noStrike">
              <a:latin typeface="Arial"/>
            </a:endParaRPr>
          </a:p>
          <a:p>
            <a:pPr lvl="1" marL="864000" indent="-324000">
              <a:lnSpc>
                <a:spcPct val="100000"/>
              </a:lnSpc>
              <a:spcBef>
                <a:spcPts val="1417"/>
              </a:spcBef>
              <a:buClr>
                <a:srgbClr val="000000"/>
              </a:buClr>
              <a:buSzPct val="75000"/>
              <a:buFont typeface="Symbol"/>
              <a:buChar char=""/>
            </a:pPr>
            <a:r>
              <a:rPr b="0" lang="en-US" sz="3200" spc="-1" strike="noStrike">
                <a:latin typeface="Arial"/>
                <a:ea typeface="Noto Sans CJK SC"/>
              </a:rPr>
              <a:t>All of its members can be generated by some combination of divisors within its equivalence classes.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If a divisor is in one of the Jacobian’s classes, it can be made winning after a finite series of moves.  The larger the size of the Jacobian, the more configurations exist where the vertices can be made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48000"/>
          </a:bodyPr>
          <a:p>
            <a:pPr marL="91440">
              <a:lnSpc>
                <a:spcPct val="100000"/>
              </a:lnSpc>
              <a:buNone/>
            </a:pPr>
            <a:r>
              <a:rPr b="0" lang="en-US" sz="3200" spc="-1" strike="noStrike">
                <a:latin typeface="Arial"/>
              </a:rPr>
              <a:t>The Picard Group is comprised of two parts: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Jacobian</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 </a:t>
            </a:r>
            <a:r>
              <a:rPr b="0" lang="en-US" sz="3200" spc="-1" strike="noStrike">
                <a:latin typeface="Arial"/>
                <a:ea typeface="Noto Sans CJK SC"/>
              </a:rPr>
              <a:t> Here, </a:t>
            </a:r>
            <a:r>
              <a:rPr b="0" i="1" lang="en-US" sz="3200" spc="-1" strike="noStrike">
                <a:latin typeface="Arial"/>
                <a:ea typeface="Noto Sans CJK SC"/>
              </a:rPr>
              <a:t>x</a:t>
            </a:r>
            <a:r>
              <a:rPr b="0" lang="en-US" sz="3200" spc="-1" strike="noStrike">
                <a:latin typeface="Arial"/>
                <a:ea typeface="Noto Sans CJK SC"/>
              </a:rPr>
              <a:t> represents the number of distinct equivalence classes with a degree of zero the graph can support.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Two invariant factors multiplied together represent a tuple.  These represent a graph state that is a combination of multiple classes combined together.  This is similar to a basis would function in a vector space.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sets of integers to the power of its rank</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 </a:t>
            </a:r>
            <a:r>
              <a:rPr b="0" lang="en-US" sz="3200" spc="-1" strike="noStrike">
                <a:latin typeface="Arial"/>
                <a:ea typeface="Noto Sans CJK SC"/>
              </a:rPr>
              <a:t>where </a:t>
            </a:r>
            <a:r>
              <a:rPr b="0" i="1" lang="en-US" sz="3200" spc="-1" strike="noStrike">
                <a:latin typeface="Arial"/>
                <a:ea typeface="Noto Sans CJK SC"/>
              </a:rPr>
              <a:t>n</a:t>
            </a:r>
            <a:r>
              <a:rPr b="0" lang="en-US" sz="3200" spc="-1" strike="noStrike">
                <a:latin typeface="Arial"/>
                <a:ea typeface="Noto Sans CJK SC"/>
              </a:rPr>
              <a:t> is the rank, representing the number of ways any number of chips can be distributed along classes represented by the Jacobian.  This tuple can represent the scaling up or down of the invariant factor(s) that make up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5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While the Laplacian itself encodes information about lending or borrowing moves, the SNF encodes information about the Picard Group and the Jacobian in its diagonal elements.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Calculating the SNF allows us to know more information on the possible ways a game can be played out.  Similarly to Gaussian elimination, the Laplacian is reduced to a diagonal matrix through a series of row and column operations.  The difference being that all elements of the matrix must be integers.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0240" cy="305028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4160" cy="2013120"/>
          </a:xfrm>
          <a:prstGeom prst="rect">
            <a:avLst/>
          </a:prstGeom>
          <a:ln w="0">
            <a:noFill/>
          </a:ln>
        </p:spPr>
      </p:pic>
      <p:pic>
        <p:nvPicPr>
          <p:cNvPr id="203" name="" descr=""/>
          <p:cNvPicPr/>
          <p:nvPr/>
        </p:nvPicPr>
        <p:blipFill>
          <a:blip r:embed="rId2"/>
          <a:stretch/>
        </p:blipFill>
        <p:spPr>
          <a:xfrm>
            <a:off x="1572840" y="3390120"/>
            <a:ext cx="6194160" cy="2013120"/>
          </a:xfrm>
          <a:prstGeom prst="rect">
            <a:avLst/>
          </a:prstGeom>
          <a:ln w="0">
            <a:noFill/>
          </a:ln>
        </p:spPr>
      </p:pic>
      <p:sp>
        <p:nvSpPr>
          <p:cNvPr id="204" name=""/>
          <p:cNvSpPr/>
          <p:nvPr/>
        </p:nvSpPr>
        <p:spPr>
          <a:xfrm>
            <a:off x="7772400" y="1371600"/>
            <a:ext cx="2280600" cy="3883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0320" cy="2054520"/>
          </a:xfrm>
          <a:prstGeom prst="rect">
            <a:avLst/>
          </a:prstGeom>
          <a:ln w="0">
            <a:noFill/>
          </a:ln>
        </p:spPr>
      </p:pic>
      <p:pic>
        <p:nvPicPr>
          <p:cNvPr id="208" name="" descr=""/>
          <p:cNvPicPr/>
          <p:nvPr/>
        </p:nvPicPr>
        <p:blipFill>
          <a:blip r:embed="rId2"/>
          <a:stretch/>
        </p:blipFill>
        <p:spPr>
          <a:xfrm>
            <a:off x="228600" y="3336840"/>
            <a:ext cx="2740320" cy="2054520"/>
          </a:xfrm>
          <a:prstGeom prst="rect">
            <a:avLst/>
          </a:prstGeom>
          <a:ln w="0">
            <a:noFill/>
          </a:ln>
        </p:spPr>
      </p:pic>
      <p:pic>
        <p:nvPicPr>
          <p:cNvPr id="209" name="" descr=""/>
          <p:cNvPicPr/>
          <p:nvPr/>
        </p:nvPicPr>
        <p:blipFill>
          <a:blip r:embed="rId3"/>
          <a:stretch/>
        </p:blipFill>
        <p:spPr>
          <a:xfrm>
            <a:off x="3657600" y="1279440"/>
            <a:ext cx="2740320" cy="2054520"/>
          </a:xfrm>
          <a:prstGeom prst="rect">
            <a:avLst/>
          </a:prstGeom>
          <a:ln w="0">
            <a:noFill/>
          </a:ln>
        </p:spPr>
      </p:pic>
      <p:pic>
        <p:nvPicPr>
          <p:cNvPr id="210" name="" descr=""/>
          <p:cNvPicPr/>
          <p:nvPr/>
        </p:nvPicPr>
        <p:blipFill>
          <a:blip r:embed="rId4"/>
          <a:stretch/>
        </p:blipFill>
        <p:spPr>
          <a:xfrm>
            <a:off x="3657600" y="3336840"/>
            <a:ext cx="2740320" cy="2054520"/>
          </a:xfrm>
          <a:prstGeom prst="rect">
            <a:avLst/>
          </a:prstGeom>
          <a:ln w="0">
            <a:noFill/>
          </a:ln>
        </p:spPr>
      </p:pic>
      <p:pic>
        <p:nvPicPr>
          <p:cNvPr id="211" name="" descr=""/>
          <p:cNvPicPr/>
          <p:nvPr/>
        </p:nvPicPr>
        <p:blipFill>
          <a:blip r:embed="rId5"/>
          <a:stretch/>
        </p:blipFill>
        <p:spPr>
          <a:xfrm>
            <a:off x="6354000" y="1828800"/>
            <a:ext cx="3472920" cy="2603880"/>
          </a:xfrm>
          <a:prstGeom prst="rect">
            <a:avLst/>
          </a:prstGeom>
          <a:ln w="0">
            <a:noFill/>
          </a:ln>
        </p:spPr>
      </p:pic>
      <p:sp>
        <p:nvSpPr>
          <p:cNvPr id="212" name=""/>
          <p:cNvSpPr/>
          <p:nvPr/>
        </p:nvSpPr>
        <p:spPr>
          <a:xfrm>
            <a:off x="457200" y="1143000"/>
            <a:ext cx="2283120" cy="34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3120" cy="34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3120" cy="34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3120" cy="34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3120" cy="34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18"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directionally connected to the next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21" name="PlaceHolder 2"/>
          <p:cNvSpPr>
            <a:spLocks noGrp="1"/>
          </p:cNvSpPr>
          <p:nvPr>
            <p:ph/>
          </p:nvPr>
        </p:nvSpPr>
        <p:spPr>
          <a:xfrm>
            <a:off x="360000" y="1485000"/>
            <a:ext cx="9353520" cy="3773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3" name="PlaceHolder 2"/>
          <p:cNvSpPr>
            <a:spLocks noGrp="1"/>
          </p:cNvSpPr>
          <p:nvPr>
            <p:ph/>
          </p:nvPr>
        </p:nvSpPr>
        <p:spPr>
          <a:xfrm>
            <a:off x="360000" y="1485000"/>
            <a:ext cx="9353520" cy="3773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focused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5"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49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is pointing towards the new vertex, the rank increases by one so long as the number of terminal strong components also grows as a result.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also proven this through induction as there are no cases in which it changes as more and more edges are added.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game played on a graph where integer amounts of chips are fired between vertices along their adjacent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 For instance, from a perspective motivated by algebraic geometry,  one may view finite graphs as a discrete model for Riemann surfaces.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main area of study of this game is on its standard, undirected variant.  However, this game can also be played on directed graphs.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Though this area has been comparatively less researched, we hope to change that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7" name="PlaceHolder 2"/>
          <p:cNvSpPr>
            <a:spLocks noGrp="1"/>
          </p:cNvSpPr>
          <p:nvPr>
            <p:ph/>
          </p:nvPr>
        </p:nvSpPr>
        <p:spPr>
          <a:xfrm>
            <a:off x="360000" y="1485000"/>
            <a:ext cx="9464040" cy="3773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i="1" lang="en-US" sz="2100" spc="-1" strike="noStrike">
                <a:solidFill>
                  <a:srgbClr val="000000"/>
                </a:solidFill>
                <a:latin typeface="Arial"/>
                <a:ea typeface="JetBrains Mono"/>
              </a:rPr>
              <a:t>Jac(cycle) x Jac(tree)</a:t>
            </a:r>
            <a:r>
              <a:rPr b="0" lang="en-US" sz="2100" spc="-1" strike="noStrike">
                <a:solidFill>
                  <a:srgbClr val="000000"/>
                </a:solidFill>
                <a:latin typeface="Arial"/>
                <a:ea typeface="JetBrains Mono"/>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29" name="" descr=""/>
          <p:cNvPicPr/>
          <p:nvPr/>
        </p:nvPicPr>
        <p:blipFill>
          <a:blip r:embed="rId1"/>
          <a:stretch/>
        </p:blipFill>
        <p:spPr>
          <a:xfrm>
            <a:off x="6672960" y="2286000"/>
            <a:ext cx="2927880" cy="2194560"/>
          </a:xfrm>
          <a:prstGeom prst="rect">
            <a:avLst/>
          </a:prstGeom>
          <a:ln w="0">
            <a:noFill/>
          </a:ln>
        </p:spPr>
      </p:pic>
      <p:pic>
        <p:nvPicPr>
          <p:cNvPr id="230" name="" descr=""/>
          <p:cNvPicPr/>
          <p:nvPr/>
        </p:nvPicPr>
        <p:blipFill>
          <a:blip r:embed="rId2"/>
          <a:srcRect l="7494" t="5614" r="10022" b="10008"/>
          <a:stretch/>
        </p:blipFill>
        <p:spPr>
          <a:xfrm>
            <a:off x="914400" y="2286000"/>
            <a:ext cx="2414880" cy="1924200"/>
          </a:xfrm>
          <a:prstGeom prst="rect">
            <a:avLst/>
          </a:prstGeom>
          <a:ln w="0">
            <a:noFill/>
          </a:ln>
        </p:spPr>
      </p:pic>
      <p:pic>
        <p:nvPicPr>
          <p:cNvPr id="231" name="" descr=""/>
          <p:cNvPicPr/>
          <p:nvPr/>
        </p:nvPicPr>
        <p:blipFill>
          <a:blip r:embed="rId3"/>
          <a:srcRect l="0" t="488" r="6455" b="5937"/>
          <a:stretch/>
        </p:blipFill>
        <p:spPr>
          <a:xfrm>
            <a:off x="3657600" y="2289960"/>
            <a:ext cx="2738520" cy="2053080"/>
          </a:xfrm>
          <a:prstGeom prst="rect">
            <a:avLst/>
          </a:prstGeom>
          <a:ln w="0">
            <a:noFill/>
          </a:ln>
        </p:spPr>
      </p:pic>
      <p:sp>
        <p:nvSpPr>
          <p:cNvPr id="232" name=""/>
          <p:cNvSpPr/>
          <p:nvPr/>
        </p:nvSpPr>
        <p:spPr>
          <a:xfrm rot="18160800">
            <a:off x="910800" y="303804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3" name=""/>
          <p:cNvSpPr/>
          <p:nvPr/>
        </p:nvSpPr>
        <p:spPr>
          <a:xfrm rot="3178800">
            <a:off x="2383200" y="311544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4" name=""/>
          <p:cNvSpPr/>
          <p:nvPr/>
        </p:nvSpPr>
        <p:spPr>
          <a:xfrm>
            <a:off x="1834200" y="412020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18160800">
            <a:off x="3882600" y="313920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rot="14195400">
            <a:off x="5248080" y="314316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21568800">
            <a:off x="4575960" y="412020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a:off x="7777800" y="412020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13918800">
            <a:off x="8371440" y="305856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rot="7579800">
            <a:off x="6991200" y="311364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42"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51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  It is the number of terminal strong components in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than that of a tree, 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The most common of these invariant factors are the trivial factor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across all possible orientations.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 </a:t>
            </a:r>
            <a:r>
              <a:rPr b="0" lang="en-US" sz="3200" spc="-1" strike="noStrike">
                <a:solidFill>
                  <a:srgbClr val="000000"/>
                </a:solidFill>
                <a:latin typeface="Arial"/>
                <a:ea typeface="Noto Sans CJK SC"/>
              </a:rPr>
              <a:t> Here a </a:t>
            </a:r>
            <a:r>
              <a:rPr b="0" i="1" lang="en-US" sz="3200" spc="-1" strike="noStrike">
                <a:solidFill>
                  <a:srgbClr val="000000"/>
                </a:solidFill>
                <a:latin typeface="Arial"/>
                <a:ea typeface="Noto Sans CJK SC"/>
              </a:rPr>
              <a:t>path</a:t>
            </a:r>
            <a:r>
              <a:rPr b="0" lang="en-US" sz="3200" spc="-1" strike="noStrike">
                <a:solidFill>
                  <a:srgbClr val="000000"/>
                </a:solidFill>
                <a:latin typeface="Arial"/>
                <a:ea typeface="Noto Sans CJK SC"/>
              </a:rPr>
              <a:t> is a connected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in which all arrows are oriented in a single direction or are bidirectional.  In other words, a path is a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one strong terminal component.  These paths either only comprise one edge or are terminated by one appropriate directed edge on each side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clockwise of the counter-clockwise path and counter-clockwise of the clockwise path.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44" name="" descr=""/>
          <p:cNvPicPr/>
          <p:nvPr/>
        </p:nvPicPr>
        <p:blipFill>
          <a:blip r:embed="rId1"/>
          <a:stretch/>
        </p:blipFill>
        <p:spPr>
          <a:xfrm>
            <a:off x="2671200" y="1604160"/>
            <a:ext cx="4872240" cy="3653280"/>
          </a:xfrm>
          <a:prstGeom prst="rect">
            <a:avLst/>
          </a:prstGeom>
          <a:ln w="0">
            <a:noFill/>
          </a:ln>
        </p:spPr>
      </p:pic>
      <p:sp>
        <p:nvSpPr>
          <p:cNvPr id="245" name=""/>
          <p:cNvSpPr/>
          <p:nvPr/>
        </p:nvSpPr>
        <p:spPr>
          <a:xfrm>
            <a:off x="2514600" y="1371600"/>
            <a:ext cx="5714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 demonstration of the distribution of invariant factors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7"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5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of the wheel graph into their two most obvious groups, those belonging to the rim of the wheel and those of the spokes.  By orienting all the edges of either group the same way and trying all nine combinations, we noticed a well-defined pattern for each as the size of the wheel graph changed. These patterns fell into four distinct cases.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This orientation produces a result very similar to that of an undirected wheel graph where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In our directed case, </a:t>
            </a:r>
            <a:r>
              <a:rPr b="0" i="1" lang="en-US" sz="3200" spc="-1" strike="noStrike">
                <a:solidFill>
                  <a:srgbClr val="000000"/>
                </a:solidFill>
                <a:latin typeface="Arial"/>
                <a:ea typeface="Noto Sans CJK SC"/>
              </a:rPr>
              <a:t>c=4</a:t>
            </a:r>
            <a:r>
              <a:rPr b="0" lang="en-US" sz="3200" spc="-1" strike="noStrike">
                <a:solidFill>
                  <a:srgbClr val="000000"/>
                </a:solidFill>
                <a:latin typeface="Arial"/>
                <a:ea typeface="Noto Sans CJK SC"/>
              </a:rPr>
              <a:t> while in the undirected case, </a:t>
            </a:r>
            <a:r>
              <a:rPr b="0" i="1" lang="en-US" sz="3200" spc="-1" strike="noStrike">
                <a:solidFill>
                  <a:srgbClr val="000000"/>
                </a:solidFill>
                <a:latin typeface="Arial"/>
                <a:ea typeface="Noto Sans CJK SC"/>
              </a:rPr>
              <a:t>c=5</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This can also be modeled as a series similar to the Lucas numbers.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9" name="" descr=""/>
          <p:cNvPicPr/>
          <p:nvPr/>
        </p:nvPicPr>
        <p:blipFill>
          <a:blip r:embed="rId1"/>
          <a:stretch/>
        </p:blipFill>
        <p:spPr>
          <a:xfrm>
            <a:off x="1143000" y="2196720"/>
            <a:ext cx="3773880" cy="2829600"/>
          </a:xfrm>
          <a:prstGeom prst="rect">
            <a:avLst/>
          </a:prstGeom>
          <a:ln w="0">
            <a:noFill/>
          </a:ln>
        </p:spPr>
      </p:pic>
      <p:pic>
        <p:nvPicPr>
          <p:cNvPr id="250" name="" descr=""/>
          <p:cNvPicPr/>
          <p:nvPr/>
        </p:nvPicPr>
        <p:blipFill>
          <a:blip r:embed="rId2"/>
          <a:stretch/>
        </p:blipFill>
        <p:spPr>
          <a:xfrm>
            <a:off x="4910040" y="2196720"/>
            <a:ext cx="3773880" cy="2829600"/>
          </a:xfrm>
          <a:prstGeom prst="rect">
            <a:avLst/>
          </a:prstGeom>
          <a:ln w="0">
            <a:noFill/>
          </a:ln>
        </p:spPr>
      </p:pic>
      <p:sp>
        <p:nvSpPr>
          <p:cNvPr id="251" name=""/>
          <p:cNvSpPr/>
          <p:nvPr/>
        </p:nvSpPr>
        <p:spPr>
          <a:xfrm>
            <a:off x="1600200" y="1828800"/>
            <a:ext cx="6626520" cy="34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2"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6"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7"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59"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This was true for any arbitrary orientation of the rim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  If all of the spokes point outward, the vertices on the rim cannot interact with the axle, functioning similarly to a cycle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prime cycle graphs and their counterparts,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Cycle</a:t>
            </a:r>
            <a:r>
              <a:rPr b="0" lang="en-US" sz="3200" spc="-1" strike="noStrike" baseline="-8000">
                <a:solidFill>
                  <a:srgbClr val="000000"/>
                </a:solidFill>
                <a:latin typeface="Arial"/>
                <a:ea typeface="Noto Sans CJK SC"/>
              </a:rPr>
              <a:t>(</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61"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these  graphs  that  we  investigate  are  intentionally  designed  to  resemble  artificial neural networks.  To further facilitate this comparison, we direct all edges </a:t>
            </a:r>
            <a:r>
              <a:rPr b="0" i="1" lang="en-US" sz="3200" spc="-1" strike="noStrike">
                <a:latin typeface="Arial"/>
              </a:rPr>
              <a:t>forward</a:t>
            </a:r>
            <a:r>
              <a:rPr b="0" lang="en-US" sz="3200" spc="-1" strike="noStrike">
                <a:latin typeface="Arial"/>
              </a:rPr>
              <a:t> such that, after numbering the groupings of these vertices in some order, edges always point towards the next highest numbered grouping.</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  There are similarly structured to the two layer models where the invariant factors are based off of the size of all three layers and the rank is just the size of the last layer.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2320" cy="2469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3520" cy="377352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4040" cy="3773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Aside from their usage in mathematics, one notable usage of these games is in economics where these games, especially the directed variants, can be used to model the flow of money or assets from one entity to another.</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pieces are sent to neutralize neighboring enemies.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3520" cy="1244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4040" cy="3773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Terminal strong components are sub-graphs of a larger oriented graph.</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defined as regions of a graph that are strongly connected, in other words, every vertex has a directed path to all other vertices.</a:t>
            </a:r>
            <a:endParaRPr b="0" lang="en-US" sz="21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2100" spc="-1" strike="noStrike">
                <a:solidFill>
                  <a:srgbClr val="000000"/>
                </a:solidFill>
                <a:latin typeface="Arial"/>
                <a:ea typeface="JetBrains Mono"/>
              </a:rPr>
              <a:t>For undirected graphs, all sub-graphs are strongly connected.</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also terminal, as in there are only edges pointing into the sub-graph, with none coming out of it.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Understanding these regions is important for understanding how the game is played.  An example of their importance is how chips can only be lent into these regions, trapping them until a borrowing move has been made.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6480" cy="3513240"/>
          </a:xfrm>
          <a:prstGeom prst="rect">
            <a:avLst/>
          </a:prstGeom>
          <a:ln w="0">
            <a:noFill/>
          </a:ln>
        </p:spPr>
      </p:pic>
      <p:sp>
        <p:nvSpPr>
          <p:cNvPr id="190" name="PlaceHolder 2"/>
          <p:cNvSpPr>
            <a:spLocks noGrp="1"/>
          </p:cNvSpPr>
          <p:nvPr>
            <p:ph type="subTitle"/>
          </p:nvPr>
        </p:nvSpPr>
        <p:spPr>
          <a:xfrm>
            <a:off x="360000" y="2507760"/>
            <a:ext cx="1462680" cy="160092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7280" cy="1478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3520" cy="377352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made on a certain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 when based on that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  All members of this group are related to one of the graph’s equivalence classes and are generated through some combination of lending or borrowing moves.</a:t>
            </a:r>
            <a:endParaRPr b="0" lang="en-US" sz="3200" spc="-1" strike="noStrike">
              <a:latin typeface="Arial"/>
            </a:endParaRPr>
          </a:p>
        </p:txBody>
      </p:sp>
      <p:sp>
        <p:nvSpPr>
          <p:cNvPr id="193" name="PlaceHolder 2"/>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2023-01-02T20:48:35Z</dcterms:modified>
  <cp:revision>150</cp:revision>
  <dc:subject/>
  <dc:title>Midnightblue</dc:title>
</cp:coreProperties>
</file>

<file path=docProps/custom.xml><?xml version="1.0" encoding="utf-8"?>
<Properties xmlns="http://schemas.openxmlformats.org/officeDocument/2006/custom-properties" xmlns:vt="http://schemas.openxmlformats.org/officeDocument/2006/docPropsVTypes"/>
</file>