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1ADB08F-FAF6-45BA-9135-7547EB2778A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B03864D-D7AD-4F68-AA5A-EC3E79E103A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77FE94D-F1C0-4F92-9D7B-D343598EFBB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1910E80-58F2-4FE2-A137-F285F449CAA6}"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253D5E9-FC9F-47F6-9FE3-B3FE636852E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E211E80-27AD-4541-AA62-84C4B9BA072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C2B079B-7F5B-49EC-8F32-AA6DB21CF49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BCB4771-4D0F-4014-980D-AA6BE5BA92A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FB44D9E-C017-4B0A-8F77-34B3A32FEEF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4F4A660-6083-4214-99AB-3DDF339A5AD6}"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380E74B-EBE8-4090-ADE4-465AF6D3151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301CEE0-485A-4711-BA27-484CC328B94D}"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4240" cy="5664240"/>
          </a:xfrm>
          <a:prstGeom prst="rect">
            <a:avLst/>
          </a:prstGeom>
          <a:solidFill>
            <a:srgbClr val="2c3e50"/>
          </a:solidFill>
          <a:ln w="10800">
            <a:noFill/>
          </a:ln>
        </p:spPr>
        <p:style>
          <a:lnRef idx="0"/>
          <a:fillRef idx="0"/>
          <a:effectRef idx="0"/>
          <a:fontRef idx="minor"/>
        </p:style>
      </p:sp>
      <p:sp>
        <p:nvSpPr>
          <p:cNvPr id="1" name=""/>
          <p:cNvSpPr/>
          <p:nvPr/>
        </p:nvSpPr>
        <p:spPr>
          <a:xfrm>
            <a:off x="0" y="0"/>
            <a:ext cx="10074240" cy="377424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4240" cy="2642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4240" cy="53424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839271C3-9AC2-4714-82E2-1ABF3CFA2E8D}"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4240" cy="2642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4240" cy="264240"/>
          </a:xfrm>
          <a:prstGeom prst="rect">
            <a:avLst/>
          </a:prstGeom>
          <a:solidFill>
            <a:srgbClr val="2c3e50"/>
          </a:solidFill>
          <a:ln w="10800">
            <a:noFill/>
          </a:ln>
        </p:spPr>
        <p:style>
          <a:lnRef idx="0"/>
          <a:fillRef idx="0"/>
          <a:effectRef idx="0"/>
          <a:fontRef idx="minor"/>
        </p:style>
      </p:sp>
      <p:sp>
        <p:nvSpPr>
          <p:cNvPr id="44" name=""/>
          <p:cNvSpPr/>
          <p:nvPr/>
        </p:nvSpPr>
        <p:spPr>
          <a:xfrm>
            <a:off x="0" y="0"/>
            <a:ext cx="10074240" cy="120924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4240" cy="44424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4240" cy="5342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2EE61069-6AC8-4CBE-B40B-4F9098B56971}"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ftr" idx="4"/>
          </p:nvPr>
        </p:nvSpPr>
        <p:spPr>
          <a:xfrm>
            <a:off x="3420000" y="5400000"/>
            <a:ext cx="3234240" cy="2642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8" name="PlaceHolder 2"/>
          <p:cNvSpPr>
            <a:spLocks noGrp="1"/>
          </p:cNvSpPr>
          <p:nvPr>
            <p:ph type="dt" idx="5"/>
          </p:nvPr>
        </p:nvSpPr>
        <p:spPr>
          <a:xfrm>
            <a:off x="360000" y="5400000"/>
            <a:ext cx="2874240" cy="2642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9"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4240" cy="264240"/>
          </a:xfrm>
          <a:prstGeom prst="rect">
            <a:avLst/>
          </a:prstGeom>
          <a:solidFill>
            <a:srgbClr val="2c3e50"/>
          </a:solidFill>
          <a:ln w="10800">
            <a:noFill/>
          </a:ln>
        </p:spPr>
        <p:style>
          <a:lnRef idx="0"/>
          <a:fillRef idx="0"/>
          <a:effectRef idx="0"/>
          <a:fontRef idx="minor"/>
        </p:style>
      </p:sp>
      <p:sp>
        <p:nvSpPr>
          <p:cNvPr id="88" name=""/>
          <p:cNvSpPr/>
          <p:nvPr/>
        </p:nvSpPr>
        <p:spPr>
          <a:xfrm>
            <a:off x="0" y="0"/>
            <a:ext cx="10074240" cy="120924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4240" cy="44424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4240" cy="5342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219FF7A7-6DEF-4152-B825-FB558C4DC0E9}"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2" name="PlaceHolder 2"/>
          <p:cNvSpPr>
            <a:spLocks noGrp="1"/>
          </p:cNvSpPr>
          <p:nvPr>
            <p:ph type="ftr" idx="6"/>
          </p:nvPr>
        </p:nvSpPr>
        <p:spPr>
          <a:xfrm>
            <a:off x="3420000" y="5400000"/>
            <a:ext cx="3234240" cy="2642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3" name="PlaceHolder 3"/>
          <p:cNvSpPr>
            <a:spLocks noGrp="1"/>
          </p:cNvSpPr>
          <p:nvPr>
            <p:ph type="dt" idx="7"/>
          </p:nvPr>
        </p:nvSpPr>
        <p:spPr>
          <a:xfrm>
            <a:off x="360000" y="5400000"/>
            <a:ext cx="2874240" cy="2642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4240" cy="264240"/>
          </a:xfrm>
          <a:prstGeom prst="rect">
            <a:avLst/>
          </a:prstGeom>
          <a:solidFill>
            <a:srgbClr val="2c3e50"/>
          </a:solidFill>
          <a:ln w="10800">
            <a:noFill/>
          </a:ln>
        </p:spPr>
        <p:style>
          <a:lnRef idx="0"/>
          <a:fillRef idx="0"/>
          <a:effectRef idx="0"/>
          <a:fontRef idx="minor"/>
        </p:style>
      </p:sp>
      <p:sp>
        <p:nvSpPr>
          <p:cNvPr id="132" name=""/>
          <p:cNvSpPr/>
          <p:nvPr/>
        </p:nvSpPr>
        <p:spPr>
          <a:xfrm>
            <a:off x="0" y="0"/>
            <a:ext cx="10074240" cy="120924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4240" cy="44424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4240" cy="53424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A4C9CA9C-4A34-4D28-A77B-DC28EF8CAFCF}"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4240" cy="26424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4240" cy="26424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7.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4240" cy="274068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6600" cy="118080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YOUNGSU KIM</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5"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73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in.</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The Picard Group is a finitely generated abelian group.</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degree of a divisor or an equivalence class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Jacobian</a:t>
            </a:r>
            <a:r>
              <a:rPr b="0" lang="en-US" sz="3200" spc="-1" strike="noStrike">
                <a:latin typeface="Arial"/>
                <a:ea typeface="Noto Sans CJK SC"/>
              </a:rPr>
              <a:t> of a graph, </a:t>
            </a:r>
            <a:r>
              <a:rPr b="0" i="1" lang="en-US" sz="3200" spc="-1" strike="noStrike">
                <a:latin typeface="Arial"/>
                <a:ea typeface="Noto Sans CJK SC"/>
              </a:rPr>
              <a:t>Jac(G)</a:t>
            </a:r>
            <a:r>
              <a:rPr b="0" lang="en-US" sz="3200" spc="-1" strike="noStrike">
                <a:latin typeface="Arial"/>
                <a:ea typeface="Noto Sans CJK SC"/>
              </a:rPr>
              <a:t>, is the torsion sub-group of </a:t>
            </a:r>
            <a:r>
              <a:rPr b="0" i="1" lang="en-US" sz="3200" spc="-1" strike="noStrike">
                <a:latin typeface="Arial"/>
                <a:ea typeface="Noto Sans CJK SC"/>
              </a:rPr>
              <a:t>Pic(G)</a:t>
            </a:r>
            <a:r>
              <a:rPr b="0" lang="en-US" sz="3200" spc="-1" strike="noStrike">
                <a:latin typeface="Arial"/>
                <a:ea typeface="Noto Sans CJK SC"/>
              </a:rPr>
              <a:t> such that every divisor in each equivalence class has a degree of </a:t>
            </a:r>
            <a:r>
              <a:rPr b="0" i="1" lang="en-US" sz="3200" spc="-1" strike="noStrike">
                <a:latin typeface="Arial"/>
                <a:ea typeface="Noto Sans CJK SC"/>
              </a:rPr>
              <a:t>0.</a:t>
            </a:r>
            <a:r>
              <a:rPr b="0" lang="en-US" sz="3200" spc="-1" strike="noStrike">
                <a:latin typeface="Arial"/>
                <a:ea typeface="Noto Sans CJK SC"/>
              </a:rPr>
              <a:t>  </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If a divisor is in one of the Jacobian’s classes, it can be made winning after a finite series of moves.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7"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66000"/>
          </a:bodyPr>
          <a:p>
            <a:pPr marL="91440" indent="-324000">
              <a:lnSpc>
                <a:spcPct val="100000"/>
              </a:lnSpc>
              <a:buClr>
                <a:srgbClr val="000000"/>
              </a:buClr>
              <a:buSzPct val="45000"/>
              <a:buFont typeface="Wingdings" charset="2"/>
              <a:buChar char=""/>
            </a:pPr>
            <a:r>
              <a:rPr b="0" lang="en-US" sz="3200" spc="-1" strike="noStrike">
                <a:latin typeface="Arial"/>
                <a:ea typeface="Noto Sans CJK SC"/>
              </a:rPr>
              <a:t>The Picard Group is comprised of two parts, the Jacobian and </a:t>
            </a:r>
            <a:r>
              <a:rPr b="0" i="1" lang="en-US" sz="3200" spc="-1" strike="noStrike">
                <a:latin typeface="Arial"/>
                <a:ea typeface="Noto Sans CJK SC"/>
              </a:rPr>
              <a:t>ℤ</a:t>
            </a:r>
            <a:r>
              <a:rPr b="0" i="1" lang="en-US" sz="3200" spc="-1" strike="noStrike" baseline="33000">
                <a:latin typeface="Arial"/>
                <a:ea typeface="Noto Sans CJK SC"/>
              </a:rPr>
              <a:t>n</a:t>
            </a:r>
            <a:r>
              <a:rPr b="0" lang="en-US" sz="3200" spc="-1" strike="noStrike">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Jacobian itself is comprised of one or more invariant factors which are each in the form of </a:t>
            </a:r>
            <a:r>
              <a:rPr b="0" i="1" lang="en-US" sz="3200" spc="-1" strike="noStrike">
                <a:latin typeface="Arial"/>
                <a:ea typeface="Noto Sans CJK SC"/>
              </a:rPr>
              <a:t>ℤ</a:t>
            </a:r>
            <a:r>
              <a:rPr b="0" i="1" lang="en-US" sz="3200" spc="-1" strike="noStrike" baseline="-8000">
                <a:latin typeface="Arial"/>
                <a:ea typeface="Noto Sans CJK SC"/>
              </a:rPr>
              <a:t>x</a:t>
            </a:r>
            <a:r>
              <a:rPr b="0" i="1" lang="en-US" sz="3200" spc="-1" strike="noStrike">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invariant factors multiplied together represent a tuple.  These represent a graph state that is a combination of multiple classes combined together.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form of </a:t>
            </a:r>
            <a:r>
              <a:rPr b="0" i="1" lang="en-US" sz="3200" spc="-1" strike="noStrike">
                <a:latin typeface="Arial"/>
                <a:ea typeface="Noto Sans CJK SC"/>
              </a:rPr>
              <a:t>ℤ</a:t>
            </a:r>
            <a:r>
              <a:rPr b="0" i="1" lang="en-US" sz="3200" spc="-1" strike="noStrike" baseline="33000">
                <a:latin typeface="Arial"/>
                <a:ea typeface="Noto Sans CJK SC"/>
              </a:rPr>
              <a:t>n </a:t>
            </a:r>
            <a:r>
              <a:rPr b="0" i="1" lang="en-US" sz="3200" spc="-1" strike="noStrike">
                <a:latin typeface="Arial"/>
                <a:ea typeface="Noto Sans CJK SC"/>
              </a:rPr>
              <a:t>(an n-tuple of integers where n is the rank)</a:t>
            </a:r>
            <a:r>
              <a:rPr b="0" lang="en-US" sz="3200" spc="-1" strike="noStrike">
                <a:latin typeface="Arial"/>
                <a:ea typeface="Noto Sans CJK SC"/>
              </a:rPr>
              <a:t>, representing the number of ways any number of chips can be distributed along classes represented by the Jacobian.</a:t>
            </a:r>
            <a:endParaRPr b="0" lang="en-US" sz="3200" spc="-1" strike="noStrike">
              <a:latin typeface="Arial"/>
            </a:endParaRPr>
          </a:p>
          <a:p>
            <a:pPr>
              <a:lnSpc>
                <a:spcPct val="100000"/>
              </a:lnSpc>
              <a:spcBef>
                <a:spcPts val="1417"/>
              </a:spcBef>
              <a:buNone/>
            </a:pPr>
            <a:r>
              <a:rPr b="0" lang="en-US" sz="3200" spc="-1" strike="noStrike">
                <a:latin typeface="Arial"/>
                <a:ea typeface="Noto Sans CJK SC"/>
              </a:rPr>
              <a:t>Using the Picard Group, we can completely describe any initial or intermediate state of a game, given the graph that it is played 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9"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helps to serve as a bridge between the conceptual game and the mathematics behind those concepts.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a graph of size </a:t>
            </a:r>
            <a:r>
              <a:rPr b="0" i="1" lang="en-US" sz="3200" spc="-1" strike="noStrike">
                <a:latin typeface="Arial"/>
                <a:ea typeface="Noto Sans CJK SC"/>
              </a:rPr>
              <a:t>n</a:t>
            </a:r>
            <a:r>
              <a:rPr b="0" lang="en-US" sz="3200" spc="-1" strike="noStrike">
                <a:latin typeface="Arial"/>
                <a:ea typeface="Noto Sans CJK SC"/>
              </a:rPr>
              <a:t>, it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matrix obtained from the Laplacian. The SNF encodes information about the Picard Group in its diagonal elements.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201" name="PlaceHolder 2"/>
          <p:cNvSpPr>
            <a:spLocks noGrp="1"/>
          </p:cNvSpPr>
          <p:nvPr>
            <p:ph/>
          </p:nvPr>
        </p:nvSpPr>
        <p:spPr>
          <a:xfrm>
            <a:off x="457200" y="1744920"/>
            <a:ext cx="1110960" cy="3051000"/>
          </a:xfrm>
          <a:prstGeom prst="rect">
            <a:avLst/>
          </a:prstGeom>
          <a:noFill/>
          <a:ln w="0">
            <a:noFill/>
          </a:ln>
        </p:spPr>
        <p:txBody>
          <a:bodyPr lIns="0" rIns="0" tIns="0" bIns="0" anchor="t">
            <a:normAutofit/>
          </a:bodyPr>
          <a:p>
            <a:pPr>
              <a:lnSpc>
                <a:spcPct val="100000"/>
              </a:lnSpc>
              <a:buNone/>
            </a:pPr>
            <a:endParaRPr b="0" lang="en-US" sz="1650" spc="-1" strike="noStrike">
              <a:latin typeface="Arial"/>
            </a:endParaRPr>
          </a:p>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202" name="" descr=""/>
          <p:cNvPicPr/>
          <p:nvPr/>
        </p:nvPicPr>
        <p:blipFill>
          <a:blip r:embed="rId1"/>
          <a:stretch/>
        </p:blipFill>
        <p:spPr>
          <a:xfrm>
            <a:off x="1572840" y="1371600"/>
            <a:ext cx="6194880" cy="2013840"/>
          </a:xfrm>
          <a:prstGeom prst="rect">
            <a:avLst/>
          </a:prstGeom>
          <a:ln w="0">
            <a:noFill/>
          </a:ln>
        </p:spPr>
      </p:pic>
      <p:pic>
        <p:nvPicPr>
          <p:cNvPr id="203" name="" descr=""/>
          <p:cNvPicPr/>
          <p:nvPr/>
        </p:nvPicPr>
        <p:blipFill>
          <a:blip r:embed="rId2"/>
          <a:stretch/>
        </p:blipFill>
        <p:spPr>
          <a:xfrm>
            <a:off x="1572840" y="3390120"/>
            <a:ext cx="6194880" cy="2013840"/>
          </a:xfrm>
          <a:prstGeom prst="rect">
            <a:avLst/>
          </a:prstGeom>
          <a:ln w="0">
            <a:noFill/>
          </a:ln>
        </p:spPr>
      </p:pic>
      <p:sp>
        <p:nvSpPr>
          <p:cNvPr id="204" name=""/>
          <p:cNvSpPr/>
          <p:nvPr/>
        </p:nvSpPr>
        <p:spPr>
          <a:xfrm>
            <a:off x="7772400" y="1371600"/>
            <a:ext cx="2281320" cy="3884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The non-zero elements of the diagonal represent the Jacobian of a graph while the diagonal zeros represent the rank of the Picard Group.</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Here, </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 </a:t>
            </a:r>
            <a:r>
              <a:rPr b="0" lang="en-US" sz="1800" spc="-1" strike="noStrike">
                <a:solidFill>
                  <a:srgbClr val="000000"/>
                </a:solidFill>
                <a:latin typeface="Arial"/>
                <a:ea typeface="DejaVu Sans"/>
              </a:rPr>
              <a:t>, the Jacobian comes from the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the rank from 3 empty rows.</a:t>
            </a:r>
            <a:endParaRPr b="0" lang="en-US" sz="1800" spc="-1" strike="noStrike">
              <a:latin typeface="Arial"/>
            </a:endParaRPr>
          </a:p>
        </p:txBody>
      </p:sp>
      <p:sp>
        <p:nvSpPr>
          <p:cNvPr id="205" name=""/>
          <p:cNvSpPr/>
          <p:nvPr/>
        </p:nvSpPr>
        <p:spPr>
          <a:xfrm>
            <a:off x="685800" y="2514600"/>
            <a:ext cx="360" cy="1143000"/>
          </a:xfrm>
          <a:prstGeom prst="line">
            <a:avLst/>
          </a:prstGeom>
          <a:ln w="5724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pic>
        <p:nvPicPr>
          <p:cNvPr id="207" name="" descr=""/>
          <p:cNvPicPr/>
          <p:nvPr/>
        </p:nvPicPr>
        <p:blipFill>
          <a:blip r:embed="rId1"/>
          <a:stretch/>
        </p:blipFill>
        <p:spPr>
          <a:xfrm>
            <a:off x="228600" y="1279440"/>
            <a:ext cx="2741040" cy="2055240"/>
          </a:xfrm>
          <a:prstGeom prst="rect">
            <a:avLst/>
          </a:prstGeom>
          <a:ln w="0">
            <a:noFill/>
          </a:ln>
        </p:spPr>
      </p:pic>
      <p:pic>
        <p:nvPicPr>
          <p:cNvPr id="208" name="" descr=""/>
          <p:cNvPicPr/>
          <p:nvPr/>
        </p:nvPicPr>
        <p:blipFill>
          <a:blip r:embed="rId2"/>
          <a:stretch/>
        </p:blipFill>
        <p:spPr>
          <a:xfrm>
            <a:off x="228600" y="3336840"/>
            <a:ext cx="2741040" cy="2055240"/>
          </a:xfrm>
          <a:prstGeom prst="rect">
            <a:avLst/>
          </a:prstGeom>
          <a:ln w="0">
            <a:noFill/>
          </a:ln>
        </p:spPr>
      </p:pic>
      <p:pic>
        <p:nvPicPr>
          <p:cNvPr id="209" name="" descr=""/>
          <p:cNvPicPr/>
          <p:nvPr/>
        </p:nvPicPr>
        <p:blipFill>
          <a:blip r:embed="rId3"/>
          <a:stretch/>
        </p:blipFill>
        <p:spPr>
          <a:xfrm>
            <a:off x="3657600" y="1279440"/>
            <a:ext cx="2741040" cy="2055240"/>
          </a:xfrm>
          <a:prstGeom prst="rect">
            <a:avLst/>
          </a:prstGeom>
          <a:ln w="0">
            <a:noFill/>
          </a:ln>
        </p:spPr>
      </p:pic>
      <p:pic>
        <p:nvPicPr>
          <p:cNvPr id="210" name="" descr=""/>
          <p:cNvPicPr/>
          <p:nvPr/>
        </p:nvPicPr>
        <p:blipFill>
          <a:blip r:embed="rId4"/>
          <a:stretch/>
        </p:blipFill>
        <p:spPr>
          <a:xfrm>
            <a:off x="3657600" y="3336840"/>
            <a:ext cx="2741040" cy="2055240"/>
          </a:xfrm>
          <a:prstGeom prst="rect">
            <a:avLst/>
          </a:prstGeom>
          <a:ln w="0">
            <a:noFill/>
          </a:ln>
        </p:spPr>
      </p:pic>
      <p:pic>
        <p:nvPicPr>
          <p:cNvPr id="211" name="" descr=""/>
          <p:cNvPicPr/>
          <p:nvPr/>
        </p:nvPicPr>
        <p:blipFill>
          <a:blip r:embed="rId5"/>
          <a:stretch/>
        </p:blipFill>
        <p:spPr>
          <a:xfrm>
            <a:off x="6354000" y="1828800"/>
            <a:ext cx="3473640" cy="2604600"/>
          </a:xfrm>
          <a:prstGeom prst="rect">
            <a:avLst/>
          </a:prstGeom>
          <a:ln w="0">
            <a:noFill/>
          </a:ln>
        </p:spPr>
      </p:pic>
      <p:sp>
        <p:nvSpPr>
          <p:cNvPr id="212" name=""/>
          <p:cNvSpPr/>
          <p:nvPr/>
        </p:nvSpPr>
        <p:spPr>
          <a:xfrm>
            <a:off x="457200" y="114300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Tree Graph</a:t>
            </a:r>
            <a:endParaRPr b="0" lang="en-US" sz="1800" spc="-1" strike="noStrike">
              <a:latin typeface="Arial"/>
            </a:endParaRPr>
          </a:p>
        </p:txBody>
      </p:sp>
      <p:sp>
        <p:nvSpPr>
          <p:cNvPr id="213" name=""/>
          <p:cNvSpPr/>
          <p:nvPr/>
        </p:nvSpPr>
        <p:spPr>
          <a:xfrm>
            <a:off x="7086600" y="171108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Multipartite Graph</a:t>
            </a:r>
            <a:endParaRPr b="0" lang="en-US" sz="1800" spc="-1" strike="noStrike">
              <a:latin typeface="Arial"/>
            </a:endParaRPr>
          </a:p>
        </p:txBody>
      </p:sp>
      <p:sp>
        <p:nvSpPr>
          <p:cNvPr id="214" name=""/>
          <p:cNvSpPr/>
          <p:nvPr/>
        </p:nvSpPr>
        <p:spPr>
          <a:xfrm>
            <a:off x="3909240" y="320760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Wheel Graph</a:t>
            </a:r>
            <a:endParaRPr b="0" lang="en-US" sz="1800" spc="-1" strike="noStrike">
              <a:latin typeface="Arial"/>
            </a:endParaRPr>
          </a:p>
        </p:txBody>
      </p:sp>
      <p:sp>
        <p:nvSpPr>
          <p:cNvPr id="215" name=""/>
          <p:cNvSpPr/>
          <p:nvPr/>
        </p:nvSpPr>
        <p:spPr>
          <a:xfrm>
            <a:off x="3886200" y="114300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Pseudo-Tree Graph</a:t>
            </a:r>
            <a:endParaRPr b="0" lang="en-US" sz="1800" spc="-1" strike="noStrike">
              <a:latin typeface="Arial"/>
            </a:endParaRPr>
          </a:p>
        </p:txBody>
      </p:sp>
      <p:sp>
        <p:nvSpPr>
          <p:cNvPr id="216" name=""/>
          <p:cNvSpPr/>
          <p:nvPr/>
        </p:nvSpPr>
        <p:spPr>
          <a:xfrm>
            <a:off x="457200" y="3200400"/>
            <a:ext cx="22838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Cycle Graph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19" name="PlaceHolder 2"/>
          <p:cNvSpPr>
            <a:spLocks noGrp="1"/>
          </p:cNvSpPr>
          <p:nvPr>
            <p:ph/>
          </p:nvPr>
        </p:nvSpPr>
        <p:spPr>
          <a:xfrm>
            <a:off x="360000" y="1485000"/>
            <a:ext cx="9354240" cy="3774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Methods</a:t>
            </a:r>
            <a:endParaRPr b="0" lang="en-US" sz="4400" spc="-1" strike="noStrike">
              <a:latin typeface="Arial"/>
            </a:endParaRPr>
          </a:p>
        </p:txBody>
      </p:sp>
      <p:sp>
        <p:nvSpPr>
          <p:cNvPr id="221" name="PlaceHolder 2"/>
          <p:cNvSpPr>
            <a:spLocks noGrp="1"/>
          </p:cNvSpPr>
          <p:nvPr>
            <p:ph/>
          </p:nvPr>
        </p:nvSpPr>
        <p:spPr>
          <a:xfrm>
            <a:off x="360000" y="1485000"/>
            <a:ext cx="9354240" cy="3774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By using our focused graphs as a guide, we conducted our research by looking for patterns within different configurations and graph sizes.</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We then computed many examples of said configuration to see if our original guesses held up.</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If that was the case, we then moved on to rigorously proving the conjectures that we could and adding even more computational results to those that we could not.</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23"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68000"/>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Its rank can be determined by following two rules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 </a:t>
            </a:r>
            <a:r>
              <a:rPr b="0" i="1" lang="en-US" sz="2200" spc="-1" strike="noStrike">
                <a:solidFill>
                  <a:srgbClr val="000000"/>
                </a:solidFill>
                <a:latin typeface="Arial"/>
              </a:rPr>
              <a:t>(thrm)</a:t>
            </a:r>
            <a:r>
              <a:rPr b="0" lang="en-US" sz="3200" spc="-1" strike="noStrike">
                <a:solidFill>
                  <a:srgbClr val="000000"/>
                </a:solidFill>
                <a:latin typeface="Arial"/>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also proven this through induction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25" name="PlaceHolder 2"/>
          <p:cNvSpPr>
            <a:spLocks noGrp="1"/>
          </p:cNvSpPr>
          <p:nvPr>
            <p:ph/>
          </p:nvPr>
        </p:nvSpPr>
        <p:spPr>
          <a:xfrm>
            <a:off x="360000" y="1485000"/>
            <a:ext cx="9464760" cy="3774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A Pseudo-tree can be created by gluing a tree to a cycle graph in one of two ways.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By Vertex – Here, whichever vertices will be glued together will be merged into one vertex.</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i="1" lang="en-US" sz="2400" spc="-1" strike="noStrike">
                <a:solidFill>
                  <a:srgbClr val="000000"/>
                </a:solidFill>
                <a:latin typeface="Arial"/>
                <a:ea typeface="JetBrains Mono"/>
              </a:rPr>
              <a:t>Jac(cycle) x Jac(tree) </a:t>
            </a:r>
            <a:r>
              <a:rPr b="0" i="1" lang="en-US" sz="1800" spc="-1" strike="noStrike">
                <a:solidFill>
                  <a:srgbClr val="000000"/>
                </a:solidFill>
                <a:latin typeface="Arial"/>
                <a:ea typeface="Noto Sans CJK SC"/>
              </a:rPr>
              <a:t>(conj)</a:t>
            </a:r>
            <a:r>
              <a:rPr b="0" lang="en-US" sz="2400" spc="-1" strike="noStrike">
                <a:solidFill>
                  <a:srgbClr val="000000"/>
                </a:solidFill>
                <a:latin typeface="Arial"/>
                <a:ea typeface="JetBrains Mono"/>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85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 chip firing game is a one player graph game.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This game has directed and undirected variants.  The directed case has been studied much less.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rPr>
              <a:t>We hope to change this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27"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78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find the rank of the Picard group of a cycle graph is similarly to that of a tree.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two </a:t>
            </a:r>
            <a:r>
              <a:rPr b="0" i="1" lang="en-US" sz="3200" spc="-1" strike="noStrike">
                <a:solidFill>
                  <a:srgbClr val="000000"/>
                </a:solidFill>
                <a:latin typeface="Arial"/>
                <a:ea typeface="Noto Sans CJK SC"/>
              </a:rPr>
              <a:t>paths.</a:t>
            </a:r>
            <a:r>
              <a:rPr b="0" lang="en-US" sz="3200" spc="-1" strike="noStrike">
                <a:solidFill>
                  <a:srgbClr val="000000"/>
                </a:solidFill>
                <a:latin typeface="Arial"/>
                <a:ea typeface="Noto Sans CJK SC"/>
              </a:rPr>
              <a:t>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on one side of the paths.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pic>
        <p:nvPicPr>
          <p:cNvPr id="229" name="" descr=""/>
          <p:cNvPicPr/>
          <p:nvPr/>
        </p:nvPicPr>
        <p:blipFill>
          <a:blip r:embed="rId1"/>
          <a:stretch/>
        </p:blipFill>
        <p:spPr>
          <a:xfrm>
            <a:off x="6672960" y="2286000"/>
            <a:ext cx="2927880" cy="2194560"/>
          </a:xfrm>
          <a:prstGeom prst="rect">
            <a:avLst/>
          </a:prstGeom>
          <a:ln w="0">
            <a:noFill/>
          </a:ln>
        </p:spPr>
      </p:pic>
      <p:pic>
        <p:nvPicPr>
          <p:cNvPr id="230" name="" descr=""/>
          <p:cNvPicPr/>
          <p:nvPr/>
        </p:nvPicPr>
        <p:blipFill>
          <a:blip r:embed="rId2"/>
          <a:srcRect l="7494" t="5614" r="10022" b="10008"/>
          <a:stretch/>
        </p:blipFill>
        <p:spPr>
          <a:xfrm>
            <a:off x="914400" y="2286000"/>
            <a:ext cx="2414880" cy="1924200"/>
          </a:xfrm>
          <a:prstGeom prst="rect">
            <a:avLst/>
          </a:prstGeom>
          <a:ln w="0">
            <a:noFill/>
          </a:ln>
        </p:spPr>
      </p:pic>
      <p:pic>
        <p:nvPicPr>
          <p:cNvPr id="231" name="" descr=""/>
          <p:cNvPicPr/>
          <p:nvPr/>
        </p:nvPicPr>
        <p:blipFill>
          <a:blip r:embed="rId3"/>
          <a:srcRect l="0" t="488" r="6455" b="5937"/>
          <a:stretch/>
        </p:blipFill>
        <p:spPr>
          <a:xfrm>
            <a:off x="3657600" y="2289960"/>
            <a:ext cx="2738520" cy="2053080"/>
          </a:xfrm>
          <a:prstGeom prst="rect">
            <a:avLst/>
          </a:prstGeom>
          <a:ln w="0">
            <a:noFill/>
          </a:ln>
        </p:spPr>
      </p:pic>
      <p:sp>
        <p:nvSpPr>
          <p:cNvPr id="232" name=""/>
          <p:cNvSpPr/>
          <p:nvPr/>
        </p:nvSpPr>
        <p:spPr>
          <a:xfrm rot="18160800">
            <a:off x="910800" y="3038040"/>
            <a:ext cx="1365840" cy="2228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3" name=""/>
          <p:cNvSpPr/>
          <p:nvPr/>
        </p:nvSpPr>
        <p:spPr>
          <a:xfrm rot="3178800">
            <a:off x="2383200" y="311544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4" name=""/>
          <p:cNvSpPr/>
          <p:nvPr/>
        </p:nvSpPr>
        <p:spPr>
          <a:xfrm>
            <a:off x="1834200" y="412020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5" name=""/>
          <p:cNvSpPr/>
          <p:nvPr/>
        </p:nvSpPr>
        <p:spPr>
          <a:xfrm rot="18160800">
            <a:off x="3882600" y="3139200"/>
            <a:ext cx="1365840" cy="2228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6" name=""/>
          <p:cNvSpPr/>
          <p:nvPr/>
        </p:nvSpPr>
        <p:spPr>
          <a:xfrm rot="14195400">
            <a:off x="5248080" y="3143160"/>
            <a:ext cx="1365840" cy="2228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7" name=""/>
          <p:cNvSpPr/>
          <p:nvPr/>
        </p:nvSpPr>
        <p:spPr>
          <a:xfrm rot="21568800">
            <a:off x="4575960" y="4120200"/>
            <a:ext cx="1365840" cy="22284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38" name=""/>
          <p:cNvSpPr/>
          <p:nvPr/>
        </p:nvSpPr>
        <p:spPr>
          <a:xfrm>
            <a:off x="7777800" y="412020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39" name=""/>
          <p:cNvSpPr/>
          <p:nvPr/>
        </p:nvSpPr>
        <p:spPr>
          <a:xfrm rot="13918800">
            <a:off x="8371440" y="305856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40" name=""/>
          <p:cNvSpPr/>
          <p:nvPr/>
        </p:nvSpPr>
        <p:spPr>
          <a:xfrm rot="7579800">
            <a:off x="6991200" y="3113640"/>
            <a:ext cx="908640" cy="22284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42"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7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For this strategy, we broke the edges into those belonging to the rim of the wheel and those of the spokes.  By orienting all the edges of either group the same way and trying all nine combinations, we noticed four well-defined patterns.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Here, the size of each invariant factor was proportional to φ</a:t>
            </a:r>
            <a:r>
              <a:rPr b="0" lang="en-US" sz="3200" spc="-1" strike="noStrike" baseline="33000">
                <a:solidFill>
                  <a:srgbClr val="000000"/>
                </a:solidFill>
                <a:latin typeface="Arial"/>
                <a:ea typeface="Noto Sans CJK SC"/>
              </a:rPr>
              <a:t>n</a:t>
            </a:r>
            <a:r>
              <a:rPr b="0" lang="en-US" sz="3200" spc="-1" strike="noStrike">
                <a:solidFill>
                  <a:srgbClr val="000000"/>
                </a:solidFill>
                <a:latin typeface="Arial"/>
                <a:ea typeface="Noto Sans CJK SC"/>
              </a:rPr>
              <a:t>, where φ represents the golden ratio </a:t>
            </a:r>
            <a:r>
              <a:rPr b="0" i="1" lang="en-US" sz="2200" spc="-1" strike="noStrike">
                <a:solidFill>
                  <a:srgbClr val="000000"/>
                </a:solidFill>
                <a:latin typeface="Arial"/>
                <a:ea typeface="Noto Sans CJK SC"/>
              </a:rPr>
              <a:t>(conj)</a:t>
            </a:r>
            <a:r>
              <a:rPr b="0" lang="en-US" sz="3200" spc="-1" strike="noStrike">
                <a:solidFill>
                  <a:srgbClr val="000000"/>
                </a:solidFill>
                <a:latin typeface="Arial"/>
                <a:ea typeface="Noto Sans CJK SC"/>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360000" y="225720"/>
            <a:ext cx="9353520" cy="7124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pic>
        <p:nvPicPr>
          <p:cNvPr id="244" name="" descr=""/>
          <p:cNvPicPr/>
          <p:nvPr/>
        </p:nvPicPr>
        <p:blipFill>
          <a:blip r:embed="rId1"/>
          <a:stretch/>
        </p:blipFill>
        <p:spPr>
          <a:xfrm>
            <a:off x="2671200" y="1604160"/>
            <a:ext cx="4872240" cy="3653280"/>
          </a:xfrm>
          <a:prstGeom prst="rect">
            <a:avLst/>
          </a:prstGeom>
          <a:ln w="0">
            <a:noFill/>
          </a:ln>
        </p:spPr>
      </p:pic>
      <p:sp>
        <p:nvSpPr>
          <p:cNvPr id="245" name=""/>
          <p:cNvSpPr/>
          <p:nvPr/>
        </p:nvSpPr>
        <p:spPr>
          <a:xfrm>
            <a:off x="2514600" y="1371600"/>
            <a:ext cx="5714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A demonstration of the distribution of invariant factors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pic>
        <p:nvPicPr>
          <p:cNvPr id="247" name="" descr=""/>
          <p:cNvPicPr/>
          <p:nvPr/>
        </p:nvPicPr>
        <p:blipFill>
          <a:blip r:embed="rId1"/>
          <a:stretch/>
        </p:blipFill>
        <p:spPr>
          <a:xfrm>
            <a:off x="1143000" y="2196720"/>
            <a:ext cx="3774600" cy="2830320"/>
          </a:xfrm>
          <a:prstGeom prst="rect">
            <a:avLst/>
          </a:prstGeom>
          <a:ln w="0">
            <a:noFill/>
          </a:ln>
        </p:spPr>
      </p:pic>
      <p:pic>
        <p:nvPicPr>
          <p:cNvPr id="248" name="" descr=""/>
          <p:cNvPicPr/>
          <p:nvPr/>
        </p:nvPicPr>
        <p:blipFill>
          <a:blip r:embed="rId2"/>
          <a:stretch/>
        </p:blipFill>
        <p:spPr>
          <a:xfrm>
            <a:off x="4910040" y="2196720"/>
            <a:ext cx="3774600" cy="2830320"/>
          </a:xfrm>
          <a:prstGeom prst="rect">
            <a:avLst/>
          </a:prstGeom>
          <a:ln w="0">
            <a:noFill/>
          </a:ln>
        </p:spPr>
      </p:pic>
      <p:sp>
        <p:nvSpPr>
          <p:cNvPr id="249" name=""/>
          <p:cNvSpPr/>
          <p:nvPr/>
        </p:nvSpPr>
        <p:spPr>
          <a:xfrm>
            <a:off x="1600200" y="1828800"/>
            <a:ext cx="6627240" cy="344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US" sz="1800" spc="-1" strike="noStrike">
                <a:solidFill>
                  <a:srgbClr val="000000"/>
                </a:solidFill>
                <a:latin typeface="Arial"/>
                <a:ea typeface="DejaVu Sans"/>
              </a:rPr>
              <a:t>Pic(C</a:t>
            </a:r>
            <a:r>
              <a:rPr b="0" lang="en-US" sz="1800" spc="-1" strike="noStrike" baseline="-8000">
                <a:solidFill>
                  <a:srgbClr val="000000"/>
                </a:solidFill>
                <a:latin typeface="Arial"/>
                <a:ea typeface="DejaVu Sans"/>
              </a:rPr>
              <a:t>7</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5</a:t>
            </a:r>
            <a:r>
              <a:rPr b="0" lang="en-US" sz="1800" spc="-1" strike="noStrike">
                <a:solidFill>
                  <a:srgbClr val="000000"/>
                </a:solidFill>
                <a:latin typeface="Arial"/>
                <a:ea typeface="DejaVu Sans"/>
              </a:rPr>
              <a:t> x ℤ                               Pic(W</a:t>
            </a:r>
            <a:r>
              <a:rPr b="0" lang="en-US" sz="1800" spc="-1" strike="noStrike" baseline="-8000">
                <a:solidFill>
                  <a:srgbClr val="000000"/>
                </a:solidFill>
                <a:latin typeface="Arial"/>
                <a:ea typeface="DejaVu Sans"/>
              </a:rPr>
              <a:t>8</a:t>
            </a:r>
            <a:r>
              <a:rPr b="0" lang="en-US" sz="1800" spc="-1" strike="noStrike">
                <a:solidFill>
                  <a:srgbClr val="000000"/>
                </a:solidFill>
                <a:latin typeface="Arial"/>
                <a:ea typeface="DejaVu Sans"/>
              </a:rPr>
              <a:t>) = ℤ</a:t>
            </a:r>
            <a:r>
              <a:rPr b="0" lang="en-US" sz="1800" spc="-1" strike="noStrike" baseline="-8000">
                <a:solidFill>
                  <a:srgbClr val="000000"/>
                </a:solidFill>
                <a:latin typeface="Arial"/>
                <a:ea typeface="DejaVu Sans"/>
              </a:rPr>
              <a:t>35</a:t>
            </a:r>
            <a:r>
              <a:rPr b="0" lang="en-US" sz="1800" spc="-1" strike="noStrike">
                <a:solidFill>
                  <a:srgbClr val="000000"/>
                </a:solidFill>
                <a:latin typeface="Arial"/>
                <a:ea typeface="DejaVu Sans"/>
              </a:rPr>
              <a:t> x ℤ</a:t>
            </a:r>
            <a:endParaRPr b="0" lang="en-US" sz="1800" spc="-1" strike="noStrike">
              <a:latin typeface="Arial"/>
            </a:endParaRPr>
          </a:p>
        </p:txBody>
      </p:sp>
      <p:sp>
        <p:nvSpPr>
          <p:cNvPr id="250" name=""/>
          <p:cNvSpPr/>
          <p:nvPr/>
        </p:nvSpPr>
        <p:spPr>
          <a:xfrm flipV="1">
            <a:off x="1969560" y="3017520"/>
            <a:ext cx="500040" cy="52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1" name=""/>
          <p:cNvSpPr/>
          <p:nvPr/>
        </p:nvSpPr>
        <p:spPr>
          <a:xfrm>
            <a:off x="7471440" y="2754720"/>
            <a:ext cx="4842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2" name=""/>
          <p:cNvSpPr/>
          <p:nvPr/>
        </p:nvSpPr>
        <p:spPr>
          <a:xfrm flipV="1">
            <a:off x="6450480" y="2758680"/>
            <a:ext cx="78480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3" name=""/>
          <p:cNvSpPr/>
          <p:nvPr/>
        </p:nvSpPr>
        <p:spPr>
          <a:xfrm flipV="1">
            <a:off x="5715000" y="3017520"/>
            <a:ext cx="510840" cy="18288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4" name=""/>
          <p:cNvSpPr/>
          <p:nvPr/>
        </p:nvSpPr>
        <p:spPr>
          <a:xfrm>
            <a:off x="3512880" y="2750760"/>
            <a:ext cx="659160" cy="160200"/>
          </a:xfrm>
          <a:prstGeom prst="line">
            <a:avLst/>
          </a:prstGeom>
          <a:ln w="57240">
            <a:solidFill>
              <a:srgbClr val="729fcf"/>
            </a:solidFill>
            <a:round/>
            <a:headEnd len="med" type="triangle" w="med"/>
            <a:tailEnd len="med" type="triangle" w="med"/>
          </a:ln>
        </p:spPr>
        <p:style>
          <a:lnRef idx="0"/>
          <a:fillRef idx="0"/>
          <a:effectRef idx="0"/>
          <a:fontRef idx="minor"/>
        </p:style>
      </p:sp>
      <p:sp>
        <p:nvSpPr>
          <p:cNvPr id="255" name=""/>
          <p:cNvSpPr/>
          <p:nvPr/>
        </p:nvSpPr>
        <p:spPr>
          <a:xfrm flipV="1">
            <a:off x="2674800" y="2754720"/>
            <a:ext cx="571680" cy="167400"/>
          </a:xfrm>
          <a:prstGeom prst="line">
            <a:avLst/>
          </a:prstGeom>
          <a:ln w="57240">
            <a:solidFill>
              <a:srgbClr val="729fcf"/>
            </a:solidFill>
            <a:round/>
            <a:headEnd len="med" type="triangle" w="me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57"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a:t>
            </a:r>
            <a:r>
              <a:rPr b="0" i="1" lang="en-US" sz="2200" spc="-1" strike="noStrike">
                <a:solidFill>
                  <a:srgbClr val="000000"/>
                </a:solidFill>
                <a:latin typeface="Arial"/>
                <a:ea typeface="Noto Sans CJK SC"/>
              </a:rPr>
              <a:t>(thrm)</a:t>
            </a:r>
            <a:r>
              <a:rPr b="0" lang="en-US" sz="3200" spc="-1" strike="noStrike">
                <a:solidFill>
                  <a:srgbClr val="000000"/>
                </a:solidFill>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prime cycle graphs, arbitrary Picard groups of wheel</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(n-1)</a:t>
            </a:r>
            <a:r>
              <a:rPr b="0" i="1" lang="en-US" sz="3200" spc="-1" strike="noStrike">
                <a:solidFill>
                  <a:srgbClr val="000000"/>
                </a:solidFill>
                <a:latin typeface="Arial"/>
                <a:ea typeface="Noto Sans CJK SC"/>
              </a:rPr>
              <a:t>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59"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these  graphs  that  we  investigate  are  intentionally  designed  to  resemble  artificial neural networks.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We were able to find notable patterns in both a </a:t>
            </a:r>
            <a:r>
              <a:rPr b="0" i="1" lang="en-US" sz="3200" spc="-1" strike="noStrike">
                <a:latin typeface="Arial"/>
                <a:ea typeface="Noto Sans CJK SC"/>
              </a:rPr>
              <a:t>Perceptron</a:t>
            </a:r>
            <a:r>
              <a:rPr b="0" lang="en-US" sz="3200" spc="-1" strike="noStrike">
                <a:latin typeface="Arial"/>
                <a:ea typeface="Noto Sans CJK SC"/>
              </a:rPr>
              <a:t> style model with two layers and a </a:t>
            </a:r>
            <a:r>
              <a:rPr b="0" i="1" lang="en-US" sz="3200" spc="-1" strike="noStrike">
                <a:latin typeface="Arial"/>
                <a:ea typeface="Noto Sans CJK SC"/>
              </a:rPr>
              <a:t>Hidden Layer</a:t>
            </a:r>
            <a:r>
              <a:rPr b="0" lang="en-US" sz="3200" spc="-1" strike="noStrike">
                <a:latin typeface="Arial"/>
                <a:ea typeface="Noto Sans CJK SC"/>
              </a:rPr>
              <a:t> model with three layers </a:t>
            </a:r>
            <a:r>
              <a:rPr b="0" i="1" lang="en-US" sz="2200" spc="-1" strike="noStrike">
                <a:solidFill>
                  <a:srgbClr val="000000"/>
                </a:solidFill>
                <a:latin typeface="Arial"/>
                <a:ea typeface="Noto Sans CJK SC"/>
              </a:rPr>
              <a:t>(conj)</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latin typeface="Arial"/>
                <a:ea typeface="Noto Sans CJK SC"/>
              </a:rPr>
              <a:t>For the three layer model, things once again become more complex, being split into cases.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1" name="" descr=""/>
          <p:cNvPicPr/>
          <p:nvPr/>
        </p:nvPicPr>
        <p:blipFill>
          <a:blip r:embed="rId1"/>
          <a:stretch/>
        </p:blipFill>
        <p:spPr>
          <a:xfrm>
            <a:off x="797400" y="1870560"/>
            <a:ext cx="8573040" cy="2470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3" name="PlaceHolder 2"/>
          <p:cNvSpPr>
            <a:spLocks noGrp="1"/>
          </p:cNvSpPr>
          <p:nvPr>
            <p:ph/>
          </p:nvPr>
        </p:nvSpPr>
        <p:spPr>
          <a:xfrm>
            <a:off x="360000" y="1485000"/>
            <a:ext cx="9354240" cy="377424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equally at each node.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meaning that no vertex is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4760" cy="3774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JetBrains Mono"/>
              </a:rPr>
              <a:t>Through analysis Chip-Firing games become more easily usable in different applications.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JetBrains Mono"/>
              </a:rPr>
              <a:t>Notable usages in the fields of economics and game design.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60000" y="-39960"/>
            <a:ext cx="9354240" cy="12448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Terminal Strong Components</a:t>
            </a:r>
            <a:endParaRPr b="0" lang="en-US" sz="4400" spc="-1" strike="noStrike">
              <a:latin typeface="Arial"/>
            </a:endParaRPr>
          </a:p>
        </p:txBody>
      </p:sp>
      <p:sp>
        <p:nvSpPr>
          <p:cNvPr id="187" name="PlaceHolder 2"/>
          <p:cNvSpPr>
            <a:spLocks noGrp="1"/>
          </p:cNvSpPr>
          <p:nvPr>
            <p:ph/>
          </p:nvPr>
        </p:nvSpPr>
        <p:spPr>
          <a:xfrm>
            <a:off x="360000" y="1485000"/>
            <a:ext cx="9464760" cy="3774240"/>
          </a:xfrm>
          <a:prstGeom prst="rect">
            <a:avLst/>
          </a:prstGeom>
          <a:noFill/>
          <a:ln w="0">
            <a:noFill/>
          </a:ln>
        </p:spPr>
        <p:txBody>
          <a:bodyPr lIns="0" rIns="0" tIns="0" bIns="0" anchor="t">
            <a:normAutofit fontScale="96000"/>
          </a:bodyPr>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Terminal strong components are sub-graphs of a larger oriented graph.</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en-US" sz="2400" spc="-1" strike="noStrike">
                <a:solidFill>
                  <a:srgbClr val="000000"/>
                </a:solidFill>
                <a:latin typeface="Arial"/>
                <a:ea typeface="JetBrains Mono"/>
              </a:rPr>
              <a:t>Regions of a graph that are strongly connected.</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en-US" sz="2400" spc="-1" strike="noStrike">
                <a:solidFill>
                  <a:srgbClr val="000000"/>
                </a:solidFill>
                <a:latin typeface="Arial"/>
                <a:ea typeface="JetBrains Mono"/>
              </a:rPr>
              <a:t>They are also terminal, with edges only going in.</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solidFill>
                  <a:srgbClr val="000000"/>
                </a:solidFill>
                <a:latin typeface="Arial"/>
                <a:ea typeface="JetBrains Mono"/>
              </a:rPr>
              <a:t>Understanding these regions is important for understanding how the game is played.</a:t>
            </a:r>
            <a:endParaRPr b="0" lang="en-US" sz="2400" spc="-1" strike="noStrike">
              <a:latin typeface="Arial"/>
            </a:endParaRPr>
          </a:p>
          <a:p>
            <a:pPr lvl="1" marL="864000" indent="-324000">
              <a:lnSpc>
                <a:spcPct val="100000"/>
              </a:lnSpc>
              <a:spcBef>
                <a:spcPts val="1134"/>
              </a:spcBef>
              <a:buClr>
                <a:srgbClr val="000000"/>
              </a:buClr>
              <a:buSzPct val="75000"/>
              <a:buFont typeface="Symbol"/>
              <a:buChar char=""/>
            </a:pPr>
            <a:r>
              <a:rPr b="0" lang="en-US" sz="2400" spc="-1" strike="noStrike">
                <a:solidFill>
                  <a:srgbClr val="000000"/>
                </a:solidFill>
                <a:latin typeface="Arial"/>
                <a:ea typeface="JetBrains Mono"/>
              </a:rPr>
              <a:t>An example of their importance is how chips can only be lent into these regions, trapping them until a borrowing move has been made.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7200" cy="3513960"/>
          </a:xfrm>
          <a:prstGeom prst="rect">
            <a:avLst/>
          </a:prstGeom>
          <a:ln w="0">
            <a:noFill/>
          </a:ln>
        </p:spPr>
      </p:pic>
      <p:sp>
        <p:nvSpPr>
          <p:cNvPr id="190" name="PlaceHolder 2"/>
          <p:cNvSpPr>
            <a:spLocks noGrp="1"/>
          </p:cNvSpPr>
          <p:nvPr>
            <p:ph type="subTitle"/>
          </p:nvPr>
        </p:nvSpPr>
        <p:spPr>
          <a:xfrm>
            <a:off x="360000" y="2507760"/>
            <a:ext cx="1463400" cy="160164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 =</a:t>
            </a:r>
            <a:endParaRPr b="0" lang="en-US" sz="3200" spc="-1" strike="noStrike">
              <a:latin typeface="Arial"/>
            </a:endParaRPr>
          </a:p>
        </p:txBody>
      </p:sp>
      <p:sp>
        <p:nvSpPr>
          <p:cNvPr id="191" name=""/>
          <p:cNvSpPr/>
          <p:nvPr/>
        </p:nvSpPr>
        <p:spPr>
          <a:xfrm>
            <a:off x="5486400" y="1828800"/>
            <a:ext cx="4338000" cy="1479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 =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360000" y="1485000"/>
            <a:ext cx="9354240" cy="377424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lending or borrowing moves.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collection of all divisors on a graph defines a free abelian group Div(G), the divisor group of G.</a:t>
            </a:r>
            <a:endParaRPr b="0" lang="en-US" sz="3200" spc="-1" strike="noStrike">
              <a:latin typeface="Arial"/>
            </a:endParaRPr>
          </a:p>
        </p:txBody>
      </p:sp>
      <p:sp>
        <p:nvSpPr>
          <p:cNvPr id="193" name="PlaceHolder 2"/>
          <p:cNvSpPr>
            <a:spLocks noGrp="1"/>
          </p:cNvSpPr>
          <p:nvPr>
            <p:ph type="title"/>
          </p:nvPr>
        </p:nvSpPr>
        <p:spPr>
          <a:xfrm>
            <a:off x="360000" y="225720"/>
            <a:ext cx="9354240" cy="71316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795</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2023-01-02T19:13:47Z</dcterms:modified>
  <cp:revision>168</cp:revision>
  <dc:subject/>
  <dc:title>Midnightblue</dc:title>
</cp:coreProperties>
</file>

<file path=docProps/custom.xml><?xml version="1.0" encoding="utf-8"?>
<Properties xmlns="http://schemas.openxmlformats.org/officeDocument/2006/custom-properties" xmlns:vt="http://schemas.openxmlformats.org/officeDocument/2006/docPropsVTypes"/>
</file>