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media/image9.png" ContentType="image/png"/>
  <Override PartName="/ppt/media/image13.png" ContentType="image/png"/>
  <Override PartName="/ppt/media/image15.png" ContentType="image/png"/>
  <Override PartName="/ppt/media/image14.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26.xml" ContentType="application/vnd.openxmlformats-officedocument.presentationml.slide+xml"/>
  <Override PartName="/ppt/slides/slide14.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4.xml.rels" ContentType="application/vnd.openxmlformats-package.relationships+xml"/>
  <Override PartName="/ppt/slides/_rels/slide24.xml.rels" ContentType="application/vnd.openxmlformats-package.relationships+xml"/>
  <Override PartName="/ppt/slides/_rels/slide1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slide16.xml" ContentType="application/vnd.openxmlformats-officedocument.presentationml.slide+xml"/>
  <Override PartName="/ppt/slides/slide1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x="10080625" cy="567055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66B0D2E2-F70B-4F34-B394-5551BD7DA031}"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9"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0"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AF7188FC-537E-4699-8B8B-A31A2DAC90EF}"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4"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5"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5D8C95DC-0683-45D9-AC91-13EFDD229858}"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7"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1"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2"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BB9D41ED-02B6-4571-AE9F-9974BCBCC196}"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dt" idx="5"/>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2"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dt" idx="5"/>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4"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dt" idx="5"/>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7"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dt" idx="5"/>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dt" idx="5"/>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dt" idx="5"/>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2"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63"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dt" idx="5"/>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3AE0C926-1433-4687-82C9-A85040A28B6D}"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5"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6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7"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dt" idx="5"/>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1"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dt" idx="5"/>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3"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dt" idx="5"/>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8"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9"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dt" idx="5"/>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1"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2"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3"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4"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5"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6"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dt" idx="5"/>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6"/>
          </p:nvPr>
        </p:nvSpPr>
        <p:spPr/>
        <p:txBody>
          <a:bodyPr/>
          <a:p>
            <a:r>
              <a:t>Footer</a:t>
            </a:r>
          </a:p>
        </p:txBody>
      </p:sp>
      <p:sp>
        <p:nvSpPr>
          <p:cNvPr id="3" name="PlaceHolder 2"/>
          <p:cNvSpPr>
            <a:spLocks noGrp="1"/>
          </p:cNvSpPr>
          <p:nvPr>
            <p:ph type="dt" idx="7"/>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6"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6"/>
          </p:nvPr>
        </p:nvSpPr>
        <p:spPr/>
        <p:txBody>
          <a:bodyPr/>
          <a:p>
            <a:r>
              <a:t>Footer</a:t>
            </a:r>
          </a:p>
        </p:txBody>
      </p:sp>
      <p:sp>
        <p:nvSpPr>
          <p:cNvPr id="5" name="PlaceHolder 4"/>
          <p:cNvSpPr>
            <a:spLocks noGrp="1"/>
          </p:cNvSpPr>
          <p:nvPr>
            <p:ph type="dt" idx="7"/>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8"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6"/>
          </p:nvPr>
        </p:nvSpPr>
        <p:spPr/>
        <p:txBody>
          <a:bodyPr/>
          <a:p>
            <a:r>
              <a:t>Footer</a:t>
            </a:r>
          </a:p>
        </p:txBody>
      </p:sp>
      <p:sp>
        <p:nvSpPr>
          <p:cNvPr id="5" name="PlaceHolder 4"/>
          <p:cNvSpPr>
            <a:spLocks noGrp="1"/>
          </p:cNvSpPr>
          <p:nvPr>
            <p:ph type="dt" idx="7"/>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01"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6"/>
          </p:nvPr>
        </p:nvSpPr>
        <p:spPr/>
        <p:txBody>
          <a:bodyPr/>
          <a:p>
            <a:r>
              <a:t>Footer</a:t>
            </a:r>
          </a:p>
        </p:txBody>
      </p:sp>
      <p:sp>
        <p:nvSpPr>
          <p:cNvPr id="6" name="PlaceHolder 5"/>
          <p:cNvSpPr>
            <a:spLocks noGrp="1"/>
          </p:cNvSpPr>
          <p:nvPr>
            <p:ph type="dt" idx="7"/>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6"/>
          </p:nvPr>
        </p:nvSpPr>
        <p:spPr/>
        <p:txBody>
          <a:bodyPr/>
          <a:p>
            <a:r>
              <a:t>Footer</a:t>
            </a:r>
          </a:p>
        </p:txBody>
      </p:sp>
      <p:sp>
        <p:nvSpPr>
          <p:cNvPr id="4" name="PlaceHolder 3"/>
          <p:cNvSpPr>
            <a:spLocks noGrp="1"/>
          </p:cNvSpPr>
          <p:nvPr>
            <p:ph type="dt" idx="7"/>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648E5910-85B3-44B6-88D6-FEB3F43CB037}"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3"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6"/>
          </p:nvPr>
        </p:nvSpPr>
        <p:spPr/>
        <p:txBody>
          <a:bodyPr/>
          <a:p>
            <a:r>
              <a:t>Footer</a:t>
            </a:r>
          </a:p>
        </p:txBody>
      </p:sp>
      <p:sp>
        <p:nvSpPr>
          <p:cNvPr id="4" name="PlaceHolder 3"/>
          <p:cNvSpPr>
            <a:spLocks noGrp="1"/>
          </p:cNvSpPr>
          <p:nvPr>
            <p:ph type="dt" idx="7"/>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06"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07"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dt" idx="7"/>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9"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1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1"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dt" idx="7"/>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5"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dt" idx="7"/>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7"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8"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6"/>
          </p:nvPr>
        </p:nvSpPr>
        <p:spPr/>
        <p:txBody>
          <a:bodyPr/>
          <a:p>
            <a:r>
              <a:t>Footer</a:t>
            </a:r>
          </a:p>
        </p:txBody>
      </p:sp>
      <p:sp>
        <p:nvSpPr>
          <p:cNvPr id="6" name="PlaceHolder 5"/>
          <p:cNvSpPr>
            <a:spLocks noGrp="1"/>
          </p:cNvSpPr>
          <p:nvPr>
            <p:ph type="dt" idx="7"/>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2"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3"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6"/>
          </p:nvPr>
        </p:nvSpPr>
        <p:spPr/>
        <p:txBody>
          <a:bodyPr/>
          <a:p>
            <a:r>
              <a:t>Footer</a:t>
            </a:r>
          </a:p>
        </p:txBody>
      </p:sp>
      <p:sp>
        <p:nvSpPr>
          <p:cNvPr id="8" name="PlaceHolder 7"/>
          <p:cNvSpPr>
            <a:spLocks noGrp="1"/>
          </p:cNvSpPr>
          <p:nvPr>
            <p:ph type="dt" idx="7"/>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5"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6"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7"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8"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9"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30"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6"/>
          </p:nvPr>
        </p:nvSpPr>
        <p:spPr/>
        <p:txBody>
          <a:bodyPr/>
          <a:p>
            <a:r>
              <a:t>Footer</a:t>
            </a:r>
          </a:p>
        </p:txBody>
      </p:sp>
      <p:sp>
        <p:nvSpPr>
          <p:cNvPr id="10" name="PlaceHolder 9"/>
          <p:cNvSpPr>
            <a:spLocks noGrp="1"/>
          </p:cNvSpPr>
          <p:nvPr>
            <p:ph type="dt" idx="7"/>
          </p:nvPr>
        </p:nvSpPr>
        <p:spPr/>
        <p:txBody>
          <a:bodyPr/>
          <a:p>
            <a:r>
              <a:rPr lang="en-US"/>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dt" idx="9"/>
          </p:nvPr>
        </p:nvSpPr>
        <p:spPr/>
        <p:txBody>
          <a:bodyPr/>
          <a:p>
            <a:r>
              <a:rPr lang="en-US"/>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0"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dt" idx="9"/>
          </p:nvPr>
        </p:nvSpPr>
        <p:spPr/>
        <p:txBody>
          <a:bodyPr/>
          <a:p>
            <a:r>
              <a:rPr lang="en-US"/>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2"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dt" idx="9"/>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3"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2DBF085E-60E5-4CBD-A8CD-8BE83FB65D75}"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4"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45"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dt" idx="9"/>
          </p:nvPr>
        </p:nvSpPr>
        <p:spPr/>
        <p:txBody>
          <a:bodyPr/>
          <a:p>
            <a:r>
              <a:rPr lang="en-US"/>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dt" idx="9"/>
          </p:nvPr>
        </p:nvSpPr>
        <p:spPr/>
        <p:txBody>
          <a:bodyPr/>
          <a:p>
            <a:r>
              <a:rPr lang="en-US"/>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7"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dt" idx="9"/>
          </p:nvPr>
        </p:nvSpPr>
        <p:spPr/>
        <p:txBody>
          <a:bodyPr/>
          <a:p>
            <a:r>
              <a:rPr lang="en-US"/>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50"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51"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dt" idx="9"/>
          </p:nvPr>
        </p:nvSpPr>
        <p:spPr/>
        <p:txBody>
          <a:bodyPr/>
          <a:p>
            <a:r>
              <a:rPr lang="en-US"/>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3"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5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55"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dt" idx="9"/>
          </p:nvPr>
        </p:nvSpPr>
        <p:spPr/>
        <p:txBody>
          <a:bodyPr/>
          <a:p>
            <a:r>
              <a:rPr lang="en-US"/>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5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59"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dt" idx="9"/>
          </p:nvPr>
        </p:nvSpPr>
        <p:spPr/>
        <p:txBody>
          <a:bodyPr/>
          <a:p>
            <a:r>
              <a:rPr lang="en-US"/>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1"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62"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dt" idx="9"/>
          </p:nvPr>
        </p:nvSpPr>
        <p:spPr/>
        <p:txBody>
          <a:bodyPr/>
          <a:p>
            <a:r>
              <a:rPr lang="en-US"/>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6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66"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67"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dt" idx="9"/>
          </p:nvPr>
        </p:nvSpPr>
        <p:spPr/>
        <p:txBody>
          <a:bodyPr/>
          <a:p>
            <a:r>
              <a:rPr lang="en-US"/>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9"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70"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71"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72"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73"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74"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dt" idx="9"/>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5A9D96F6-40B6-40DB-8F0A-F4C9A739D1F8}"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406EED0C-FF4B-4096-9596-B680A199757C}"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8"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9"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2D36A1A1-1D45-4245-9396-E29726557813}"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2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3"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176AB6AB-532D-462A-9BB5-EB0B118A5300}"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7"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36A7A393-29B5-4348-B045-BE799A55E046}"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0"/>
            <a:ext cx="10074600" cy="5664600"/>
          </a:xfrm>
          <a:prstGeom prst="rect">
            <a:avLst/>
          </a:prstGeom>
          <a:solidFill>
            <a:srgbClr val="2c3e50"/>
          </a:solidFill>
          <a:ln w="10800">
            <a:noFill/>
          </a:ln>
        </p:spPr>
        <p:style>
          <a:lnRef idx="0"/>
          <a:fillRef idx="0"/>
          <a:effectRef idx="0"/>
          <a:fontRef idx="minor"/>
        </p:style>
      </p:sp>
      <p:sp>
        <p:nvSpPr>
          <p:cNvPr id="1" name=""/>
          <p:cNvSpPr/>
          <p:nvPr/>
        </p:nvSpPr>
        <p:spPr>
          <a:xfrm>
            <a:off x="0" y="0"/>
            <a:ext cx="10074600" cy="3774600"/>
          </a:xfrm>
          <a:prstGeom prst="rect">
            <a:avLst/>
          </a:prstGeom>
          <a:solidFill>
            <a:srgbClr val="1abc9c"/>
          </a:solidFill>
          <a:ln w="10800">
            <a:solidFill>
              <a:srgbClr val="1abc9c"/>
            </a:solidFill>
            <a:round/>
          </a:ln>
        </p:spPr>
        <p:style>
          <a:lnRef idx="0"/>
          <a:fillRef idx="0"/>
          <a:effectRef idx="0"/>
          <a:fontRef idx="minor"/>
        </p:style>
      </p:sp>
      <p:sp>
        <p:nvSpPr>
          <p:cNvPr id="2" name="PlaceHolder 1"/>
          <p:cNvSpPr>
            <a:spLocks noGrp="1"/>
          </p:cNvSpPr>
          <p:nvPr>
            <p:ph type="ftr" idx="1"/>
          </p:nvPr>
        </p:nvSpPr>
        <p:spPr>
          <a:xfrm>
            <a:off x="3420000" y="5400000"/>
            <a:ext cx="3234600" cy="264600"/>
          </a:xfrm>
          <a:prstGeom prst="rect">
            <a:avLst/>
          </a:prstGeom>
          <a:noFill/>
          <a:ln w="72000">
            <a:noFill/>
          </a:ln>
        </p:spPr>
        <p:txBody>
          <a:bodyPr lIns="0" rIns="0" tIns="0" bIns="0" anchor="t">
            <a:noAutofit/>
          </a:bodyPr>
          <a:lstStyle>
            <a:lvl1pPr algn="ctr">
              <a:lnSpc>
                <a:spcPct val="100000"/>
              </a:lnSpc>
              <a:buNone/>
              <a:defRPr b="1" lang="en-US" sz="1800" spc="-1" strike="noStrike">
                <a:solidFill>
                  <a:srgbClr val="ffffff"/>
                </a:solidFill>
                <a:latin typeface="Noto Sans"/>
              </a:defRPr>
            </a:lvl1pPr>
          </a:lstStyle>
          <a:p>
            <a:pPr algn="ctr">
              <a:lnSpc>
                <a:spcPct val="100000"/>
              </a:lnSpc>
              <a:buNone/>
            </a:pPr>
            <a:r>
              <a:rPr b="1" lang="en-US" sz="1800" spc="-1" strike="noStrike">
                <a:solidFill>
                  <a:srgbClr val="ffffff"/>
                </a:solidFill>
                <a:latin typeface="Noto Sans"/>
              </a:rPr>
              <a:t> </a:t>
            </a:r>
            <a:endParaRPr b="0" lang="en-US" sz="1800" spc="-1" strike="noStrike">
              <a:latin typeface="Times New Roman"/>
            </a:endParaRPr>
          </a:p>
        </p:txBody>
      </p:sp>
      <p:sp>
        <p:nvSpPr>
          <p:cNvPr id="3" name="PlaceHolder 2"/>
          <p:cNvSpPr>
            <a:spLocks noGrp="1"/>
          </p:cNvSpPr>
          <p:nvPr>
            <p:ph type="sldNum" idx="2"/>
          </p:nvPr>
        </p:nvSpPr>
        <p:spPr>
          <a:xfrm>
            <a:off x="9180000" y="5130000"/>
            <a:ext cx="714600" cy="534600"/>
          </a:xfrm>
          <a:prstGeom prst="rect">
            <a:avLst/>
          </a:prstGeom>
          <a:noFill/>
          <a:ln w="72000">
            <a:noFill/>
          </a:ln>
        </p:spPr>
        <p:txBody>
          <a:bodyPr lIns="0" rIns="0" tIns="0" bIns="0" anchor="ctr">
            <a:noAutofit/>
          </a:bodyPr>
          <a:lstStyle>
            <a:lvl1pPr algn="ctr">
              <a:lnSpc>
                <a:spcPct val="100000"/>
              </a:lnSpc>
              <a:buNone/>
              <a:defRPr b="1" lang="en-US" sz="1800" spc="-1" strike="noStrike">
                <a:solidFill>
                  <a:srgbClr val="ffffff"/>
                </a:solidFill>
                <a:latin typeface="Noto Sans"/>
              </a:defRPr>
            </a:lvl1pPr>
          </a:lstStyle>
          <a:p>
            <a:pPr algn="ctr">
              <a:lnSpc>
                <a:spcPct val="100000"/>
              </a:lnSpc>
              <a:buNone/>
            </a:pPr>
            <a:fld id="{A6C7306F-AC60-47CF-9181-8F668B99C998}" type="slidenum">
              <a:rPr b="1" lang="en-US" sz="1800" spc="-1" strike="noStrike">
                <a:solidFill>
                  <a:srgbClr val="ffffff"/>
                </a:solidFill>
                <a:latin typeface="Noto Sans"/>
              </a:rPr>
              <a:t>24</a:t>
            </a:fld>
            <a:endParaRPr b="0" lang="en-US" sz="1800" spc="-1" strike="noStrike">
              <a:latin typeface="Times New Roman"/>
            </a:endParaRPr>
          </a:p>
        </p:txBody>
      </p:sp>
      <p:sp>
        <p:nvSpPr>
          <p:cNvPr id="4" name="PlaceHolder 3"/>
          <p:cNvSpPr>
            <a:spLocks noGrp="1"/>
          </p:cNvSpPr>
          <p:nvPr>
            <p:ph type="dt" idx="3"/>
          </p:nvPr>
        </p:nvSpPr>
        <p:spPr>
          <a:xfrm>
            <a:off x="360000" y="5400000"/>
            <a:ext cx="2874600" cy="264600"/>
          </a:xfrm>
          <a:prstGeom prst="rect">
            <a:avLst/>
          </a:prstGeom>
          <a:noFill/>
          <a:ln w="7200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 </a:t>
            </a:r>
            <a:endParaRPr b="0" lang="en-US" sz="1400" spc="-1" strike="noStrike">
              <a:latin typeface="Times New Roman"/>
            </a:endParaRPr>
          </a:p>
        </p:txBody>
      </p:sp>
      <p:sp>
        <p:nvSpPr>
          <p:cNvPr id="5"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6"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
          <p:cNvSpPr/>
          <p:nvPr/>
        </p:nvSpPr>
        <p:spPr>
          <a:xfrm>
            <a:off x="0" y="5400000"/>
            <a:ext cx="10074600" cy="264600"/>
          </a:xfrm>
          <a:prstGeom prst="rect">
            <a:avLst/>
          </a:prstGeom>
          <a:solidFill>
            <a:srgbClr val="2c3e50"/>
          </a:solidFill>
          <a:ln w="10800">
            <a:noFill/>
          </a:ln>
        </p:spPr>
        <p:style>
          <a:lnRef idx="0"/>
          <a:fillRef idx="0"/>
          <a:effectRef idx="0"/>
          <a:fontRef idx="minor"/>
        </p:style>
      </p:sp>
      <p:sp>
        <p:nvSpPr>
          <p:cNvPr id="44" name=""/>
          <p:cNvSpPr/>
          <p:nvPr/>
        </p:nvSpPr>
        <p:spPr>
          <a:xfrm>
            <a:off x="0" y="0"/>
            <a:ext cx="10074600" cy="1209600"/>
          </a:xfrm>
          <a:prstGeom prst="rect">
            <a:avLst/>
          </a:prstGeom>
          <a:solidFill>
            <a:srgbClr val="2c3e50"/>
          </a:solidFill>
          <a:ln w="10800">
            <a:noFill/>
          </a:ln>
        </p:spPr>
        <p:style>
          <a:lnRef idx="0"/>
          <a:fillRef idx="0"/>
          <a:effectRef idx="0"/>
          <a:fontRef idx="minor"/>
        </p:style>
      </p:sp>
      <p:sp>
        <p:nvSpPr>
          <p:cNvPr id="45" name=""/>
          <p:cNvSpPr/>
          <p:nvPr/>
        </p:nvSpPr>
        <p:spPr>
          <a:xfrm>
            <a:off x="9315000" y="5175000"/>
            <a:ext cx="444600" cy="444600"/>
          </a:xfrm>
          <a:prstGeom prst="ellipse">
            <a:avLst/>
          </a:prstGeom>
          <a:solidFill>
            <a:srgbClr val="1abc9c"/>
          </a:solidFill>
          <a:ln w="10800">
            <a:solidFill>
              <a:srgbClr val="1abc9c"/>
            </a:solidFill>
            <a:round/>
          </a:ln>
        </p:spPr>
        <p:style>
          <a:lnRef idx="0"/>
          <a:fillRef idx="0"/>
          <a:effectRef idx="0"/>
          <a:fontRef idx="minor"/>
        </p:style>
      </p:sp>
      <p:sp>
        <p:nvSpPr>
          <p:cNvPr id="46" name=""/>
          <p:cNvSpPr/>
          <p:nvPr/>
        </p:nvSpPr>
        <p:spPr>
          <a:xfrm>
            <a:off x="9180000" y="5130000"/>
            <a:ext cx="714600" cy="534600"/>
          </a:xfrm>
          <a:prstGeom prst="rect">
            <a:avLst/>
          </a:prstGeom>
          <a:noFill/>
          <a:ln w="72000">
            <a:noFill/>
          </a:ln>
        </p:spPr>
        <p:style>
          <a:lnRef idx="0"/>
          <a:fillRef idx="0"/>
          <a:effectRef idx="0"/>
          <a:fontRef idx="minor"/>
        </p:style>
        <p:txBody>
          <a:bodyPr lIns="0" rIns="0" tIns="0" bIns="0" anchor="ctr">
            <a:noAutofit/>
          </a:bodyPr>
          <a:p>
            <a:pPr algn="ctr">
              <a:lnSpc>
                <a:spcPct val="100000"/>
              </a:lnSpc>
              <a:buNone/>
            </a:pPr>
            <a:fld id="{94797DC3-C099-4B7D-BB1A-E49A6499C258}" type="slidenum">
              <a:rPr b="1" lang="en-US" sz="1800" spc="-1" strike="noStrike">
                <a:solidFill>
                  <a:srgbClr val="ffffff"/>
                </a:solidFill>
                <a:latin typeface="Noto Sans"/>
                <a:ea typeface="DejaVu Sans"/>
              </a:rPr>
              <a:t>&lt;number&gt;</a:t>
            </a:fld>
            <a:endParaRPr b="0" lang="en-US" sz="1800" spc="-1" strike="noStrike">
              <a:latin typeface="Arial"/>
            </a:endParaRPr>
          </a:p>
        </p:txBody>
      </p:sp>
      <p:sp>
        <p:nvSpPr>
          <p:cNvPr id="47" name="PlaceHolder 1"/>
          <p:cNvSpPr>
            <a:spLocks noGrp="1"/>
          </p:cNvSpPr>
          <p:nvPr>
            <p:ph type="ftr" idx="4"/>
          </p:nvPr>
        </p:nvSpPr>
        <p:spPr>
          <a:xfrm>
            <a:off x="3420000" y="5400000"/>
            <a:ext cx="3234600" cy="264600"/>
          </a:xfrm>
          <a:prstGeom prst="rect">
            <a:avLst/>
          </a:prstGeom>
          <a:noFill/>
          <a:ln w="72000">
            <a:noFill/>
          </a:ln>
        </p:spPr>
        <p:txBody>
          <a:bodyPr lIns="0" rIns="0" tIns="0" bIns="0" anchor="t">
            <a:noAutofit/>
          </a:bodyPr>
          <a:lstStyle>
            <a:lvl1pPr algn="ctr">
              <a:lnSpc>
                <a:spcPct val="100000"/>
              </a:lnSpc>
              <a:buNone/>
              <a:defRPr b="1" lang="en-US" sz="1800" spc="-1" strike="noStrike">
                <a:solidFill>
                  <a:srgbClr val="ffffff"/>
                </a:solidFill>
                <a:latin typeface="Noto Sans"/>
              </a:defRPr>
            </a:lvl1pPr>
          </a:lstStyle>
          <a:p>
            <a:pPr algn="ctr">
              <a:lnSpc>
                <a:spcPct val="100000"/>
              </a:lnSpc>
              <a:buNone/>
            </a:pPr>
            <a:r>
              <a:rPr b="1" lang="en-US" sz="1800" spc="-1" strike="noStrike">
                <a:solidFill>
                  <a:srgbClr val="ffffff"/>
                </a:solidFill>
                <a:latin typeface="Noto Sans"/>
              </a:rPr>
              <a:t>&lt;footer&gt;</a:t>
            </a:r>
            <a:endParaRPr b="0" lang="en-US" sz="1800" spc="-1" strike="noStrike">
              <a:latin typeface="Times New Roman"/>
            </a:endParaRPr>
          </a:p>
        </p:txBody>
      </p:sp>
      <p:sp>
        <p:nvSpPr>
          <p:cNvPr id="48" name="PlaceHolder 2"/>
          <p:cNvSpPr>
            <a:spLocks noGrp="1"/>
          </p:cNvSpPr>
          <p:nvPr>
            <p:ph type="dt" idx="5"/>
          </p:nvPr>
        </p:nvSpPr>
        <p:spPr>
          <a:xfrm>
            <a:off x="360000" y="5400000"/>
            <a:ext cx="2874600" cy="264600"/>
          </a:xfrm>
          <a:prstGeom prst="rect">
            <a:avLst/>
          </a:prstGeom>
          <a:noFill/>
          <a:ln w="7200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49" name="PlaceHolder 3"/>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50" name="PlaceHolder 4"/>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
          <p:cNvSpPr/>
          <p:nvPr/>
        </p:nvSpPr>
        <p:spPr>
          <a:xfrm>
            <a:off x="0" y="5400000"/>
            <a:ext cx="10074600" cy="264600"/>
          </a:xfrm>
          <a:prstGeom prst="rect">
            <a:avLst/>
          </a:prstGeom>
          <a:solidFill>
            <a:srgbClr val="2c3e50"/>
          </a:solidFill>
          <a:ln w="10800">
            <a:noFill/>
          </a:ln>
        </p:spPr>
        <p:style>
          <a:lnRef idx="0"/>
          <a:fillRef idx="0"/>
          <a:effectRef idx="0"/>
          <a:fontRef idx="minor"/>
        </p:style>
      </p:sp>
      <p:sp>
        <p:nvSpPr>
          <p:cNvPr id="88" name=""/>
          <p:cNvSpPr/>
          <p:nvPr/>
        </p:nvSpPr>
        <p:spPr>
          <a:xfrm>
            <a:off x="0" y="0"/>
            <a:ext cx="10074600" cy="1209600"/>
          </a:xfrm>
          <a:prstGeom prst="rect">
            <a:avLst/>
          </a:prstGeom>
          <a:solidFill>
            <a:srgbClr val="2c3e50"/>
          </a:solidFill>
          <a:ln w="10800">
            <a:noFill/>
          </a:ln>
        </p:spPr>
        <p:style>
          <a:lnRef idx="0"/>
          <a:fillRef idx="0"/>
          <a:effectRef idx="0"/>
          <a:fontRef idx="minor"/>
        </p:style>
      </p:sp>
      <p:sp>
        <p:nvSpPr>
          <p:cNvPr id="89" name=""/>
          <p:cNvSpPr/>
          <p:nvPr/>
        </p:nvSpPr>
        <p:spPr>
          <a:xfrm>
            <a:off x="9315000" y="5175000"/>
            <a:ext cx="444600" cy="444600"/>
          </a:xfrm>
          <a:prstGeom prst="ellipse">
            <a:avLst/>
          </a:prstGeom>
          <a:solidFill>
            <a:srgbClr val="1abc9c"/>
          </a:solidFill>
          <a:ln w="10800">
            <a:solidFill>
              <a:srgbClr val="1abc9c"/>
            </a:solidFill>
            <a:round/>
          </a:ln>
        </p:spPr>
        <p:style>
          <a:lnRef idx="0"/>
          <a:fillRef idx="0"/>
          <a:effectRef idx="0"/>
          <a:fontRef idx="minor"/>
        </p:style>
      </p:sp>
      <p:sp>
        <p:nvSpPr>
          <p:cNvPr id="90" name=""/>
          <p:cNvSpPr/>
          <p:nvPr/>
        </p:nvSpPr>
        <p:spPr>
          <a:xfrm>
            <a:off x="9180000" y="5130000"/>
            <a:ext cx="714600" cy="534600"/>
          </a:xfrm>
          <a:prstGeom prst="rect">
            <a:avLst/>
          </a:prstGeom>
          <a:noFill/>
          <a:ln w="72000">
            <a:noFill/>
          </a:ln>
        </p:spPr>
        <p:style>
          <a:lnRef idx="0"/>
          <a:fillRef idx="0"/>
          <a:effectRef idx="0"/>
          <a:fontRef idx="minor"/>
        </p:style>
        <p:txBody>
          <a:bodyPr lIns="0" rIns="0" tIns="0" bIns="0" anchor="ctr">
            <a:noAutofit/>
          </a:bodyPr>
          <a:p>
            <a:pPr algn="ctr">
              <a:lnSpc>
                <a:spcPct val="100000"/>
              </a:lnSpc>
              <a:buNone/>
            </a:pPr>
            <a:fld id="{2E9768A6-46FA-4488-AA88-A58620A0D866}" type="slidenum">
              <a:rPr b="1" lang="en-US" sz="1800" spc="-1" strike="noStrike">
                <a:solidFill>
                  <a:srgbClr val="ffffff"/>
                </a:solidFill>
                <a:latin typeface="Noto Sans"/>
                <a:ea typeface="DejaVu Sans"/>
              </a:rPr>
              <a:t>&lt;number&gt;</a:t>
            </a:fld>
            <a:endParaRPr b="0" lang="en-US" sz="1800" spc="-1" strike="noStrike">
              <a:latin typeface="Arial"/>
            </a:endParaRPr>
          </a:p>
        </p:txBody>
      </p:sp>
      <p:sp>
        <p:nvSpPr>
          <p:cNvPr id="91"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92" name="PlaceHolder 2"/>
          <p:cNvSpPr>
            <a:spLocks noGrp="1"/>
          </p:cNvSpPr>
          <p:nvPr>
            <p:ph type="ftr" idx="6"/>
          </p:nvPr>
        </p:nvSpPr>
        <p:spPr>
          <a:xfrm>
            <a:off x="3420000" y="5400000"/>
            <a:ext cx="3234600" cy="264600"/>
          </a:xfrm>
          <a:prstGeom prst="rect">
            <a:avLst/>
          </a:prstGeom>
          <a:noFill/>
          <a:ln w="72000">
            <a:noFill/>
          </a:ln>
        </p:spPr>
        <p:txBody>
          <a:bodyPr lIns="0" rIns="0" tIns="0" bIns="0" anchor="t">
            <a:noAutofit/>
          </a:bodyPr>
          <a:lstStyle>
            <a:lvl1pPr algn="ctr">
              <a:lnSpc>
                <a:spcPct val="100000"/>
              </a:lnSpc>
              <a:buNone/>
              <a:defRPr b="1" lang="en-US" sz="1800" spc="-1" strike="noStrike">
                <a:solidFill>
                  <a:srgbClr val="ffffff"/>
                </a:solidFill>
                <a:latin typeface="Noto Sans"/>
              </a:defRPr>
            </a:lvl1pPr>
          </a:lstStyle>
          <a:p>
            <a:pPr algn="ctr">
              <a:lnSpc>
                <a:spcPct val="100000"/>
              </a:lnSpc>
              <a:buNone/>
            </a:pPr>
            <a:r>
              <a:rPr b="1" lang="en-US" sz="1800" spc="-1" strike="noStrike">
                <a:solidFill>
                  <a:srgbClr val="ffffff"/>
                </a:solidFill>
                <a:latin typeface="Noto Sans"/>
              </a:rPr>
              <a:t>&lt;footer&gt;</a:t>
            </a:r>
            <a:endParaRPr b="0" lang="en-US" sz="1800" spc="-1" strike="noStrike">
              <a:latin typeface="Times New Roman"/>
            </a:endParaRPr>
          </a:p>
        </p:txBody>
      </p:sp>
      <p:sp>
        <p:nvSpPr>
          <p:cNvPr id="93" name="PlaceHolder 3"/>
          <p:cNvSpPr>
            <a:spLocks noGrp="1"/>
          </p:cNvSpPr>
          <p:nvPr>
            <p:ph type="dt" idx="7"/>
          </p:nvPr>
        </p:nvSpPr>
        <p:spPr>
          <a:xfrm>
            <a:off x="360000" y="5400000"/>
            <a:ext cx="2874600" cy="264600"/>
          </a:xfrm>
          <a:prstGeom prst="rect">
            <a:avLst/>
          </a:prstGeom>
          <a:noFill/>
          <a:ln w="7200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94" name="PlaceHolder 4"/>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
          <p:cNvSpPr/>
          <p:nvPr/>
        </p:nvSpPr>
        <p:spPr>
          <a:xfrm>
            <a:off x="0" y="5400000"/>
            <a:ext cx="10074600" cy="264600"/>
          </a:xfrm>
          <a:prstGeom prst="rect">
            <a:avLst/>
          </a:prstGeom>
          <a:solidFill>
            <a:srgbClr val="2c3e50"/>
          </a:solidFill>
          <a:ln w="10800">
            <a:noFill/>
          </a:ln>
        </p:spPr>
        <p:style>
          <a:lnRef idx="0"/>
          <a:fillRef idx="0"/>
          <a:effectRef idx="0"/>
          <a:fontRef idx="minor"/>
        </p:style>
      </p:sp>
      <p:sp>
        <p:nvSpPr>
          <p:cNvPr id="132" name=""/>
          <p:cNvSpPr/>
          <p:nvPr/>
        </p:nvSpPr>
        <p:spPr>
          <a:xfrm>
            <a:off x="0" y="0"/>
            <a:ext cx="10074600" cy="1209600"/>
          </a:xfrm>
          <a:prstGeom prst="rect">
            <a:avLst/>
          </a:prstGeom>
          <a:solidFill>
            <a:srgbClr val="2c3e50"/>
          </a:solidFill>
          <a:ln w="10800">
            <a:noFill/>
          </a:ln>
        </p:spPr>
        <p:style>
          <a:lnRef idx="0"/>
          <a:fillRef idx="0"/>
          <a:effectRef idx="0"/>
          <a:fontRef idx="minor"/>
        </p:style>
      </p:sp>
      <p:sp>
        <p:nvSpPr>
          <p:cNvPr id="133" name=""/>
          <p:cNvSpPr/>
          <p:nvPr/>
        </p:nvSpPr>
        <p:spPr>
          <a:xfrm>
            <a:off x="9315000" y="5175000"/>
            <a:ext cx="444600" cy="444600"/>
          </a:xfrm>
          <a:prstGeom prst="ellipse">
            <a:avLst/>
          </a:prstGeom>
          <a:solidFill>
            <a:srgbClr val="1abc9c"/>
          </a:solidFill>
          <a:ln w="10800">
            <a:solidFill>
              <a:srgbClr val="1abc9c"/>
            </a:solidFill>
            <a:round/>
          </a:ln>
        </p:spPr>
        <p:style>
          <a:lnRef idx="0"/>
          <a:fillRef idx="0"/>
          <a:effectRef idx="0"/>
          <a:fontRef idx="minor"/>
        </p:style>
      </p:sp>
      <p:sp>
        <p:nvSpPr>
          <p:cNvPr id="134" name=""/>
          <p:cNvSpPr/>
          <p:nvPr/>
        </p:nvSpPr>
        <p:spPr>
          <a:xfrm>
            <a:off x="9180000" y="5130000"/>
            <a:ext cx="714600" cy="534600"/>
          </a:xfrm>
          <a:prstGeom prst="rect">
            <a:avLst/>
          </a:prstGeom>
          <a:noFill/>
          <a:ln w="72000">
            <a:noFill/>
          </a:ln>
        </p:spPr>
        <p:style>
          <a:lnRef idx="0"/>
          <a:fillRef idx="0"/>
          <a:effectRef idx="0"/>
          <a:fontRef idx="minor"/>
        </p:style>
        <p:txBody>
          <a:bodyPr lIns="0" rIns="0" tIns="0" bIns="0" anchor="ctr">
            <a:noAutofit/>
          </a:bodyPr>
          <a:p>
            <a:pPr algn="ctr">
              <a:lnSpc>
                <a:spcPct val="100000"/>
              </a:lnSpc>
              <a:buNone/>
            </a:pPr>
            <a:fld id="{540B4EF9-9829-48F7-9B16-1AA5B1CB1EB2}" type="slidenum">
              <a:rPr b="1" lang="en-US" sz="1800" spc="-1" strike="noStrike">
                <a:solidFill>
                  <a:srgbClr val="ffffff"/>
                </a:solidFill>
                <a:latin typeface="Noto Sans"/>
                <a:ea typeface="DejaVu Sans"/>
              </a:rPr>
              <a:t>&lt;number&gt;</a:t>
            </a:fld>
            <a:endParaRPr b="0" lang="en-US" sz="1800" spc="-1" strike="noStrike">
              <a:latin typeface="Arial"/>
            </a:endParaRPr>
          </a:p>
        </p:txBody>
      </p:sp>
      <p:sp>
        <p:nvSpPr>
          <p:cNvPr id="135" name="PlaceHolder 1"/>
          <p:cNvSpPr>
            <a:spLocks noGrp="1"/>
          </p:cNvSpPr>
          <p:nvPr>
            <p:ph type="ftr" idx="8"/>
          </p:nvPr>
        </p:nvSpPr>
        <p:spPr>
          <a:xfrm>
            <a:off x="3420000" y="5400000"/>
            <a:ext cx="3234600" cy="264600"/>
          </a:xfrm>
          <a:prstGeom prst="rect">
            <a:avLst/>
          </a:prstGeom>
          <a:noFill/>
          <a:ln w="72000">
            <a:noFill/>
          </a:ln>
        </p:spPr>
        <p:txBody>
          <a:bodyPr lIns="0" rIns="0" tIns="0" bIns="0" anchor="t">
            <a:noAutofit/>
          </a:bodyPr>
          <a:lstStyle>
            <a:lvl1pPr algn="ctr">
              <a:lnSpc>
                <a:spcPct val="100000"/>
              </a:lnSpc>
              <a:buNone/>
              <a:defRPr b="1" lang="en-US" sz="1800" spc="-1" strike="noStrike">
                <a:solidFill>
                  <a:srgbClr val="ffffff"/>
                </a:solidFill>
                <a:latin typeface="Noto Sans"/>
              </a:defRPr>
            </a:lvl1pPr>
          </a:lstStyle>
          <a:p>
            <a:pPr algn="ctr">
              <a:lnSpc>
                <a:spcPct val="100000"/>
              </a:lnSpc>
              <a:buNone/>
            </a:pPr>
            <a:r>
              <a:rPr b="1" lang="en-US" sz="1800" spc="-1" strike="noStrike">
                <a:solidFill>
                  <a:srgbClr val="ffffff"/>
                </a:solidFill>
                <a:latin typeface="Noto Sans"/>
              </a:rPr>
              <a:t>&lt;footer&gt;</a:t>
            </a:r>
            <a:endParaRPr b="0" lang="en-US" sz="1800" spc="-1" strike="noStrike">
              <a:latin typeface="Times New Roman"/>
            </a:endParaRPr>
          </a:p>
        </p:txBody>
      </p:sp>
      <p:sp>
        <p:nvSpPr>
          <p:cNvPr id="136" name="PlaceHolder 2"/>
          <p:cNvSpPr>
            <a:spLocks noGrp="1"/>
          </p:cNvSpPr>
          <p:nvPr>
            <p:ph type="dt" idx="9"/>
          </p:nvPr>
        </p:nvSpPr>
        <p:spPr>
          <a:xfrm>
            <a:off x="360000" y="5400000"/>
            <a:ext cx="2874600" cy="264600"/>
          </a:xfrm>
          <a:prstGeom prst="rect">
            <a:avLst/>
          </a:prstGeom>
          <a:noFill/>
          <a:ln w="7200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137" name="PlaceHolder 3"/>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138" name="PlaceHolder 4"/>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slideLayout" Target="../slideLayouts/slideLayout37.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37.xml"/>
</Relationships>
</file>

<file path=ppt/slides/_rels/slide24.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PlaceHolder 1"/>
          <p:cNvSpPr>
            <a:spLocks noGrp="1"/>
          </p:cNvSpPr>
          <p:nvPr>
            <p:ph type="title"/>
          </p:nvPr>
        </p:nvSpPr>
        <p:spPr>
          <a:xfrm>
            <a:off x="360000" y="225720"/>
            <a:ext cx="9354600" cy="2741040"/>
          </a:xfrm>
          <a:prstGeom prst="rect">
            <a:avLst/>
          </a:prstGeom>
          <a:noFill/>
          <a:ln w="0">
            <a:noFill/>
          </a:ln>
        </p:spPr>
        <p:txBody>
          <a:bodyPr lIns="0" rIns="0" tIns="0" bIns="0" anchor="ctr" anchorCtr="1">
            <a:noAutofit/>
          </a:bodyPr>
          <a:p>
            <a:pPr algn="ctr">
              <a:lnSpc>
                <a:spcPct val="100000"/>
              </a:lnSpc>
              <a:buNone/>
            </a:pPr>
            <a:r>
              <a:rPr b="0" lang="en-US" sz="4200" spc="-1" strike="noStrike">
                <a:latin typeface="Arial"/>
              </a:rPr>
              <a:t>On Picard Groups and Jacobians of Directed Graphs</a:t>
            </a:r>
            <a:endParaRPr b="0" lang="en-US" sz="4200" spc="-1" strike="noStrike">
              <a:latin typeface="Arial"/>
            </a:endParaRPr>
          </a:p>
        </p:txBody>
      </p:sp>
      <p:sp>
        <p:nvSpPr>
          <p:cNvPr id="176" name="PlaceHolder 2"/>
          <p:cNvSpPr>
            <a:spLocks noGrp="1"/>
          </p:cNvSpPr>
          <p:nvPr>
            <p:ph type="subTitle"/>
          </p:nvPr>
        </p:nvSpPr>
        <p:spPr>
          <a:xfrm>
            <a:off x="504000" y="4071960"/>
            <a:ext cx="9066960" cy="1181160"/>
          </a:xfrm>
          <a:prstGeom prst="rect">
            <a:avLst/>
          </a:prstGeom>
          <a:noFill/>
          <a:ln w="0">
            <a:noFill/>
          </a:ln>
        </p:spPr>
        <p:txBody>
          <a:bodyPr lIns="0" rIns="0" tIns="0" bIns="0" anchor="ctr">
            <a:noAutofit/>
          </a:bodyPr>
          <a:p>
            <a:pPr algn="ctr">
              <a:lnSpc>
                <a:spcPct val="100000"/>
              </a:lnSpc>
              <a:buNone/>
            </a:pPr>
            <a:r>
              <a:rPr b="0" lang="en-US" sz="2000" spc="-1" strike="noStrike">
                <a:solidFill>
                  <a:srgbClr val="ffffff"/>
                </a:solidFill>
                <a:latin typeface="Arial"/>
              </a:rPr>
              <a:t>JAIUNG JUN</a:t>
            </a:r>
            <a:endParaRPr b="0" lang="en-US" sz="2000" spc="-1" strike="noStrike">
              <a:latin typeface="Arial"/>
            </a:endParaRPr>
          </a:p>
          <a:p>
            <a:pPr algn="ctr">
              <a:lnSpc>
                <a:spcPct val="100000"/>
              </a:lnSpc>
              <a:buNone/>
            </a:pPr>
            <a:r>
              <a:rPr b="0" lang="en-US" sz="2000" spc="-1" strike="noStrike">
                <a:solidFill>
                  <a:srgbClr val="ffffff"/>
                </a:solidFill>
                <a:latin typeface="Arial"/>
              </a:rPr>
              <a:t>YOUNGSU KIM</a:t>
            </a:r>
            <a:endParaRPr b="0" lang="en-US" sz="2000" spc="-1" strike="noStrike">
              <a:latin typeface="Arial"/>
            </a:endParaRPr>
          </a:p>
          <a:p>
            <a:pPr algn="ctr">
              <a:lnSpc>
                <a:spcPct val="100000"/>
              </a:lnSpc>
              <a:buNone/>
            </a:pPr>
            <a:r>
              <a:rPr b="0" lang="en-US" sz="2000" spc="-1" strike="noStrike">
                <a:solidFill>
                  <a:srgbClr val="ffffff"/>
                </a:solidFill>
                <a:latin typeface="Arial"/>
              </a:rPr>
              <a:t>MATTHEW PISANO</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PlaceHolder 1"/>
          <p:cNvSpPr>
            <a:spLocks noGrp="1"/>
          </p:cNvSpPr>
          <p:nvPr>
            <p:ph type="title"/>
          </p:nvPr>
        </p:nvSpPr>
        <p:spPr>
          <a:xfrm>
            <a:off x="360000" y="225720"/>
            <a:ext cx="9354600" cy="71352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The Picard Group and The Jacobian</a:t>
            </a:r>
            <a:endParaRPr b="0" lang="en-US" sz="4400" spc="-1" strike="noStrike">
              <a:latin typeface="Arial"/>
            </a:endParaRPr>
          </a:p>
        </p:txBody>
      </p:sp>
      <p:sp>
        <p:nvSpPr>
          <p:cNvPr id="195" name="PlaceHolder 2"/>
          <p:cNvSpPr>
            <a:spLocks noGrp="1"/>
          </p:cNvSpPr>
          <p:nvPr>
            <p:ph/>
          </p:nvPr>
        </p:nvSpPr>
        <p:spPr>
          <a:xfrm>
            <a:off x="360000" y="1485000"/>
            <a:ext cx="9354600" cy="3774600"/>
          </a:xfrm>
          <a:prstGeom prst="rect">
            <a:avLst/>
          </a:prstGeom>
          <a:noFill/>
          <a:ln w="0">
            <a:noFill/>
          </a:ln>
        </p:spPr>
        <p:txBody>
          <a:bodyPr lIns="0" rIns="0" tIns="0" bIns="0" anchor="t">
            <a:normAutofit fontScale="73000"/>
          </a:bodyPr>
          <a:p>
            <a:pPr marL="432000" indent="-324000">
              <a:lnSpc>
                <a:spcPct val="100000"/>
              </a:lnSpc>
              <a:spcBef>
                <a:spcPts val="1417"/>
              </a:spcBef>
              <a:buClr>
                <a:srgbClr val="000000"/>
              </a:buClr>
              <a:buSzPct val="45000"/>
              <a:buFont typeface="Wingdings" charset="2"/>
              <a:buChar char=""/>
            </a:pPr>
            <a:r>
              <a:rPr b="0" lang="en-US" sz="3200" spc="-1" strike="noStrike">
                <a:latin typeface="Arial"/>
              </a:rPr>
              <a:t>The </a:t>
            </a:r>
            <a:r>
              <a:rPr b="1" lang="en-US" sz="3200" spc="-1" strike="noStrike">
                <a:latin typeface="Arial"/>
              </a:rPr>
              <a:t>Picard Group</a:t>
            </a:r>
            <a:r>
              <a:rPr b="0" lang="en-US" sz="3200" spc="-1" strike="noStrike">
                <a:latin typeface="Arial"/>
              </a:rPr>
              <a:t> of a graph, </a:t>
            </a:r>
            <a:r>
              <a:rPr b="0" i="1" lang="en-US" sz="3200" spc="-1" strike="noStrike">
                <a:latin typeface="Arial"/>
              </a:rPr>
              <a:t>Pic(G)</a:t>
            </a:r>
            <a:r>
              <a:rPr b="0" lang="en-US" sz="3200" spc="-1" strike="noStrike">
                <a:latin typeface="Arial"/>
              </a:rPr>
              <a:t>, is the set of all equivalence classes that the divisors of that graph </a:t>
            </a:r>
            <a:r>
              <a:rPr b="0" i="1" lang="en-US" sz="3200" spc="-1" strike="noStrike">
                <a:latin typeface="Arial"/>
              </a:rPr>
              <a:t>G </a:t>
            </a:r>
            <a:r>
              <a:rPr b="0" lang="en-US" sz="3200" spc="-1" strike="noStrike">
                <a:latin typeface="Arial"/>
              </a:rPr>
              <a:t>can be in.</a:t>
            </a:r>
            <a:endParaRPr b="0" lang="en-US" sz="3200" spc="-1" strike="noStrike">
              <a:latin typeface="Arial"/>
            </a:endParaRPr>
          </a:p>
          <a:p>
            <a:pPr lvl="1" marL="864000" indent="-324000">
              <a:lnSpc>
                <a:spcPct val="100000"/>
              </a:lnSpc>
              <a:spcBef>
                <a:spcPts val="1134"/>
              </a:spcBef>
              <a:buClr>
                <a:srgbClr val="000000"/>
              </a:buClr>
              <a:buSzPct val="75000"/>
              <a:buFont typeface="Symbol" charset="2"/>
              <a:buChar char=""/>
            </a:pPr>
            <a:r>
              <a:rPr b="0" lang="en-US" sz="3200" spc="-1" strike="noStrike">
                <a:latin typeface="Arial"/>
              </a:rPr>
              <a:t>The Picard Group is a finitely generated abelian group.</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The degree of a divisor or an equivalence class is the sum of each of the divisor’s elements.</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The </a:t>
            </a:r>
            <a:r>
              <a:rPr b="1" lang="en-US" sz="3200" spc="-1" strike="noStrike">
                <a:latin typeface="Arial"/>
                <a:ea typeface="Noto Sans CJK SC"/>
              </a:rPr>
              <a:t>Jacobian</a:t>
            </a:r>
            <a:r>
              <a:rPr b="0" lang="en-US" sz="3200" spc="-1" strike="noStrike">
                <a:latin typeface="Arial"/>
                <a:ea typeface="Noto Sans CJK SC"/>
              </a:rPr>
              <a:t> of a graph, </a:t>
            </a:r>
            <a:r>
              <a:rPr b="0" i="1" lang="en-US" sz="3200" spc="-1" strike="noStrike">
                <a:latin typeface="Arial"/>
                <a:ea typeface="Noto Sans CJK SC"/>
              </a:rPr>
              <a:t>Jac(G)</a:t>
            </a:r>
            <a:r>
              <a:rPr b="0" lang="en-US" sz="3200" spc="-1" strike="noStrike">
                <a:latin typeface="Arial"/>
                <a:ea typeface="Noto Sans CJK SC"/>
              </a:rPr>
              <a:t>, is the torsion sub-group of </a:t>
            </a:r>
            <a:r>
              <a:rPr b="0" i="1" lang="en-US" sz="3200" spc="-1" strike="noStrike">
                <a:latin typeface="Arial"/>
                <a:ea typeface="Noto Sans CJK SC"/>
              </a:rPr>
              <a:t>Pic(G)</a:t>
            </a:r>
            <a:r>
              <a:rPr b="0" lang="en-US" sz="3200" spc="-1" strike="noStrike">
                <a:latin typeface="Arial"/>
                <a:ea typeface="Noto Sans CJK SC"/>
              </a:rPr>
              <a:t> such that every divisor in each equivalence class has a degree of </a:t>
            </a:r>
            <a:r>
              <a:rPr b="0" i="1" lang="en-US" sz="3200" spc="-1" strike="noStrike">
                <a:latin typeface="Arial"/>
                <a:ea typeface="Noto Sans CJK SC"/>
              </a:rPr>
              <a:t>0.</a:t>
            </a:r>
            <a:r>
              <a:rPr b="0" lang="en-US" sz="3200" spc="-1" strike="noStrike">
                <a:latin typeface="Arial"/>
                <a:ea typeface="Noto Sans CJK SC"/>
              </a:rPr>
              <a:t>  </a:t>
            </a:r>
            <a:endParaRPr b="0" lang="en-US" sz="3200" spc="-1" strike="noStrike">
              <a:latin typeface="Arial"/>
            </a:endParaRPr>
          </a:p>
          <a:p>
            <a:pPr lvl="1" marL="864000" indent="-324000">
              <a:lnSpc>
                <a:spcPct val="100000"/>
              </a:lnSpc>
              <a:spcBef>
                <a:spcPts val="1134"/>
              </a:spcBef>
              <a:buClr>
                <a:srgbClr val="000000"/>
              </a:buClr>
              <a:buSzPct val="75000"/>
              <a:buFont typeface="Symbol" charset="2"/>
              <a:buChar char=""/>
            </a:pPr>
            <a:r>
              <a:rPr b="0" lang="en-US" sz="3200" spc="-1" strike="noStrike">
                <a:latin typeface="Arial"/>
                <a:ea typeface="Noto Sans CJK SC"/>
              </a:rPr>
              <a:t>If a divisor is in one of the Jacobian’s classes, it can be made winning after a finite series of moves.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PlaceHolder 1"/>
          <p:cNvSpPr>
            <a:spLocks noGrp="1"/>
          </p:cNvSpPr>
          <p:nvPr>
            <p:ph type="title"/>
          </p:nvPr>
        </p:nvSpPr>
        <p:spPr>
          <a:xfrm>
            <a:off x="360000" y="225720"/>
            <a:ext cx="9354600" cy="71352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The Picard Group and The Jacobian</a:t>
            </a:r>
            <a:endParaRPr b="0" lang="en-US" sz="4400" spc="-1" strike="noStrike">
              <a:latin typeface="Arial"/>
            </a:endParaRPr>
          </a:p>
        </p:txBody>
      </p:sp>
      <p:sp>
        <p:nvSpPr>
          <p:cNvPr id="197" name="PlaceHolder 2"/>
          <p:cNvSpPr>
            <a:spLocks noGrp="1"/>
          </p:cNvSpPr>
          <p:nvPr>
            <p:ph/>
          </p:nvPr>
        </p:nvSpPr>
        <p:spPr>
          <a:xfrm>
            <a:off x="360000" y="1485000"/>
            <a:ext cx="9354600" cy="3774600"/>
          </a:xfrm>
          <a:prstGeom prst="rect">
            <a:avLst/>
          </a:prstGeom>
          <a:noFill/>
          <a:ln w="0">
            <a:noFill/>
          </a:ln>
        </p:spPr>
        <p:txBody>
          <a:bodyPr lIns="0" rIns="0" tIns="0" bIns="0" anchor="t">
            <a:normAutofit fontScale="66000"/>
          </a:bodyPr>
          <a:p>
            <a:pPr marL="91440">
              <a:lnSpc>
                <a:spcPct val="100000"/>
              </a:lnSpc>
              <a:buClr>
                <a:srgbClr val="000000"/>
              </a:buClr>
              <a:buSzPct val="45000"/>
              <a:buFont typeface="Wingdings" charset="2"/>
              <a:buChar char=""/>
            </a:pPr>
            <a:r>
              <a:rPr b="0" lang="en-US" sz="3200" spc="-1" strike="noStrike">
                <a:latin typeface="Arial"/>
                <a:ea typeface="Noto Sans CJK SC"/>
              </a:rPr>
              <a:t>The Picard Group is comprised of two parts, the Jacobian and </a:t>
            </a:r>
            <a:r>
              <a:rPr b="0" i="1" lang="en-US" sz="3200" spc="-1" strike="noStrike">
                <a:latin typeface="Arial"/>
                <a:ea typeface="Noto Sans CJK SC"/>
              </a:rPr>
              <a:t>ℤ</a:t>
            </a:r>
            <a:r>
              <a:rPr b="0" i="1" lang="en-US" sz="3200" spc="-1" strike="noStrike" baseline="33000">
                <a:latin typeface="Arial"/>
                <a:ea typeface="Noto Sans CJK SC"/>
              </a:rPr>
              <a:t>n</a:t>
            </a:r>
            <a:r>
              <a:rPr b="0" lang="en-US" sz="3200" spc="-1" strike="noStrike">
                <a:latin typeface="Arial"/>
              </a:rPr>
              <a:t>:</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The Jacobian itself is comprised of one or more invariant factors which are each in the form of </a:t>
            </a:r>
            <a:r>
              <a:rPr b="0" i="1" lang="en-US" sz="3200" spc="-1" strike="noStrike">
                <a:latin typeface="Arial"/>
                <a:ea typeface="Noto Sans CJK SC"/>
              </a:rPr>
              <a:t>ℤ</a:t>
            </a:r>
            <a:r>
              <a:rPr b="0" i="1" lang="en-US" sz="3200" spc="-1" strike="noStrike" baseline="-8000">
                <a:latin typeface="Arial"/>
                <a:ea typeface="Noto Sans CJK SC"/>
              </a:rPr>
              <a:t>x</a:t>
            </a:r>
            <a:r>
              <a:rPr b="0" i="1" lang="en-US" sz="3200" spc="-1" strike="noStrike">
                <a:latin typeface="Arial"/>
                <a:ea typeface="Noto Sans CJK SC"/>
              </a:rPr>
              <a:t>.</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Two invariant factors multiplied together represent a tuple.  These represent a graph state that is a combination of multiple classes combined together.</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In the form of </a:t>
            </a:r>
            <a:r>
              <a:rPr b="0" i="1" lang="en-US" sz="3200" spc="-1" strike="noStrike">
                <a:latin typeface="Arial"/>
                <a:ea typeface="Noto Sans CJK SC"/>
              </a:rPr>
              <a:t>ℤ</a:t>
            </a:r>
            <a:r>
              <a:rPr b="0" i="1" lang="en-US" sz="3200" spc="-1" strike="noStrike" baseline="33000">
                <a:latin typeface="Arial"/>
                <a:ea typeface="Noto Sans CJK SC"/>
              </a:rPr>
              <a:t>n </a:t>
            </a:r>
            <a:r>
              <a:rPr b="0" i="1" lang="en-US" sz="3200" spc="-1" strike="noStrike">
                <a:latin typeface="Arial"/>
                <a:ea typeface="Noto Sans CJK SC"/>
              </a:rPr>
              <a:t>(an n-tuple of integers)</a:t>
            </a:r>
            <a:r>
              <a:rPr b="0" lang="en-US" sz="3200" spc="-1" strike="noStrike">
                <a:latin typeface="Arial"/>
                <a:ea typeface="Noto Sans CJK SC"/>
              </a:rPr>
              <a:t>, representing the number of ways any number of chips can be distributed along classes represented by the Jacobian.</a:t>
            </a:r>
            <a:endParaRPr b="0" lang="en-US" sz="3200" spc="-1" strike="noStrike">
              <a:latin typeface="Arial"/>
            </a:endParaRPr>
          </a:p>
          <a:p>
            <a:pPr>
              <a:lnSpc>
                <a:spcPct val="100000"/>
              </a:lnSpc>
              <a:spcBef>
                <a:spcPts val="1417"/>
              </a:spcBef>
              <a:buNone/>
            </a:pPr>
            <a:r>
              <a:rPr b="0" lang="en-US" sz="3200" spc="-1" strike="noStrike">
                <a:latin typeface="Arial"/>
                <a:ea typeface="Noto Sans CJK SC"/>
              </a:rPr>
              <a:t>Using the Picard Group, we can completely describe any initial or intermediate state of a game, given the graph that it is played on.</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PlaceHolder 1"/>
          <p:cNvSpPr>
            <a:spLocks noGrp="1"/>
          </p:cNvSpPr>
          <p:nvPr>
            <p:ph type="title"/>
          </p:nvPr>
        </p:nvSpPr>
        <p:spPr>
          <a:xfrm>
            <a:off x="360000" y="225720"/>
            <a:ext cx="9354600" cy="71352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The Laplacian and </a:t>
            </a:r>
            <a:br>
              <a:rPr sz="4400"/>
            </a:br>
            <a:r>
              <a:rPr b="0" lang="en-US" sz="4400" spc="-1" strike="noStrike">
                <a:solidFill>
                  <a:srgbClr val="ffffff"/>
                </a:solidFill>
                <a:latin typeface="Arial"/>
              </a:rPr>
              <a:t>The Smith Normal Form</a:t>
            </a:r>
            <a:endParaRPr b="0" lang="en-US" sz="4400" spc="-1" strike="noStrike">
              <a:latin typeface="Arial"/>
            </a:endParaRPr>
          </a:p>
        </p:txBody>
      </p:sp>
      <p:sp>
        <p:nvSpPr>
          <p:cNvPr id="199" name="PlaceHolder 2"/>
          <p:cNvSpPr>
            <a:spLocks noGrp="1"/>
          </p:cNvSpPr>
          <p:nvPr>
            <p:ph/>
          </p:nvPr>
        </p:nvSpPr>
        <p:spPr>
          <a:xfrm>
            <a:off x="360000" y="1485000"/>
            <a:ext cx="9354600" cy="3774600"/>
          </a:xfrm>
          <a:prstGeom prst="rect">
            <a:avLst/>
          </a:prstGeom>
          <a:noFill/>
          <a:ln w="0">
            <a:noFill/>
          </a:ln>
        </p:spPr>
        <p:txBody>
          <a:bodyPr lIns="0" rIns="0" tIns="0" bIns="0" anchor="t">
            <a:normAutofit fontScale="84000"/>
          </a:bodyPr>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The </a:t>
            </a:r>
            <a:r>
              <a:rPr b="1" lang="en-US" sz="3200" spc="-1" strike="noStrike">
                <a:latin typeface="Arial"/>
                <a:ea typeface="Noto Sans CJK SC"/>
              </a:rPr>
              <a:t>Laplacian</a:t>
            </a:r>
            <a:r>
              <a:rPr b="0" lang="en-US" sz="3200" spc="-1" strike="noStrike">
                <a:latin typeface="Arial"/>
                <a:ea typeface="Noto Sans CJK SC"/>
              </a:rPr>
              <a:t> of a graph helps to serve as a bridge between the conceptual game and the mathematics behind those concepts.</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latin typeface="Arial"/>
                <a:ea typeface="Noto Sans CJK SC"/>
              </a:rPr>
              <a:t>For a graph of size </a:t>
            </a:r>
            <a:r>
              <a:rPr b="0" i="1" lang="en-US" sz="3200" spc="-1" strike="noStrike">
                <a:latin typeface="Arial"/>
                <a:ea typeface="Noto Sans CJK SC"/>
              </a:rPr>
              <a:t>n</a:t>
            </a:r>
            <a:r>
              <a:rPr b="0" lang="en-US" sz="3200" spc="-1" strike="noStrike">
                <a:latin typeface="Arial"/>
                <a:ea typeface="Noto Sans CJK SC"/>
              </a:rPr>
              <a:t>, it is an </a:t>
            </a:r>
            <a:r>
              <a:rPr b="0" i="1" lang="en-US" sz="3200" spc="-1" strike="noStrike">
                <a:latin typeface="Arial"/>
                <a:ea typeface="Noto Sans CJK SC"/>
              </a:rPr>
              <a:t>n x n</a:t>
            </a:r>
            <a:r>
              <a:rPr b="0" lang="en-US" sz="3200" spc="-1" strike="noStrike">
                <a:latin typeface="Arial"/>
                <a:ea typeface="Noto Sans CJK SC"/>
              </a:rPr>
              <a:t> matrix representing all valid lending or borrowing moves that graph can make.</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The </a:t>
            </a:r>
            <a:r>
              <a:rPr b="1" lang="en-US" sz="3200" spc="-1" strike="noStrike">
                <a:latin typeface="Arial"/>
                <a:ea typeface="Noto Sans CJK SC"/>
              </a:rPr>
              <a:t>Smith Normal Form</a:t>
            </a:r>
            <a:r>
              <a:rPr b="0" lang="en-US" sz="3200" spc="-1" strike="noStrike">
                <a:latin typeface="Arial"/>
                <a:ea typeface="Noto Sans CJK SC"/>
              </a:rPr>
              <a:t> (SNF) of a Laplacian is a matrix obtained from the Laplacian. The SNF encodes information about the Picard Group in its diagonal elements.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PlaceHolder 1"/>
          <p:cNvSpPr>
            <a:spLocks noGrp="1"/>
          </p:cNvSpPr>
          <p:nvPr>
            <p:ph type="title"/>
          </p:nvPr>
        </p:nvSpPr>
        <p:spPr>
          <a:xfrm>
            <a:off x="360000" y="225720"/>
            <a:ext cx="9354600" cy="71352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The Laplacian and </a:t>
            </a:r>
            <a:br>
              <a:rPr sz="4400"/>
            </a:br>
            <a:r>
              <a:rPr b="0" lang="en-US" sz="4400" spc="-1" strike="noStrike">
                <a:solidFill>
                  <a:srgbClr val="ffffff"/>
                </a:solidFill>
                <a:latin typeface="Arial"/>
              </a:rPr>
              <a:t>The Smith Normal Form</a:t>
            </a:r>
            <a:endParaRPr b="0" lang="en-US" sz="4400" spc="-1" strike="noStrike">
              <a:latin typeface="Arial"/>
            </a:endParaRPr>
          </a:p>
        </p:txBody>
      </p:sp>
      <p:sp>
        <p:nvSpPr>
          <p:cNvPr id="201" name="PlaceHolder 2"/>
          <p:cNvSpPr>
            <a:spLocks noGrp="1"/>
          </p:cNvSpPr>
          <p:nvPr>
            <p:ph/>
          </p:nvPr>
        </p:nvSpPr>
        <p:spPr>
          <a:xfrm>
            <a:off x="457200" y="1744920"/>
            <a:ext cx="1111320" cy="3051360"/>
          </a:xfrm>
          <a:prstGeom prst="rect">
            <a:avLst/>
          </a:prstGeom>
          <a:noFill/>
          <a:ln w="0">
            <a:noFill/>
          </a:ln>
        </p:spPr>
        <p:txBody>
          <a:bodyPr lIns="0" rIns="0" tIns="0" bIns="0" anchor="t">
            <a:normAutofit/>
          </a:bodyPr>
          <a:p>
            <a:pPr>
              <a:lnSpc>
                <a:spcPct val="100000"/>
              </a:lnSpc>
              <a:buNone/>
            </a:pPr>
            <a:endParaRPr b="0" lang="en-US" sz="1650" spc="-1" strike="noStrike">
              <a:latin typeface="Arial"/>
            </a:endParaRPr>
          </a:p>
          <a:p>
            <a:pPr>
              <a:lnSpc>
                <a:spcPct val="100000"/>
              </a:lnSpc>
              <a:buNone/>
            </a:pPr>
            <a:r>
              <a:rPr b="0" lang="en-US" sz="1650" spc="-1" strike="noStrike">
                <a:latin typeface="Arial"/>
              </a:rPr>
              <a:t>Laplacian</a:t>
            </a:r>
            <a:endParaRPr b="0" lang="en-US" sz="1650" spc="-1" strike="noStrike">
              <a:latin typeface="Arial"/>
            </a:endParaRPr>
          </a:p>
          <a:p>
            <a:pPr>
              <a:lnSpc>
                <a:spcPct val="100000"/>
              </a:lnSpc>
              <a:buNone/>
            </a:pPr>
            <a:endParaRPr b="0" lang="en-US" sz="1650" spc="-1" strike="noStrike">
              <a:latin typeface="Arial"/>
            </a:endParaRPr>
          </a:p>
          <a:p>
            <a:pPr>
              <a:lnSpc>
                <a:spcPct val="100000"/>
              </a:lnSpc>
              <a:buNone/>
            </a:pPr>
            <a:endParaRPr b="0" lang="en-US" sz="1650" spc="-1" strike="noStrike">
              <a:latin typeface="Arial"/>
            </a:endParaRPr>
          </a:p>
          <a:p>
            <a:pPr>
              <a:lnSpc>
                <a:spcPct val="100000"/>
              </a:lnSpc>
              <a:buNone/>
            </a:pPr>
            <a:endParaRPr b="0" lang="en-US" sz="1650" spc="-1" strike="noStrike">
              <a:latin typeface="Arial"/>
            </a:endParaRPr>
          </a:p>
          <a:p>
            <a:pPr>
              <a:lnSpc>
                <a:spcPct val="100000"/>
              </a:lnSpc>
              <a:buNone/>
            </a:pPr>
            <a:endParaRPr b="0" lang="en-US" sz="1650" spc="-1" strike="noStrike">
              <a:latin typeface="Arial"/>
            </a:endParaRPr>
          </a:p>
          <a:p>
            <a:pPr>
              <a:lnSpc>
                <a:spcPct val="100000"/>
              </a:lnSpc>
              <a:buNone/>
            </a:pPr>
            <a:endParaRPr b="0" lang="en-US" sz="1650" spc="-1" strike="noStrike">
              <a:latin typeface="Arial"/>
            </a:endParaRPr>
          </a:p>
          <a:p>
            <a:pPr>
              <a:lnSpc>
                <a:spcPct val="100000"/>
              </a:lnSpc>
              <a:buNone/>
            </a:pPr>
            <a:endParaRPr b="0" lang="en-US" sz="1650" spc="-1" strike="noStrike">
              <a:latin typeface="Arial"/>
            </a:endParaRPr>
          </a:p>
          <a:p>
            <a:pPr>
              <a:lnSpc>
                <a:spcPct val="100000"/>
              </a:lnSpc>
              <a:buNone/>
            </a:pPr>
            <a:r>
              <a:rPr b="0" lang="en-US" sz="1650" spc="-1" strike="noStrike">
                <a:latin typeface="Arial"/>
              </a:rPr>
              <a:t>Smith Normal Form</a:t>
            </a:r>
            <a:endParaRPr b="0" lang="en-US" sz="1650" spc="-1" strike="noStrike">
              <a:latin typeface="Arial"/>
            </a:endParaRPr>
          </a:p>
        </p:txBody>
      </p:sp>
      <p:pic>
        <p:nvPicPr>
          <p:cNvPr id="202" name="" descr=""/>
          <p:cNvPicPr/>
          <p:nvPr/>
        </p:nvPicPr>
        <p:blipFill>
          <a:blip r:embed="rId1"/>
          <a:stretch/>
        </p:blipFill>
        <p:spPr>
          <a:xfrm>
            <a:off x="1572840" y="1371600"/>
            <a:ext cx="6195240" cy="2014200"/>
          </a:xfrm>
          <a:prstGeom prst="rect">
            <a:avLst/>
          </a:prstGeom>
          <a:ln w="0">
            <a:noFill/>
          </a:ln>
        </p:spPr>
      </p:pic>
      <p:pic>
        <p:nvPicPr>
          <p:cNvPr id="203" name="" descr=""/>
          <p:cNvPicPr/>
          <p:nvPr/>
        </p:nvPicPr>
        <p:blipFill>
          <a:blip r:embed="rId2"/>
          <a:stretch/>
        </p:blipFill>
        <p:spPr>
          <a:xfrm>
            <a:off x="1572840" y="3390120"/>
            <a:ext cx="6195240" cy="2014200"/>
          </a:xfrm>
          <a:prstGeom prst="rect">
            <a:avLst/>
          </a:prstGeom>
          <a:ln w="0">
            <a:noFill/>
          </a:ln>
        </p:spPr>
      </p:pic>
      <p:sp>
        <p:nvSpPr>
          <p:cNvPr id="204" name=""/>
          <p:cNvSpPr/>
          <p:nvPr/>
        </p:nvSpPr>
        <p:spPr>
          <a:xfrm>
            <a:off x="7772400" y="1371600"/>
            <a:ext cx="2281680" cy="38844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000000"/>
                </a:solidFill>
                <a:latin typeface="Arial"/>
                <a:ea typeface="DejaVu Sans"/>
              </a:rPr>
              <a:t>The non-zero elements of the diagonal represent the Jacobian of a graph while the diagonal zeros represent the rank of the Picard Group.</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Here, </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Pic(G) = ℤ</a:t>
            </a:r>
            <a:r>
              <a:rPr b="0" lang="en-US" sz="1800" spc="-1" strike="noStrike" baseline="-8000">
                <a:solidFill>
                  <a:srgbClr val="000000"/>
                </a:solidFill>
                <a:latin typeface="Arial"/>
                <a:ea typeface="DejaVu Sans"/>
              </a:rPr>
              <a:t>3</a:t>
            </a:r>
            <a:r>
              <a:rPr b="0" lang="en-US" sz="1800" spc="-1" strike="noStrike">
                <a:solidFill>
                  <a:srgbClr val="000000"/>
                </a:solidFill>
                <a:latin typeface="Arial"/>
                <a:ea typeface="DejaVu Sans"/>
              </a:rPr>
              <a:t> x ℤ</a:t>
            </a:r>
            <a:r>
              <a:rPr b="0" lang="en-US" sz="1800" spc="-1" strike="noStrike" baseline="33000">
                <a:solidFill>
                  <a:srgbClr val="000000"/>
                </a:solidFill>
                <a:latin typeface="Arial"/>
                <a:ea typeface="DejaVu Sans"/>
              </a:rPr>
              <a:t>3 </a:t>
            </a:r>
            <a:r>
              <a:rPr b="0" lang="en-US" sz="1800" spc="-1" strike="noStrike">
                <a:solidFill>
                  <a:srgbClr val="000000"/>
                </a:solidFill>
                <a:latin typeface="Arial"/>
                <a:ea typeface="DejaVu Sans"/>
              </a:rPr>
              <a:t>, the Jacobian comes from the 3 at M</a:t>
            </a:r>
            <a:r>
              <a:rPr b="0" lang="en-US" sz="1800" spc="-1" strike="noStrike" baseline="-8000">
                <a:solidFill>
                  <a:srgbClr val="000000"/>
                </a:solidFill>
                <a:latin typeface="Arial"/>
                <a:ea typeface="DejaVu Sans"/>
              </a:rPr>
              <a:t>4,4</a:t>
            </a:r>
            <a:r>
              <a:rPr b="0" lang="en-US" sz="1800" spc="-1" strike="noStrike">
                <a:solidFill>
                  <a:srgbClr val="000000"/>
                </a:solidFill>
                <a:latin typeface="Arial"/>
                <a:ea typeface="DejaVu Sans"/>
              </a:rPr>
              <a:t> and the rank from 3 empty rows.</a:t>
            </a:r>
            <a:endParaRPr b="0" lang="en-US" sz="1800" spc="-1" strike="noStrike">
              <a:latin typeface="Arial"/>
            </a:endParaRPr>
          </a:p>
        </p:txBody>
      </p:sp>
      <p:sp>
        <p:nvSpPr>
          <p:cNvPr id="205" name=""/>
          <p:cNvSpPr/>
          <p:nvPr/>
        </p:nvSpPr>
        <p:spPr>
          <a:xfrm>
            <a:off x="685800" y="2514600"/>
            <a:ext cx="360" cy="1143000"/>
          </a:xfrm>
          <a:prstGeom prst="line">
            <a:avLst/>
          </a:prstGeom>
          <a:ln w="57240">
            <a:solidFill>
              <a:srgbClr val="3465a4"/>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PlaceHolder 1"/>
          <p:cNvSpPr>
            <a:spLocks noGrp="1"/>
          </p:cNvSpPr>
          <p:nvPr>
            <p:ph type="title"/>
          </p:nvPr>
        </p:nvSpPr>
        <p:spPr>
          <a:xfrm>
            <a:off x="360000" y="225720"/>
            <a:ext cx="9354600" cy="71352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Focused Graphs</a:t>
            </a:r>
            <a:endParaRPr b="0" lang="en-US" sz="4400" spc="-1" strike="noStrike">
              <a:latin typeface="Arial"/>
            </a:endParaRPr>
          </a:p>
        </p:txBody>
      </p:sp>
      <p:pic>
        <p:nvPicPr>
          <p:cNvPr id="207" name="" descr=""/>
          <p:cNvPicPr/>
          <p:nvPr/>
        </p:nvPicPr>
        <p:blipFill>
          <a:blip r:embed="rId1"/>
          <a:stretch/>
        </p:blipFill>
        <p:spPr>
          <a:xfrm>
            <a:off x="228600" y="1279440"/>
            <a:ext cx="2741400" cy="2055600"/>
          </a:xfrm>
          <a:prstGeom prst="rect">
            <a:avLst/>
          </a:prstGeom>
          <a:ln w="0">
            <a:noFill/>
          </a:ln>
        </p:spPr>
      </p:pic>
      <p:pic>
        <p:nvPicPr>
          <p:cNvPr id="208" name="" descr=""/>
          <p:cNvPicPr/>
          <p:nvPr/>
        </p:nvPicPr>
        <p:blipFill>
          <a:blip r:embed="rId2"/>
          <a:stretch/>
        </p:blipFill>
        <p:spPr>
          <a:xfrm>
            <a:off x="228600" y="3336840"/>
            <a:ext cx="2741400" cy="2055600"/>
          </a:xfrm>
          <a:prstGeom prst="rect">
            <a:avLst/>
          </a:prstGeom>
          <a:ln w="0">
            <a:noFill/>
          </a:ln>
        </p:spPr>
      </p:pic>
      <p:pic>
        <p:nvPicPr>
          <p:cNvPr id="209" name="" descr=""/>
          <p:cNvPicPr/>
          <p:nvPr/>
        </p:nvPicPr>
        <p:blipFill>
          <a:blip r:embed="rId3"/>
          <a:stretch/>
        </p:blipFill>
        <p:spPr>
          <a:xfrm>
            <a:off x="3657600" y="1279440"/>
            <a:ext cx="2741400" cy="2055600"/>
          </a:xfrm>
          <a:prstGeom prst="rect">
            <a:avLst/>
          </a:prstGeom>
          <a:ln w="0">
            <a:noFill/>
          </a:ln>
        </p:spPr>
      </p:pic>
      <p:pic>
        <p:nvPicPr>
          <p:cNvPr id="210" name="" descr=""/>
          <p:cNvPicPr/>
          <p:nvPr/>
        </p:nvPicPr>
        <p:blipFill>
          <a:blip r:embed="rId4"/>
          <a:stretch/>
        </p:blipFill>
        <p:spPr>
          <a:xfrm>
            <a:off x="3657600" y="3336840"/>
            <a:ext cx="2741400" cy="2055600"/>
          </a:xfrm>
          <a:prstGeom prst="rect">
            <a:avLst/>
          </a:prstGeom>
          <a:ln w="0">
            <a:noFill/>
          </a:ln>
        </p:spPr>
      </p:pic>
      <p:pic>
        <p:nvPicPr>
          <p:cNvPr id="211" name="" descr=""/>
          <p:cNvPicPr/>
          <p:nvPr/>
        </p:nvPicPr>
        <p:blipFill>
          <a:blip r:embed="rId5"/>
          <a:stretch/>
        </p:blipFill>
        <p:spPr>
          <a:xfrm>
            <a:off x="6354000" y="1828800"/>
            <a:ext cx="3474000" cy="2604960"/>
          </a:xfrm>
          <a:prstGeom prst="rect">
            <a:avLst/>
          </a:prstGeom>
          <a:ln w="0">
            <a:noFill/>
          </a:ln>
        </p:spPr>
      </p:pic>
      <p:sp>
        <p:nvSpPr>
          <p:cNvPr id="212" name=""/>
          <p:cNvSpPr/>
          <p:nvPr/>
        </p:nvSpPr>
        <p:spPr>
          <a:xfrm>
            <a:off x="457200" y="1143000"/>
            <a:ext cx="2284200" cy="34452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0" lang="en-US" sz="1800" spc="-1" strike="noStrike">
                <a:solidFill>
                  <a:srgbClr val="000000"/>
                </a:solidFill>
                <a:latin typeface="Arial"/>
                <a:ea typeface="DejaVu Sans"/>
              </a:rPr>
              <a:t>Tree Graph</a:t>
            </a:r>
            <a:endParaRPr b="0" lang="en-US" sz="1800" spc="-1" strike="noStrike">
              <a:latin typeface="Arial"/>
            </a:endParaRPr>
          </a:p>
        </p:txBody>
      </p:sp>
      <p:sp>
        <p:nvSpPr>
          <p:cNvPr id="213" name=""/>
          <p:cNvSpPr/>
          <p:nvPr/>
        </p:nvSpPr>
        <p:spPr>
          <a:xfrm>
            <a:off x="7086600" y="1711080"/>
            <a:ext cx="2284200" cy="34452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0" lang="en-US" sz="1800" spc="-1" strike="noStrike">
                <a:solidFill>
                  <a:srgbClr val="000000"/>
                </a:solidFill>
                <a:latin typeface="Arial"/>
                <a:ea typeface="DejaVu Sans"/>
              </a:rPr>
              <a:t>Multipartite Graph</a:t>
            </a:r>
            <a:endParaRPr b="0" lang="en-US" sz="1800" spc="-1" strike="noStrike">
              <a:latin typeface="Arial"/>
            </a:endParaRPr>
          </a:p>
        </p:txBody>
      </p:sp>
      <p:sp>
        <p:nvSpPr>
          <p:cNvPr id="214" name=""/>
          <p:cNvSpPr/>
          <p:nvPr/>
        </p:nvSpPr>
        <p:spPr>
          <a:xfrm>
            <a:off x="3909240" y="3207600"/>
            <a:ext cx="2284200" cy="34452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0" lang="en-US" sz="1800" spc="-1" strike="noStrike">
                <a:solidFill>
                  <a:srgbClr val="000000"/>
                </a:solidFill>
                <a:latin typeface="Arial"/>
                <a:ea typeface="DejaVu Sans"/>
              </a:rPr>
              <a:t>Wheel Graph</a:t>
            </a:r>
            <a:endParaRPr b="0" lang="en-US" sz="1800" spc="-1" strike="noStrike">
              <a:latin typeface="Arial"/>
            </a:endParaRPr>
          </a:p>
        </p:txBody>
      </p:sp>
      <p:sp>
        <p:nvSpPr>
          <p:cNvPr id="215" name=""/>
          <p:cNvSpPr/>
          <p:nvPr/>
        </p:nvSpPr>
        <p:spPr>
          <a:xfrm>
            <a:off x="3886200" y="1143000"/>
            <a:ext cx="2284200" cy="34452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0" lang="en-US" sz="1800" spc="-1" strike="noStrike">
                <a:solidFill>
                  <a:srgbClr val="000000"/>
                </a:solidFill>
                <a:latin typeface="Arial"/>
                <a:ea typeface="DejaVu Sans"/>
              </a:rPr>
              <a:t>Pseudo-Tree Graph</a:t>
            </a:r>
            <a:endParaRPr b="0" lang="en-US" sz="1800" spc="-1" strike="noStrike">
              <a:latin typeface="Arial"/>
            </a:endParaRPr>
          </a:p>
        </p:txBody>
      </p:sp>
      <p:sp>
        <p:nvSpPr>
          <p:cNvPr id="216" name=""/>
          <p:cNvSpPr/>
          <p:nvPr/>
        </p:nvSpPr>
        <p:spPr>
          <a:xfrm>
            <a:off x="457200" y="3200400"/>
            <a:ext cx="2284200" cy="34452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0" lang="en-US" sz="1800" spc="-1" strike="noStrike">
                <a:solidFill>
                  <a:srgbClr val="000000"/>
                </a:solidFill>
                <a:latin typeface="Arial"/>
                <a:ea typeface="DejaVu Sans"/>
              </a:rPr>
              <a:t>Cycle Graph</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PlaceHolder 1"/>
          <p:cNvSpPr>
            <a:spLocks noGrp="1"/>
          </p:cNvSpPr>
          <p:nvPr>
            <p:ph type="title"/>
          </p:nvPr>
        </p:nvSpPr>
        <p:spPr>
          <a:xfrm>
            <a:off x="360000" y="225720"/>
            <a:ext cx="9354600" cy="71352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Research</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PlaceHolder 1"/>
          <p:cNvSpPr>
            <a:spLocks noGrp="1"/>
          </p:cNvSpPr>
          <p:nvPr>
            <p:ph type="title"/>
          </p:nvPr>
        </p:nvSpPr>
        <p:spPr>
          <a:xfrm>
            <a:off x="360000" y="225720"/>
            <a:ext cx="9354600" cy="71352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Objectives</a:t>
            </a:r>
            <a:endParaRPr b="0" lang="en-US" sz="4400" spc="-1" strike="noStrike">
              <a:latin typeface="Arial"/>
            </a:endParaRPr>
          </a:p>
        </p:txBody>
      </p:sp>
      <p:sp>
        <p:nvSpPr>
          <p:cNvPr id="219" name="PlaceHolder 2"/>
          <p:cNvSpPr>
            <a:spLocks noGrp="1"/>
          </p:cNvSpPr>
          <p:nvPr>
            <p:ph/>
          </p:nvPr>
        </p:nvSpPr>
        <p:spPr>
          <a:xfrm>
            <a:off x="360000" y="1485000"/>
            <a:ext cx="9354600" cy="377460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2480" spc="-1" strike="noStrike">
                <a:latin typeface="Arial"/>
              </a:rPr>
              <a:t>While chip firing games with undirected graphs are well studied and explored, the directed case has not received as much attention.</a:t>
            </a:r>
            <a:endParaRPr b="0" lang="en-US" sz="248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480" spc="-1" strike="noStrike">
                <a:latin typeface="Arial"/>
              </a:rPr>
              <a:t>Our goal is to explore ways to calculate these directed graphs and to study their relationships with their undirected counterparts.</a:t>
            </a:r>
            <a:endParaRPr b="0" lang="en-US" sz="248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PlaceHolder 1"/>
          <p:cNvSpPr>
            <a:spLocks noGrp="1"/>
          </p:cNvSpPr>
          <p:nvPr>
            <p:ph type="title"/>
          </p:nvPr>
        </p:nvSpPr>
        <p:spPr>
          <a:xfrm>
            <a:off x="360000" y="225720"/>
            <a:ext cx="9354600" cy="71352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Methods</a:t>
            </a:r>
            <a:endParaRPr b="0" lang="en-US" sz="4400" spc="-1" strike="noStrike">
              <a:latin typeface="Arial"/>
            </a:endParaRPr>
          </a:p>
        </p:txBody>
      </p:sp>
      <p:sp>
        <p:nvSpPr>
          <p:cNvPr id="221" name="PlaceHolder 2"/>
          <p:cNvSpPr>
            <a:spLocks noGrp="1"/>
          </p:cNvSpPr>
          <p:nvPr>
            <p:ph/>
          </p:nvPr>
        </p:nvSpPr>
        <p:spPr>
          <a:xfrm>
            <a:off x="360000" y="1485000"/>
            <a:ext cx="9354600" cy="377460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2480" spc="-1" strike="noStrike">
                <a:latin typeface="Arial"/>
              </a:rPr>
              <a:t>By using our focused graphs as a guide, we conducted our research by looking for patterns within different configurations and graph sizes.</a:t>
            </a:r>
            <a:endParaRPr b="0" lang="en-US" sz="248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480" spc="-1" strike="noStrike">
                <a:latin typeface="Arial"/>
              </a:rPr>
              <a:t>We then computed many examples of said configuration to see if our original guesses held up.</a:t>
            </a:r>
            <a:endParaRPr b="0" lang="en-US" sz="248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480" spc="-1" strike="noStrike">
                <a:latin typeface="Arial"/>
              </a:rPr>
              <a:t>If that was the case, we then moved on to rigorously proving the conjectures that we could and adding even more computational results to those that we could not.</a:t>
            </a:r>
            <a:endParaRPr b="0" lang="en-US" sz="248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PlaceHolder 1"/>
          <p:cNvSpPr>
            <a:spLocks noGrp="1"/>
          </p:cNvSpPr>
          <p:nvPr>
            <p:ph type="title"/>
          </p:nvPr>
        </p:nvSpPr>
        <p:spPr>
          <a:xfrm>
            <a:off x="360000" y="-39960"/>
            <a:ext cx="9354600" cy="124524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Finding a Tree’s Picard Group</a:t>
            </a:r>
            <a:endParaRPr b="0" lang="en-US" sz="4400" spc="-1" strike="noStrike">
              <a:latin typeface="Arial"/>
            </a:endParaRPr>
          </a:p>
        </p:txBody>
      </p:sp>
      <p:sp>
        <p:nvSpPr>
          <p:cNvPr id="223" name="PlaceHolder 2"/>
          <p:cNvSpPr>
            <a:spLocks noGrp="1"/>
          </p:cNvSpPr>
          <p:nvPr>
            <p:ph/>
          </p:nvPr>
        </p:nvSpPr>
        <p:spPr>
          <a:xfrm>
            <a:off x="360000" y="1485000"/>
            <a:ext cx="9354600" cy="3774600"/>
          </a:xfrm>
          <a:prstGeom prst="rect">
            <a:avLst/>
          </a:prstGeom>
          <a:noFill/>
          <a:ln w="0">
            <a:noFill/>
          </a:ln>
        </p:spPr>
        <p:txBody>
          <a:bodyPr lIns="0" rIns="0" tIns="0" bIns="0" anchor="t">
            <a:normAutofit fontScale="68000"/>
          </a:bodyPr>
          <a:p>
            <a:pPr marL="216000" indent="-216000">
              <a:lnSpc>
                <a:spcPct val="100000"/>
              </a:lnSpc>
              <a:spcBef>
                <a:spcPts val="1417"/>
              </a:spcBef>
              <a:buClr>
                <a:srgbClr val="000000"/>
              </a:buClr>
              <a:buSzPct val="45000"/>
              <a:buFont typeface="Wingdings" charset="2"/>
              <a:buChar char=""/>
            </a:pPr>
            <a:r>
              <a:rPr b="0" lang="en-US" sz="3200" spc="-1" strike="noStrike">
                <a:latin typeface="Arial"/>
              </a:rPr>
              <a:t>The Picard group is commonly written in the form </a:t>
            </a:r>
            <a:r>
              <a:rPr b="0" i="1" lang="en-US" sz="3200" spc="-1" strike="noStrike">
                <a:latin typeface="Arial"/>
              </a:rPr>
              <a:t>Pic(G) = Jac(G) x ℤ</a:t>
            </a:r>
            <a:r>
              <a:rPr b="0" i="1" lang="en-US" sz="3200" spc="-1" strike="noStrike" baseline="33000">
                <a:latin typeface="Arial"/>
              </a:rPr>
              <a:t>n</a:t>
            </a:r>
            <a:r>
              <a:rPr b="0" lang="en-US" sz="3200" spc="-1" strike="noStrike">
                <a:latin typeface="Arial"/>
              </a:rPr>
              <a:t>, where </a:t>
            </a:r>
            <a:r>
              <a:rPr b="0" i="1" lang="en-US" sz="3200" spc="-1" strike="noStrike">
                <a:latin typeface="Arial"/>
              </a:rPr>
              <a:t>n</a:t>
            </a:r>
            <a:r>
              <a:rPr b="0" lang="en-US" sz="3200" spc="-1" strike="noStrike">
                <a:latin typeface="Arial"/>
              </a:rPr>
              <a:t> is the rank of the Picard group.</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solidFill>
                  <a:srgbClr val="000000"/>
                </a:solidFill>
                <a:latin typeface="Arial"/>
              </a:rPr>
              <a:t>We have noticed that this rank for a tree graph can be easily calculated inductively.  Its rank can be determined by following two rules </a:t>
            </a:r>
            <a:r>
              <a:rPr b="0" i="1" lang="en-US" sz="2200" spc="-1" strike="noStrike">
                <a:solidFill>
                  <a:srgbClr val="000000"/>
                </a:solidFill>
                <a:latin typeface="Arial"/>
              </a:rPr>
              <a:t>(thrm)</a:t>
            </a:r>
            <a:r>
              <a:rPr b="0" lang="en-US" sz="3200" spc="-1" strike="noStrike">
                <a:solidFill>
                  <a:srgbClr val="000000"/>
                </a:solidFill>
                <a:latin typeface="Arial"/>
              </a:rPr>
              <a:t>.</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solidFill>
                  <a:srgbClr val="000000"/>
                </a:solidFill>
                <a:latin typeface="Arial"/>
              </a:rPr>
              <a:t>We can see that the rank of a tree corresponds to the number of terminal strong components of that tree.</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The Jacobian of a tree is relatively simple, it is always the trivial group </a:t>
            </a:r>
            <a:r>
              <a:rPr b="0" i="1" lang="en-US" sz="2200" spc="-1" strike="noStrike">
                <a:solidFill>
                  <a:srgbClr val="000000"/>
                </a:solidFill>
                <a:latin typeface="Arial"/>
              </a:rPr>
              <a:t>(thrm)</a:t>
            </a:r>
            <a:r>
              <a:rPr b="0" lang="en-US" sz="3200" spc="-1" strike="noStrike">
                <a:solidFill>
                  <a:srgbClr val="000000"/>
                </a:solidFill>
                <a:latin typeface="Arial"/>
              </a:rPr>
              <a:t>.</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solidFill>
                  <a:srgbClr val="000000"/>
                </a:solidFill>
                <a:latin typeface="Arial"/>
              </a:rPr>
              <a:t>We have also proven this through induction</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PlaceHolder 1"/>
          <p:cNvSpPr>
            <a:spLocks noGrp="1"/>
          </p:cNvSpPr>
          <p:nvPr>
            <p:ph type="title"/>
          </p:nvPr>
        </p:nvSpPr>
        <p:spPr>
          <a:xfrm>
            <a:off x="360000" y="-39960"/>
            <a:ext cx="9354600" cy="124524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Creating a Pseudo-Tree</a:t>
            </a:r>
            <a:endParaRPr b="0" lang="en-US" sz="4400" spc="-1" strike="noStrike">
              <a:latin typeface="Arial"/>
            </a:endParaRPr>
          </a:p>
        </p:txBody>
      </p:sp>
      <p:sp>
        <p:nvSpPr>
          <p:cNvPr id="225" name="PlaceHolder 2"/>
          <p:cNvSpPr>
            <a:spLocks noGrp="1"/>
          </p:cNvSpPr>
          <p:nvPr>
            <p:ph/>
          </p:nvPr>
        </p:nvSpPr>
        <p:spPr>
          <a:xfrm>
            <a:off x="360000" y="1485000"/>
            <a:ext cx="9465120" cy="377460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2400" spc="-1" strike="noStrike">
                <a:solidFill>
                  <a:srgbClr val="000000"/>
                </a:solidFill>
                <a:latin typeface="Arial"/>
                <a:ea typeface="JetBrains Mono"/>
              </a:rPr>
              <a:t>A Pseudo-tree can be created by gluing a tree to a cycle graph in one of two ways.</a:t>
            </a:r>
            <a:endParaRPr b="0" lang="en-US" sz="24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400" spc="-1" strike="noStrike">
                <a:solidFill>
                  <a:srgbClr val="000000"/>
                </a:solidFill>
                <a:latin typeface="Arial"/>
                <a:ea typeface="JetBrains Mono"/>
              </a:rPr>
              <a:t>By Vertex – Here, whichever vertices will be glued together will be merged into one vertex.</a:t>
            </a:r>
            <a:endParaRPr b="0" lang="en-US" sz="24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400" spc="-1" strike="noStrike">
                <a:solidFill>
                  <a:srgbClr val="000000"/>
                </a:solidFill>
                <a:latin typeface="Arial"/>
                <a:ea typeface="JetBrains Mono"/>
              </a:rPr>
              <a:t>By Edge – With this method, the two graphs are joined by an additional edge.  This helps to preserve the attributes of the original graphs into the resulting glues pseudo-tree, such as the Jacobian often being </a:t>
            </a:r>
            <a:r>
              <a:rPr b="0" i="1" lang="en-US" sz="2400" spc="-1" strike="noStrike">
                <a:solidFill>
                  <a:srgbClr val="000000"/>
                </a:solidFill>
                <a:latin typeface="Arial"/>
                <a:ea typeface="JetBrains Mono"/>
              </a:rPr>
              <a:t>Jac(cycle) x Jac(tree) </a:t>
            </a:r>
            <a:r>
              <a:rPr b="0" i="1" lang="en-US" sz="1800" spc="-1" strike="noStrike">
                <a:solidFill>
                  <a:srgbClr val="000000"/>
                </a:solidFill>
                <a:latin typeface="Arial"/>
                <a:ea typeface="Noto Sans CJK SC"/>
              </a:rPr>
              <a:t>(conj)</a:t>
            </a:r>
            <a:r>
              <a:rPr b="0" lang="en-US" sz="2400" spc="-1" strike="noStrike">
                <a:solidFill>
                  <a:srgbClr val="000000"/>
                </a:solidFill>
                <a:latin typeface="Arial"/>
                <a:ea typeface="JetBrains Mono"/>
              </a:rPr>
              <a:t>.</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type="title"/>
          </p:nvPr>
        </p:nvSpPr>
        <p:spPr>
          <a:xfrm>
            <a:off x="360000" y="225720"/>
            <a:ext cx="9354600" cy="71352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Introduction</a:t>
            </a:r>
            <a:endParaRPr b="0" lang="en-US" sz="4400" spc="-1" strike="noStrike">
              <a:latin typeface="Arial"/>
            </a:endParaRPr>
          </a:p>
        </p:txBody>
      </p:sp>
      <p:sp>
        <p:nvSpPr>
          <p:cNvPr id="178" name="PlaceHolder 2"/>
          <p:cNvSpPr>
            <a:spLocks noGrp="1"/>
          </p:cNvSpPr>
          <p:nvPr>
            <p:ph/>
          </p:nvPr>
        </p:nvSpPr>
        <p:spPr>
          <a:xfrm>
            <a:off x="360000" y="1485000"/>
            <a:ext cx="9354600" cy="3774600"/>
          </a:xfrm>
          <a:prstGeom prst="rect">
            <a:avLst/>
          </a:prstGeom>
          <a:noFill/>
          <a:ln w="0">
            <a:noFill/>
          </a:ln>
        </p:spPr>
        <p:txBody>
          <a:bodyPr lIns="0" rIns="0" tIns="0" bIns="0" anchor="t">
            <a:normAutofit fontScale="85000"/>
          </a:bodyPr>
          <a:p>
            <a:pPr marL="432000" indent="-324000">
              <a:lnSpc>
                <a:spcPct val="100000"/>
              </a:lnSpc>
              <a:spcBef>
                <a:spcPts val="1417"/>
              </a:spcBef>
              <a:buClr>
                <a:srgbClr val="000000"/>
              </a:buClr>
              <a:buSzPct val="45000"/>
              <a:buFont typeface="Wingdings" charset="2"/>
              <a:buChar char=""/>
            </a:pPr>
            <a:r>
              <a:rPr b="0" lang="en-US" sz="3200" spc="-1" strike="noStrike">
                <a:latin typeface="Arial"/>
              </a:rPr>
              <a:t>A chip firing game is a one player graph game.</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Since its origin in 1983, it has since become an important tool in structural combinatorics and other areas of mathematics.</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This game has directed and undirected variants.  The directed case has been studied much less.</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latin typeface="Arial"/>
              </a:rPr>
              <a:t>We hope to change this through the patterns and techniques we have developed in our investigation.</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PlaceHolder 1"/>
          <p:cNvSpPr>
            <a:spLocks noGrp="1"/>
          </p:cNvSpPr>
          <p:nvPr>
            <p:ph type="title"/>
          </p:nvPr>
        </p:nvSpPr>
        <p:spPr>
          <a:xfrm>
            <a:off x="360000" y="-39960"/>
            <a:ext cx="9354600" cy="124524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Finding The Picard Group of a Cycle Graph</a:t>
            </a:r>
            <a:endParaRPr b="0" lang="en-US" sz="4400" spc="-1" strike="noStrike">
              <a:latin typeface="Arial"/>
            </a:endParaRPr>
          </a:p>
        </p:txBody>
      </p:sp>
      <p:sp>
        <p:nvSpPr>
          <p:cNvPr id="227" name="PlaceHolder 2"/>
          <p:cNvSpPr>
            <a:spLocks noGrp="1"/>
          </p:cNvSpPr>
          <p:nvPr>
            <p:ph/>
          </p:nvPr>
        </p:nvSpPr>
        <p:spPr>
          <a:xfrm>
            <a:off x="360000" y="1485000"/>
            <a:ext cx="9354600" cy="3774600"/>
          </a:xfrm>
          <a:prstGeom prst="rect">
            <a:avLst/>
          </a:prstGeom>
          <a:noFill/>
          <a:ln w="0">
            <a:noFill/>
          </a:ln>
        </p:spPr>
        <p:txBody>
          <a:bodyPr lIns="0" rIns="0" tIns="0" bIns="0" anchor="t">
            <a:normAutofit fontScale="78000"/>
          </a:bodyPr>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Noto Sans CJK SC"/>
              </a:rPr>
              <a:t>We find the rank of the Picard group of a cycle graph is similarly to that of a tree.</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Noto Sans CJK SC"/>
              </a:rPr>
              <a:t>We have proved that there is always some orientation of a cycle such that the Jacobian is trivial or </a:t>
            </a:r>
            <a:r>
              <a:rPr b="0" i="1" lang="en-US" sz="3200" spc="-1" strike="noStrike">
                <a:solidFill>
                  <a:srgbClr val="000000"/>
                </a:solidFill>
                <a:latin typeface="Arial"/>
                <a:ea typeface="Noto Sans CJK SC"/>
              </a:rPr>
              <a:t>ℤ</a:t>
            </a:r>
            <a:r>
              <a:rPr b="0" i="1" lang="en-US" sz="3200" spc="-1" strike="noStrike" baseline="-8000">
                <a:solidFill>
                  <a:srgbClr val="000000"/>
                </a:solidFill>
                <a:latin typeface="Arial"/>
                <a:ea typeface="Noto Sans CJK SC"/>
              </a:rPr>
              <a:t>k</a:t>
            </a:r>
            <a:r>
              <a:rPr b="0" lang="en-US" sz="3200" spc="-1" strike="noStrike" baseline="-8000">
                <a:solidFill>
                  <a:srgbClr val="000000"/>
                </a:solidFill>
                <a:latin typeface="Arial"/>
                <a:ea typeface="Noto Sans CJK SC"/>
              </a:rPr>
              <a:t> </a:t>
            </a:r>
            <a:r>
              <a:rPr b="0" lang="en-US" sz="3200" spc="-1" strike="noStrike">
                <a:solidFill>
                  <a:srgbClr val="000000"/>
                </a:solidFill>
                <a:latin typeface="Arial"/>
                <a:ea typeface="Noto Sans CJK SC"/>
              </a:rPr>
              <a:t>where </a:t>
            </a:r>
            <a:r>
              <a:rPr b="0" i="1" lang="en-US" sz="3200" spc="-1" strike="noStrike">
                <a:solidFill>
                  <a:srgbClr val="000000"/>
                </a:solidFill>
                <a:latin typeface="Arial"/>
                <a:ea typeface="Noto Sans CJK SC"/>
              </a:rPr>
              <a:t>k≤n</a:t>
            </a:r>
            <a:r>
              <a:rPr b="0" lang="en-US" sz="3200" spc="-1" strike="noStrike">
                <a:solidFill>
                  <a:srgbClr val="000000"/>
                </a:solidFill>
                <a:latin typeface="Arial"/>
                <a:ea typeface="Noto Sans CJK SC"/>
              </a:rPr>
              <a:t> when </a:t>
            </a:r>
            <a:r>
              <a:rPr b="0" i="1" lang="en-US" sz="3200" spc="-1" strike="noStrike">
                <a:solidFill>
                  <a:srgbClr val="000000"/>
                </a:solidFill>
                <a:latin typeface="Arial"/>
                <a:ea typeface="Noto Sans CJK SC"/>
              </a:rPr>
              <a:t>n≥3 </a:t>
            </a:r>
            <a:r>
              <a:rPr b="0" i="1" lang="en-US" sz="2200" spc="-1" strike="noStrike">
                <a:solidFill>
                  <a:srgbClr val="000000"/>
                </a:solidFill>
                <a:latin typeface="Arial"/>
                <a:ea typeface="Noto Sans CJK SC"/>
              </a:rPr>
              <a:t>(thrm)</a:t>
            </a:r>
            <a:r>
              <a:rPr b="0" lang="en-US" sz="3200" spc="-1" strike="noStrike">
                <a:solidFill>
                  <a:srgbClr val="000000"/>
                </a:solidFill>
                <a:latin typeface="Arial"/>
                <a:ea typeface="Noto Sans CJK SC"/>
              </a:rPr>
              <a:t>.</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Noto Sans CJK SC"/>
              </a:rPr>
              <a:t>We have been able to calculate the Jacobian for any arbitrary cycle graph (</a:t>
            </a:r>
            <a:r>
              <a:rPr b="0" i="1" lang="en-US" sz="3200" spc="-1" strike="noStrike">
                <a:solidFill>
                  <a:srgbClr val="000000"/>
                </a:solidFill>
                <a:latin typeface="Arial"/>
                <a:ea typeface="Noto Sans CJK SC"/>
              </a:rPr>
              <a:t>C</a:t>
            </a:r>
            <a:r>
              <a:rPr b="0" i="1" lang="en-US" sz="3200" spc="-1" strike="noStrike" baseline="-8000">
                <a:solidFill>
                  <a:srgbClr val="000000"/>
                </a:solidFill>
                <a:latin typeface="Arial"/>
                <a:ea typeface="Noto Sans CJK SC"/>
              </a:rPr>
              <a:t>n</a:t>
            </a:r>
            <a:r>
              <a:rPr b="0" lang="en-US" sz="3200" spc="-1" strike="noStrike">
                <a:solidFill>
                  <a:srgbClr val="000000"/>
                </a:solidFill>
                <a:latin typeface="Arial"/>
                <a:ea typeface="Noto Sans CJK SC"/>
              </a:rPr>
              <a:t>) with two </a:t>
            </a:r>
            <a:r>
              <a:rPr b="0" i="1" lang="en-US" sz="3200" spc="-1" strike="noStrike">
                <a:solidFill>
                  <a:srgbClr val="000000"/>
                </a:solidFill>
                <a:latin typeface="Arial"/>
                <a:ea typeface="Noto Sans CJK SC"/>
              </a:rPr>
              <a:t>paths.</a:t>
            </a:r>
            <a:r>
              <a:rPr b="0" lang="en-US" sz="3200" spc="-1" strike="noStrike">
                <a:solidFill>
                  <a:srgbClr val="000000"/>
                </a:solidFill>
                <a:latin typeface="Arial"/>
                <a:ea typeface="Noto Sans CJK SC"/>
              </a:rPr>
              <a:t> </a:t>
            </a:r>
            <a:r>
              <a:rPr b="0" i="1" lang="en-US" sz="2200" spc="-1" strike="noStrike">
                <a:solidFill>
                  <a:srgbClr val="000000"/>
                </a:solidFill>
                <a:latin typeface="Arial"/>
                <a:ea typeface="Noto Sans CJK SC"/>
              </a:rPr>
              <a:t>(thrm)</a:t>
            </a:r>
            <a:r>
              <a:rPr b="0" lang="en-US" sz="3200" spc="-1" strike="noStrike">
                <a:solidFill>
                  <a:srgbClr val="000000"/>
                </a:solidFill>
                <a:latin typeface="Arial"/>
                <a:ea typeface="Noto Sans CJK SC"/>
              </a:rPr>
              <a:t>.</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solidFill>
                  <a:srgbClr val="000000"/>
                </a:solidFill>
                <a:latin typeface="Arial"/>
                <a:ea typeface="Noto Sans CJK SC"/>
              </a:rPr>
              <a:t>For these graphs, the Jacobian is </a:t>
            </a:r>
            <a:r>
              <a:rPr b="0" i="1" lang="en-US" sz="3200" spc="-1" strike="noStrike">
                <a:solidFill>
                  <a:srgbClr val="000000"/>
                </a:solidFill>
                <a:latin typeface="Arial"/>
                <a:ea typeface="Noto Sans CJK SC"/>
              </a:rPr>
              <a:t>ℤ</a:t>
            </a:r>
            <a:r>
              <a:rPr b="0" i="1" lang="en-US" sz="3200" spc="-1" strike="noStrike" baseline="-8000">
                <a:solidFill>
                  <a:srgbClr val="000000"/>
                </a:solidFill>
                <a:latin typeface="Arial"/>
                <a:ea typeface="Noto Sans CJK SC"/>
              </a:rPr>
              <a:t>(x+2)</a:t>
            </a:r>
            <a:r>
              <a:rPr b="0" i="1" lang="en-US" sz="3200" spc="-1" strike="noStrike">
                <a:solidFill>
                  <a:srgbClr val="000000"/>
                </a:solidFill>
                <a:latin typeface="Arial"/>
                <a:ea typeface="Noto Sans CJK SC"/>
              </a:rPr>
              <a:t> </a:t>
            </a:r>
            <a:r>
              <a:rPr b="0" lang="en-US" sz="3200" spc="-1" strike="noStrike">
                <a:solidFill>
                  <a:srgbClr val="000000"/>
                </a:solidFill>
                <a:latin typeface="Arial"/>
                <a:ea typeface="Noto Sans CJK SC"/>
              </a:rPr>
              <a:t>where</a:t>
            </a:r>
            <a:r>
              <a:rPr b="0" i="1" lang="en-US" sz="3200" spc="-1" strike="noStrike">
                <a:solidFill>
                  <a:srgbClr val="000000"/>
                </a:solidFill>
                <a:latin typeface="Arial"/>
                <a:ea typeface="Noto Sans CJK SC"/>
              </a:rPr>
              <a:t> x</a:t>
            </a:r>
            <a:r>
              <a:rPr b="0" lang="en-US" sz="3200" spc="-1" strike="noStrike">
                <a:solidFill>
                  <a:srgbClr val="000000"/>
                </a:solidFill>
                <a:latin typeface="Arial"/>
                <a:ea typeface="Noto Sans CJK SC"/>
              </a:rPr>
              <a:t> is the number of bidirectional edges on one side of the paths.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PlaceHolder 1"/>
          <p:cNvSpPr>
            <a:spLocks noGrp="1"/>
          </p:cNvSpPr>
          <p:nvPr>
            <p:ph type="title"/>
          </p:nvPr>
        </p:nvSpPr>
        <p:spPr>
          <a:xfrm>
            <a:off x="360000" y="225720"/>
            <a:ext cx="9353880" cy="71280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Finding The Picard Group of a Cycle Graph</a:t>
            </a:r>
            <a:endParaRPr b="0" lang="en-US" sz="4400" spc="-1" strike="noStrike">
              <a:latin typeface="Arial"/>
            </a:endParaRPr>
          </a:p>
        </p:txBody>
      </p:sp>
      <p:pic>
        <p:nvPicPr>
          <p:cNvPr id="229" name="" descr=""/>
          <p:cNvPicPr/>
          <p:nvPr/>
        </p:nvPicPr>
        <p:blipFill>
          <a:blip r:embed="rId1"/>
          <a:stretch/>
        </p:blipFill>
        <p:spPr>
          <a:xfrm>
            <a:off x="6672960" y="2286000"/>
            <a:ext cx="2928240" cy="2194920"/>
          </a:xfrm>
          <a:prstGeom prst="rect">
            <a:avLst/>
          </a:prstGeom>
          <a:ln w="0">
            <a:noFill/>
          </a:ln>
        </p:spPr>
      </p:pic>
      <p:pic>
        <p:nvPicPr>
          <p:cNvPr id="230" name="" descr=""/>
          <p:cNvPicPr/>
          <p:nvPr/>
        </p:nvPicPr>
        <p:blipFill>
          <a:blip r:embed="rId2"/>
          <a:srcRect l="7494" t="5614" r="10022" b="10008"/>
          <a:stretch/>
        </p:blipFill>
        <p:spPr>
          <a:xfrm>
            <a:off x="914400" y="2286000"/>
            <a:ext cx="2415240" cy="1924560"/>
          </a:xfrm>
          <a:prstGeom prst="rect">
            <a:avLst/>
          </a:prstGeom>
          <a:ln w="0">
            <a:noFill/>
          </a:ln>
        </p:spPr>
      </p:pic>
      <p:pic>
        <p:nvPicPr>
          <p:cNvPr id="231" name="" descr=""/>
          <p:cNvPicPr/>
          <p:nvPr/>
        </p:nvPicPr>
        <p:blipFill>
          <a:blip r:embed="rId3"/>
          <a:srcRect l="0" t="488" r="6455" b="5937"/>
          <a:stretch/>
        </p:blipFill>
        <p:spPr>
          <a:xfrm>
            <a:off x="3657600" y="2289960"/>
            <a:ext cx="2738880" cy="2053440"/>
          </a:xfrm>
          <a:prstGeom prst="rect">
            <a:avLst/>
          </a:prstGeom>
          <a:ln w="0">
            <a:noFill/>
          </a:ln>
        </p:spPr>
      </p:pic>
      <p:sp>
        <p:nvSpPr>
          <p:cNvPr id="232" name=""/>
          <p:cNvSpPr/>
          <p:nvPr/>
        </p:nvSpPr>
        <p:spPr>
          <a:xfrm rot="18160800">
            <a:off x="911160" y="3038040"/>
            <a:ext cx="1366200" cy="22320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729fcf"/>
          </a:solidFill>
          <a:ln w="0">
            <a:solidFill>
              <a:srgbClr val="3465a4"/>
            </a:solidFill>
          </a:ln>
        </p:spPr>
        <p:style>
          <a:lnRef idx="0"/>
          <a:fillRef idx="0"/>
          <a:effectRef idx="0"/>
          <a:fontRef idx="minor"/>
        </p:style>
      </p:sp>
      <p:sp>
        <p:nvSpPr>
          <p:cNvPr id="233" name=""/>
          <p:cNvSpPr/>
          <p:nvPr/>
        </p:nvSpPr>
        <p:spPr>
          <a:xfrm rot="3178800">
            <a:off x="2383200" y="3115800"/>
            <a:ext cx="909000" cy="22320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sp>
        <p:nvSpPr>
          <p:cNvPr id="234" name=""/>
          <p:cNvSpPr/>
          <p:nvPr/>
        </p:nvSpPr>
        <p:spPr>
          <a:xfrm>
            <a:off x="1834200" y="4120200"/>
            <a:ext cx="909000" cy="22320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sp>
        <p:nvSpPr>
          <p:cNvPr id="235" name=""/>
          <p:cNvSpPr/>
          <p:nvPr/>
        </p:nvSpPr>
        <p:spPr>
          <a:xfrm rot="18160800">
            <a:off x="3882960" y="3139200"/>
            <a:ext cx="1366200" cy="22320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729fcf"/>
          </a:solidFill>
          <a:ln w="0">
            <a:solidFill>
              <a:srgbClr val="3465a4"/>
            </a:solidFill>
          </a:ln>
        </p:spPr>
        <p:style>
          <a:lnRef idx="0"/>
          <a:fillRef idx="0"/>
          <a:effectRef idx="0"/>
          <a:fontRef idx="minor"/>
        </p:style>
      </p:sp>
      <p:sp>
        <p:nvSpPr>
          <p:cNvPr id="236" name=""/>
          <p:cNvSpPr/>
          <p:nvPr/>
        </p:nvSpPr>
        <p:spPr>
          <a:xfrm rot="14195400">
            <a:off x="5248080" y="3142800"/>
            <a:ext cx="1366200" cy="22320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729fcf"/>
          </a:solidFill>
          <a:ln w="0">
            <a:solidFill>
              <a:srgbClr val="3465a4"/>
            </a:solidFill>
          </a:ln>
        </p:spPr>
        <p:style>
          <a:lnRef idx="0"/>
          <a:fillRef idx="0"/>
          <a:effectRef idx="0"/>
          <a:fontRef idx="minor"/>
        </p:style>
      </p:sp>
      <p:sp>
        <p:nvSpPr>
          <p:cNvPr id="237" name=""/>
          <p:cNvSpPr/>
          <p:nvPr/>
        </p:nvSpPr>
        <p:spPr>
          <a:xfrm rot="21568800">
            <a:off x="4576320" y="4120560"/>
            <a:ext cx="1366200" cy="22320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729fcf"/>
          </a:solidFill>
          <a:ln w="0">
            <a:solidFill>
              <a:srgbClr val="3465a4"/>
            </a:solidFill>
          </a:ln>
        </p:spPr>
        <p:style>
          <a:lnRef idx="0"/>
          <a:fillRef idx="0"/>
          <a:effectRef idx="0"/>
          <a:fontRef idx="minor"/>
        </p:style>
      </p:sp>
      <p:sp>
        <p:nvSpPr>
          <p:cNvPr id="238" name=""/>
          <p:cNvSpPr/>
          <p:nvPr/>
        </p:nvSpPr>
        <p:spPr>
          <a:xfrm>
            <a:off x="7777800" y="4120200"/>
            <a:ext cx="909000" cy="22320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sp>
        <p:nvSpPr>
          <p:cNvPr id="239" name=""/>
          <p:cNvSpPr/>
          <p:nvPr/>
        </p:nvSpPr>
        <p:spPr>
          <a:xfrm rot="13918800">
            <a:off x="8371440" y="3058200"/>
            <a:ext cx="909000" cy="22320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sp>
        <p:nvSpPr>
          <p:cNvPr id="240" name=""/>
          <p:cNvSpPr/>
          <p:nvPr/>
        </p:nvSpPr>
        <p:spPr>
          <a:xfrm rot="7579800">
            <a:off x="6990840" y="3113640"/>
            <a:ext cx="909000" cy="22320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PlaceHolder 1"/>
          <p:cNvSpPr>
            <a:spLocks noGrp="1"/>
          </p:cNvSpPr>
          <p:nvPr>
            <p:ph type="title"/>
          </p:nvPr>
        </p:nvSpPr>
        <p:spPr>
          <a:xfrm>
            <a:off x="360000" y="-39960"/>
            <a:ext cx="9354600" cy="124524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Finding The Picard Group of a Wheel Graph</a:t>
            </a:r>
            <a:endParaRPr b="0" lang="en-US" sz="4400" spc="-1" strike="noStrike">
              <a:latin typeface="Arial"/>
            </a:endParaRPr>
          </a:p>
        </p:txBody>
      </p:sp>
      <p:sp>
        <p:nvSpPr>
          <p:cNvPr id="242" name="PlaceHolder 2"/>
          <p:cNvSpPr>
            <a:spLocks noGrp="1"/>
          </p:cNvSpPr>
          <p:nvPr>
            <p:ph/>
          </p:nvPr>
        </p:nvSpPr>
        <p:spPr>
          <a:xfrm>
            <a:off x="360000" y="1485000"/>
            <a:ext cx="9354600" cy="3774600"/>
          </a:xfrm>
          <a:prstGeom prst="rect">
            <a:avLst/>
          </a:prstGeom>
          <a:noFill/>
          <a:ln w="0">
            <a:noFill/>
          </a:ln>
        </p:spPr>
        <p:txBody>
          <a:bodyPr lIns="0" rIns="0" tIns="0" bIns="0" anchor="t">
            <a:normAutofit fontScale="74000"/>
          </a:bodyPr>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Noto Sans CJK SC"/>
              </a:rPr>
              <a:t>For wheel graphs, we looked for patterns that arose within the invariant factors of the Jacobian.  For this strategy, we broke the edges into those belonging to the rim of the wheel and those of the spokes.  By orienting all the edges of either group the same way and trying all nine combinations, we noticed four well-defined patterns.</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Noto Sans CJK SC"/>
              </a:rPr>
              <a:t>The most interesting of these cases was for graphs whose rims were bidirectional and whose spokes pointed inward.  Here, the size of each invariant factor was proportional to φ</a:t>
            </a:r>
            <a:r>
              <a:rPr b="0" lang="en-US" sz="3200" spc="-1" strike="noStrike" baseline="33000">
                <a:solidFill>
                  <a:srgbClr val="000000"/>
                </a:solidFill>
                <a:latin typeface="Arial"/>
                <a:ea typeface="Noto Sans CJK SC"/>
              </a:rPr>
              <a:t>n</a:t>
            </a:r>
            <a:r>
              <a:rPr b="0" lang="en-US" sz="3200" spc="-1" strike="noStrike">
                <a:solidFill>
                  <a:srgbClr val="000000"/>
                </a:solidFill>
                <a:latin typeface="Arial"/>
                <a:ea typeface="Noto Sans CJK SC"/>
              </a:rPr>
              <a:t>, where φ represents the golden ratio </a:t>
            </a:r>
            <a:r>
              <a:rPr b="0" i="1" lang="en-US" sz="2200" spc="-1" strike="noStrike">
                <a:solidFill>
                  <a:srgbClr val="000000"/>
                </a:solidFill>
                <a:latin typeface="Arial"/>
                <a:ea typeface="Noto Sans CJK SC"/>
              </a:rPr>
              <a:t>(conj)</a:t>
            </a:r>
            <a:r>
              <a:rPr b="0" lang="en-US" sz="3200" spc="-1" strike="noStrike">
                <a:solidFill>
                  <a:srgbClr val="000000"/>
                </a:solidFill>
                <a:latin typeface="Arial"/>
                <a:ea typeface="Noto Sans CJK SC"/>
              </a:rPr>
              <a:t>.</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PlaceHolder 1"/>
          <p:cNvSpPr>
            <a:spLocks noGrp="1"/>
          </p:cNvSpPr>
          <p:nvPr>
            <p:ph type="title"/>
          </p:nvPr>
        </p:nvSpPr>
        <p:spPr>
          <a:xfrm>
            <a:off x="360000" y="225720"/>
            <a:ext cx="9353880" cy="71280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Finding The Picard Group of a Cycle Graph</a:t>
            </a:r>
            <a:endParaRPr b="0" lang="en-US" sz="4400" spc="-1" strike="noStrike">
              <a:latin typeface="Arial"/>
            </a:endParaRPr>
          </a:p>
        </p:txBody>
      </p:sp>
      <p:pic>
        <p:nvPicPr>
          <p:cNvPr id="244" name="" descr=""/>
          <p:cNvPicPr/>
          <p:nvPr/>
        </p:nvPicPr>
        <p:blipFill>
          <a:blip r:embed="rId1"/>
          <a:stretch/>
        </p:blipFill>
        <p:spPr>
          <a:xfrm>
            <a:off x="2671200" y="1604160"/>
            <a:ext cx="4872600" cy="3653640"/>
          </a:xfrm>
          <a:prstGeom prst="rect">
            <a:avLst/>
          </a:prstGeom>
          <a:ln w="0">
            <a:noFill/>
          </a:ln>
        </p:spPr>
      </p:pic>
      <p:sp>
        <p:nvSpPr>
          <p:cNvPr id="245" name=""/>
          <p:cNvSpPr txBox="1"/>
          <p:nvPr/>
        </p:nvSpPr>
        <p:spPr>
          <a:xfrm>
            <a:off x="2514600" y="1371600"/>
            <a:ext cx="5715000" cy="346320"/>
          </a:xfrm>
          <a:prstGeom prst="rect">
            <a:avLst/>
          </a:prstGeom>
          <a:noFill/>
          <a:ln w="0">
            <a:noFill/>
          </a:ln>
        </p:spPr>
        <p:txBody>
          <a:bodyPr lIns="90000" rIns="90000" tIns="45000" bIns="45000" anchor="t">
            <a:noAutofit/>
          </a:bodyPr>
          <a:p>
            <a:r>
              <a:rPr b="0" lang="en-US" sz="1800" spc="-1" strike="noStrike">
                <a:latin typeface="Arial"/>
              </a:rPr>
              <a:t>A demonstration of the distribution of invariant factors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PlaceHolder 1"/>
          <p:cNvSpPr>
            <a:spLocks noGrp="1"/>
          </p:cNvSpPr>
          <p:nvPr>
            <p:ph type="title"/>
          </p:nvPr>
        </p:nvSpPr>
        <p:spPr>
          <a:xfrm>
            <a:off x="360000" y="-39960"/>
            <a:ext cx="9354600" cy="124524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Connections Between Wheel and Cycle Graphs</a:t>
            </a:r>
            <a:endParaRPr b="0" lang="en-US" sz="4400" spc="-1" strike="noStrike">
              <a:latin typeface="Arial"/>
            </a:endParaRPr>
          </a:p>
        </p:txBody>
      </p:sp>
      <p:pic>
        <p:nvPicPr>
          <p:cNvPr id="247" name="" descr=""/>
          <p:cNvPicPr/>
          <p:nvPr/>
        </p:nvPicPr>
        <p:blipFill>
          <a:blip r:embed="rId1"/>
          <a:stretch/>
        </p:blipFill>
        <p:spPr>
          <a:xfrm>
            <a:off x="1143000" y="2196720"/>
            <a:ext cx="3774960" cy="2830680"/>
          </a:xfrm>
          <a:prstGeom prst="rect">
            <a:avLst/>
          </a:prstGeom>
          <a:ln w="0">
            <a:noFill/>
          </a:ln>
        </p:spPr>
      </p:pic>
      <p:pic>
        <p:nvPicPr>
          <p:cNvPr id="248" name="" descr=""/>
          <p:cNvPicPr/>
          <p:nvPr/>
        </p:nvPicPr>
        <p:blipFill>
          <a:blip r:embed="rId2"/>
          <a:stretch/>
        </p:blipFill>
        <p:spPr>
          <a:xfrm>
            <a:off x="4910040" y="2196720"/>
            <a:ext cx="3774960" cy="2830680"/>
          </a:xfrm>
          <a:prstGeom prst="rect">
            <a:avLst/>
          </a:prstGeom>
          <a:ln w="0">
            <a:noFill/>
          </a:ln>
        </p:spPr>
      </p:pic>
      <p:sp>
        <p:nvSpPr>
          <p:cNvPr id="249" name=""/>
          <p:cNvSpPr/>
          <p:nvPr/>
        </p:nvSpPr>
        <p:spPr>
          <a:xfrm>
            <a:off x="1600200" y="1828800"/>
            <a:ext cx="6627600" cy="34452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0" lang="en-US" sz="1800" spc="-1" strike="noStrike">
                <a:solidFill>
                  <a:srgbClr val="000000"/>
                </a:solidFill>
                <a:latin typeface="Arial"/>
                <a:ea typeface="DejaVu Sans"/>
              </a:rPr>
              <a:t>Pic(C</a:t>
            </a:r>
            <a:r>
              <a:rPr b="0" lang="en-US" sz="1800" spc="-1" strike="noStrike" baseline="-8000">
                <a:solidFill>
                  <a:srgbClr val="000000"/>
                </a:solidFill>
                <a:latin typeface="Arial"/>
                <a:ea typeface="DejaVu Sans"/>
              </a:rPr>
              <a:t>7</a:t>
            </a:r>
            <a:r>
              <a:rPr b="0" lang="en-US" sz="1800" spc="-1" strike="noStrike">
                <a:solidFill>
                  <a:srgbClr val="000000"/>
                </a:solidFill>
                <a:latin typeface="Arial"/>
                <a:ea typeface="DejaVu Sans"/>
              </a:rPr>
              <a:t>) = ℤ</a:t>
            </a:r>
            <a:r>
              <a:rPr b="0" lang="en-US" sz="1800" spc="-1" strike="noStrike" baseline="-8000">
                <a:solidFill>
                  <a:srgbClr val="000000"/>
                </a:solidFill>
                <a:latin typeface="Arial"/>
                <a:ea typeface="DejaVu Sans"/>
              </a:rPr>
              <a:t>5</a:t>
            </a:r>
            <a:r>
              <a:rPr b="0" lang="en-US" sz="1800" spc="-1" strike="noStrike">
                <a:solidFill>
                  <a:srgbClr val="000000"/>
                </a:solidFill>
                <a:latin typeface="Arial"/>
                <a:ea typeface="DejaVu Sans"/>
              </a:rPr>
              <a:t> x ℤ                               Pic(W</a:t>
            </a:r>
            <a:r>
              <a:rPr b="0" lang="en-US" sz="1800" spc="-1" strike="noStrike" baseline="-8000">
                <a:solidFill>
                  <a:srgbClr val="000000"/>
                </a:solidFill>
                <a:latin typeface="Arial"/>
                <a:ea typeface="DejaVu Sans"/>
              </a:rPr>
              <a:t>8</a:t>
            </a:r>
            <a:r>
              <a:rPr b="0" lang="en-US" sz="1800" spc="-1" strike="noStrike">
                <a:solidFill>
                  <a:srgbClr val="000000"/>
                </a:solidFill>
                <a:latin typeface="Arial"/>
                <a:ea typeface="DejaVu Sans"/>
              </a:rPr>
              <a:t>) = ℤ</a:t>
            </a:r>
            <a:r>
              <a:rPr b="0" lang="en-US" sz="1800" spc="-1" strike="noStrike" baseline="-8000">
                <a:solidFill>
                  <a:srgbClr val="000000"/>
                </a:solidFill>
                <a:latin typeface="Arial"/>
                <a:ea typeface="DejaVu Sans"/>
              </a:rPr>
              <a:t>35</a:t>
            </a:r>
            <a:r>
              <a:rPr b="0" lang="en-US" sz="1800" spc="-1" strike="noStrike">
                <a:solidFill>
                  <a:srgbClr val="000000"/>
                </a:solidFill>
                <a:latin typeface="Arial"/>
                <a:ea typeface="DejaVu Sans"/>
              </a:rPr>
              <a:t> x ℤ</a:t>
            </a:r>
            <a:endParaRPr b="0" lang="en-US" sz="1800" spc="-1" strike="noStrike">
              <a:latin typeface="Arial"/>
            </a:endParaRPr>
          </a:p>
        </p:txBody>
      </p:sp>
      <p:sp>
        <p:nvSpPr>
          <p:cNvPr id="250" name=""/>
          <p:cNvSpPr/>
          <p:nvPr/>
        </p:nvSpPr>
        <p:spPr>
          <a:xfrm flipV="1">
            <a:off x="1969560" y="3017520"/>
            <a:ext cx="500040" cy="520200"/>
          </a:xfrm>
          <a:prstGeom prst="line">
            <a:avLst/>
          </a:prstGeom>
          <a:ln w="57240">
            <a:solidFill>
              <a:srgbClr val="729fcf"/>
            </a:solidFill>
            <a:round/>
            <a:headEnd len="med" type="triangle" w="med"/>
            <a:tailEnd len="med" type="triangle" w="med"/>
          </a:ln>
        </p:spPr>
        <p:style>
          <a:lnRef idx="0"/>
          <a:fillRef idx="0"/>
          <a:effectRef idx="0"/>
          <a:fontRef idx="minor"/>
        </p:style>
      </p:sp>
      <p:sp>
        <p:nvSpPr>
          <p:cNvPr id="251" name=""/>
          <p:cNvSpPr/>
          <p:nvPr/>
        </p:nvSpPr>
        <p:spPr>
          <a:xfrm>
            <a:off x="7471440" y="2754720"/>
            <a:ext cx="484200" cy="182880"/>
          </a:xfrm>
          <a:prstGeom prst="line">
            <a:avLst/>
          </a:prstGeom>
          <a:ln w="57240">
            <a:solidFill>
              <a:srgbClr val="729fcf"/>
            </a:solidFill>
            <a:round/>
            <a:headEnd len="med" type="triangle" w="med"/>
            <a:tailEnd len="med" type="triangle" w="med"/>
          </a:ln>
        </p:spPr>
        <p:style>
          <a:lnRef idx="0"/>
          <a:fillRef idx="0"/>
          <a:effectRef idx="0"/>
          <a:fontRef idx="minor"/>
        </p:style>
      </p:sp>
      <p:sp>
        <p:nvSpPr>
          <p:cNvPr id="252" name=""/>
          <p:cNvSpPr/>
          <p:nvPr/>
        </p:nvSpPr>
        <p:spPr>
          <a:xfrm flipV="1">
            <a:off x="6450480" y="2758680"/>
            <a:ext cx="784800" cy="182880"/>
          </a:xfrm>
          <a:prstGeom prst="line">
            <a:avLst/>
          </a:prstGeom>
          <a:ln w="57240">
            <a:solidFill>
              <a:srgbClr val="729fcf"/>
            </a:solidFill>
            <a:round/>
            <a:headEnd len="med" type="triangle" w="med"/>
            <a:tailEnd len="med" type="triangle" w="med"/>
          </a:ln>
        </p:spPr>
        <p:style>
          <a:lnRef idx="0"/>
          <a:fillRef idx="0"/>
          <a:effectRef idx="0"/>
          <a:fontRef idx="minor"/>
        </p:style>
      </p:sp>
      <p:sp>
        <p:nvSpPr>
          <p:cNvPr id="253" name=""/>
          <p:cNvSpPr/>
          <p:nvPr/>
        </p:nvSpPr>
        <p:spPr>
          <a:xfrm flipV="1">
            <a:off x="5715000" y="3017520"/>
            <a:ext cx="510840" cy="182880"/>
          </a:xfrm>
          <a:prstGeom prst="line">
            <a:avLst/>
          </a:prstGeom>
          <a:ln w="57240">
            <a:solidFill>
              <a:srgbClr val="729fcf"/>
            </a:solidFill>
            <a:round/>
            <a:headEnd len="med" type="triangle" w="med"/>
            <a:tailEnd len="med" type="triangle" w="med"/>
          </a:ln>
        </p:spPr>
        <p:style>
          <a:lnRef idx="0"/>
          <a:fillRef idx="0"/>
          <a:effectRef idx="0"/>
          <a:fontRef idx="minor"/>
        </p:style>
      </p:sp>
      <p:sp>
        <p:nvSpPr>
          <p:cNvPr id="254" name=""/>
          <p:cNvSpPr/>
          <p:nvPr/>
        </p:nvSpPr>
        <p:spPr>
          <a:xfrm>
            <a:off x="3512880" y="2750760"/>
            <a:ext cx="659160" cy="160200"/>
          </a:xfrm>
          <a:prstGeom prst="line">
            <a:avLst/>
          </a:prstGeom>
          <a:ln w="57240">
            <a:solidFill>
              <a:srgbClr val="729fcf"/>
            </a:solidFill>
            <a:round/>
            <a:headEnd len="med" type="triangle" w="med"/>
            <a:tailEnd len="med" type="triangle" w="med"/>
          </a:ln>
        </p:spPr>
        <p:style>
          <a:lnRef idx="0"/>
          <a:fillRef idx="0"/>
          <a:effectRef idx="0"/>
          <a:fontRef idx="minor"/>
        </p:style>
      </p:sp>
      <p:sp>
        <p:nvSpPr>
          <p:cNvPr id="255" name=""/>
          <p:cNvSpPr/>
          <p:nvPr/>
        </p:nvSpPr>
        <p:spPr>
          <a:xfrm flipV="1">
            <a:off x="2674800" y="2754720"/>
            <a:ext cx="571680" cy="167400"/>
          </a:xfrm>
          <a:prstGeom prst="line">
            <a:avLst/>
          </a:prstGeom>
          <a:ln w="57240">
            <a:solidFill>
              <a:srgbClr val="729fcf"/>
            </a:solidFill>
            <a:round/>
            <a:headEnd len="med" type="triangle" w="me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PlaceHolder 1"/>
          <p:cNvSpPr>
            <a:spLocks noGrp="1"/>
          </p:cNvSpPr>
          <p:nvPr>
            <p:ph type="title"/>
          </p:nvPr>
        </p:nvSpPr>
        <p:spPr>
          <a:xfrm>
            <a:off x="360000" y="-39960"/>
            <a:ext cx="9354600" cy="124524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Connections Between Wheel and Cycle Graphs</a:t>
            </a:r>
            <a:endParaRPr b="0" lang="en-US" sz="4400" spc="-1" strike="noStrike">
              <a:latin typeface="Arial"/>
            </a:endParaRPr>
          </a:p>
        </p:txBody>
      </p:sp>
      <p:sp>
        <p:nvSpPr>
          <p:cNvPr id="257" name="PlaceHolder 2"/>
          <p:cNvSpPr>
            <a:spLocks noGrp="1"/>
          </p:cNvSpPr>
          <p:nvPr>
            <p:ph/>
          </p:nvPr>
        </p:nvSpPr>
        <p:spPr>
          <a:xfrm>
            <a:off x="360000" y="1485000"/>
            <a:ext cx="9354600" cy="3774600"/>
          </a:xfrm>
          <a:prstGeom prst="rect">
            <a:avLst/>
          </a:prstGeom>
          <a:noFill/>
          <a:ln w="0">
            <a:noFill/>
          </a:ln>
        </p:spPr>
        <p:txBody>
          <a:bodyPr lIns="0" rIns="0" tIns="0" bIns="0" anchor="t">
            <a:normAutofit fontScale="76000"/>
          </a:bodyPr>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Noto Sans CJK SC"/>
              </a:rPr>
              <a:t>During our experiments with wheel graphs whose spokes pointed outward, their Picard groups behave similarly to the cycle graph one size smaller, as if the central vertex was not there at all </a:t>
            </a:r>
            <a:r>
              <a:rPr b="0" i="1" lang="en-US" sz="2200" spc="-1" strike="noStrike">
                <a:solidFill>
                  <a:srgbClr val="000000"/>
                </a:solidFill>
                <a:latin typeface="Arial"/>
                <a:ea typeface="Noto Sans CJK SC"/>
              </a:rPr>
              <a:t>(thrm)</a:t>
            </a:r>
            <a:r>
              <a:rPr b="0" lang="en-US" sz="3200" spc="-1" strike="noStrike">
                <a:solidFill>
                  <a:srgbClr val="000000"/>
                </a:solidFill>
                <a:latin typeface="Arial"/>
                <a:ea typeface="Noto Sans CJK SC"/>
              </a:rPr>
              <a:t>.</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Noto Sans CJK SC"/>
              </a:rPr>
              <a:t>This is due to the fact that chips are only fired along outgoing edges.</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Noto Sans CJK SC"/>
              </a:rPr>
              <a:t>These relations are also split into several cases, for example:</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solidFill>
                  <a:srgbClr val="000000"/>
                </a:solidFill>
                <a:latin typeface="Arial"/>
                <a:ea typeface="Noto Sans CJK SC"/>
              </a:rPr>
              <a:t>For even wheel graphs, arbitrary Picard groups of Wheel</a:t>
            </a:r>
            <a:r>
              <a:rPr b="0" i="1" lang="en-US" sz="3200" spc="-1" strike="noStrike" baseline="-8000">
                <a:solidFill>
                  <a:srgbClr val="000000"/>
                </a:solidFill>
                <a:latin typeface="Arial"/>
                <a:ea typeface="Noto Sans CJK SC"/>
              </a:rPr>
              <a:t>n</a:t>
            </a:r>
            <a:r>
              <a:rPr b="0" lang="en-US" sz="3200" spc="-1" strike="noStrike">
                <a:solidFill>
                  <a:srgbClr val="000000"/>
                </a:solidFill>
                <a:latin typeface="Arial"/>
                <a:ea typeface="Noto Sans CJK SC"/>
              </a:rPr>
              <a:t> appear to be </a:t>
            </a:r>
            <a:r>
              <a:rPr b="0" i="1" lang="en-US" sz="3200" spc="-1" strike="noStrike">
                <a:solidFill>
                  <a:srgbClr val="000000"/>
                </a:solidFill>
                <a:latin typeface="Arial"/>
                <a:ea typeface="Noto Sans CJK SC"/>
              </a:rPr>
              <a:t>ℤ</a:t>
            </a:r>
            <a:r>
              <a:rPr b="0" i="1" lang="en-US" sz="3200" spc="-1" strike="noStrike" baseline="-8000">
                <a:solidFill>
                  <a:srgbClr val="000000"/>
                </a:solidFill>
                <a:latin typeface="Arial"/>
                <a:ea typeface="Noto Sans CJK SC"/>
              </a:rPr>
              <a:t>(n-1)*a</a:t>
            </a:r>
            <a:r>
              <a:rPr b="0" i="1" lang="en-US" sz="3200" spc="-1" strike="noStrike">
                <a:solidFill>
                  <a:srgbClr val="000000"/>
                </a:solidFill>
                <a:latin typeface="Arial"/>
                <a:ea typeface="Noto Sans CJK SC"/>
              </a:rPr>
              <a:t> x ℤ</a:t>
            </a:r>
            <a:r>
              <a:rPr b="0" lang="en-US" sz="3200" spc="-1" strike="noStrike">
                <a:solidFill>
                  <a:srgbClr val="000000"/>
                </a:solidFill>
                <a:latin typeface="Arial"/>
                <a:ea typeface="Noto Sans CJK SC"/>
              </a:rPr>
              <a:t> where a is in the Picard group of </a:t>
            </a:r>
            <a:r>
              <a:rPr b="0" i="1" lang="en-US" sz="3200" spc="-1" strike="noStrike">
                <a:solidFill>
                  <a:srgbClr val="000000"/>
                </a:solidFill>
                <a:latin typeface="Arial"/>
                <a:ea typeface="Noto Sans CJK SC"/>
              </a:rPr>
              <a:t>C</a:t>
            </a:r>
            <a:r>
              <a:rPr b="0" i="1" lang="en-US" sz="3200" spc="-1" strike="noStrike" baseline="-8000">
                <a:solidFill>
                  <a:srgbClr val="000000"/>
                </a:solidFill>
                <a:latin typeface="Arial"/>
                <a:ea typeface="Noto Sans CJK SC"/>
              </a:rPr>
              <a:t>(n-1)</a:t>
            </a:r>
            <a:r>
              <a:rPr b="0" i="1" lang="en-US" sz="3200" spc="-1" strike="noStrike">
                <a:solidFill>
                  <a:srgbClr val="000000"/>
                </a:solidFill>
                <a:latin typeface="Arial"/>
                <a:ea typeface="Noto Sans CJK SC"/>
              </a:rPr>
              <a:t>  ℤ</a:t>
            </a:r>
            <a:r>
              <a:rPr b="0" i="1" lang="en-US" sz="3200" spc="-1" strike="noStrike" baseline="-8000">
                <a:solidFill>
                  <a:srgbClr val="000000"/>
                </a:solidFill>
                <a:latin typeface="Arial"/>
                <a:ea typeface="Noto Sans CJK SC"/>
              </a:rPr>
              <a:t>a</a:t>
            </a:r>
            <a:r>
              <a:rPr b="0" i="1" lang="en-US" sz="3200" spc="-1" strike="noStrike">
                <a:solidFill>
                  <a:srgbClr val="000000"/>
                </a:solidFill>
                <a:latin typeface="Arial"/>
                <a:ea typeface="Noto Sans CJK SC"/>
              </a:rPr>
              <a:t> x ℤ </a:t>
            </a:r>
            <a:r>
              <a:rPr b="0" lang="en-US" sz="3200" spc="-1" strike="noStrike">
                <a:solidFill>
                  <a:srgbClr val="000000"/>
                </a:solidFill>
                <a:latin typeface="Arial"/>
                <a:ea typeface="Noto Sans CJK SC"/>
              </a:rPr>
              <a:t>when all spokes point outward.</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PlaceHolder 1"/>
          <p:cNvSpPr>
            <a:spLocks noGrp="1"/>
          </p:cNvSpPr>
          <p:nvPr>
            <p:ph type="title"/>
          </p:nvPr>
        </p:nvSpPr>
        <p:spPr>
          <a:xfrm>
            <a:off x="360000" y="-39960"/>
            <a:ext cx="9354600" cy="124524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Finding The Picard Group of a Multipartite Graph</a:t>
            </a:r>
            <a:endParaRPr b="0" lang="en-US" sz="4400" spc="-1" strike="noStrike">
              <a:latin typeface="Arial"/>
            </a:endParaRPr>
          </a:p>
        </p:txBody>
      </p:sp>
      <p:sp>
        <p:nvSpPr>
          <p:cNvPr id="259" name="PlaceHolder 2"/>
          <p:cNvSpPr>
            <a:spLocks noGrp="1"/>
          </p:cNvSpPr>
          <p:nvPr>
            <p:ph/>
          </p:nvPr>
        </p:nvSpPr>
        <p:spPr>
          <a:xfrm>
            <a:off x="360000" y="1485000"/>
            <a:ext cx="9354600" cy="3774600"/>
          </a:xfrm>
          <a:prstGeom prst="rect">
            <a:avLst/>
          </a:prstGeom>
          <a:noFill/>
          <a:ln w="0">
            <a:noFill/>
          </a:ln>
        </p:spPr>
        <p:txBody>
          <a:bodyPr lIns="0" rIns="0" tIns="0" bIns="0" anchor="t">
            <a:normAutofit fontScale="71000"/>
          </a:bodyPr>
          <a:p>
            <a:pPr marL="432000" indent="-324000">
              <a:lnSpc>
                <a:spcPct val="100000"/>
              </a:lnSpc>
              <a:spcBef>
                <a:spcPts val="1417"/>
              </a:spcBef>
              <a:buClr>
                <a:srgbClr val="000000"/>
              </a:buClr>
              <a:buSzPct val="45000"/>
              <a:buFont typeface="Wingdings" charset="2"/>
              <a:buChar char=""/>
            </a:pPr>
            <a:r>
              <a:rPr b="0" lang="en-US" sz="3200" spc="-1" strike="noStrike">
                <a:latin typeface="Arial"/>
              </a:rPr>
              <a:t>The  structure  of  these  graphs  that  we  investigate  are  intentionally  designed  to  resemble  artificial neural networks.</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We were able to find notable patterns in both a </a:t>
            </a:r>
            <a:r>
              <a:rPr b="0" i="1" lang="en-US" sz="3200" spc="-1" strike="noStrike">
                <a:latin typeface="Arial"/>
                <a:ea typeface="Noto Sans CJK SC"/>
              </a:rPr>
              <a:t>Perceptron</a:t>
            </a:r>
            <a:r>
              <a:rPr b="0" lang="en-US" sz="3200" spc="-1" strike="noStrike">
                <a:latin typeface="Arial"/>
                <a:ea typeface="Noto Sans CJK SC"/>
              </a:rPr>
              <a:t> style model with two layers and a </a:t>
            </a:r>
            <a:r>
              <a:rPr b="0" i="1" lang="en-US" sz="3200" spc="-1" strike="noStrike">
                <a:latin typeface="Arial"/>
                <a:ea typeface="Noto Sans CJK SC"/>
              </a:rPr>
              <a:t>Hidden Layer</a:t>
            </a:r>
            <a:r>
              <a:rPr b="0" lang="en-US" sz="3200" spc="-1" strike="noStrike">
                <a:latin typeface="Arial"/>
                <a:ea typeface="Noto Sans CJK SC"/>
              </a:rPr>
              <a:t> model with three layers </a:t>
            </a:r>
            <a:r>
              <a:rPr b="0" i="1" lang="en-US" sz="2200" spc="-1" strike="noStrike">
                <a:solidFill>
                  <a:srgbClr val="000000"/>
                </a:solidFill>
                <a:latin typeface="Arial"/>
                <a:ea typeface="Noto Sans CJK SC"/>
              </a:rPr>
              <a:t>(conj)</a:t>
            </a:r>
            <a:r>
              <a:rPr b="0" lang="en-US" sz="3200" spc="-1" strike="noStrike">
                <a:latin typeface="Arial"/>
                <a:ea typeface="Noto Sans CJK SC"/>
              </a:rPr>
              <a:t>.</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latin typeface="Arial"/>
                <a:ea typeface="Noto Sans CJK SC"/>
              </a:rPr>
              <a:t>For two layers in the form of </a:t>
            </a:r>
            <a:r>
              <a:rPr b="0" i="1" lang="en-US" sz="3200" spc="-1" strike="noStrike">
                <a:latin typeface="Arial"/>
                <a:ea typeface="Noto Sans CJK SC"/>
              </a:rPr>
              <a:t>f→s</a:t>
            </a:r>
            <a:r>
              <a:rPr b="0" lang="en-US" sz="3200" spc="-1" strike="noStrike">
                <a:latin typeface="Arial"/>
                <a:ea typeface="Noto Sans CJK SC"/>
              </a:rPr>
              <a:t> where </a:t>
            </a:r>
            <a:r>
              <a:rPr b="0" i="1" lang="en-US" sz="3200" spc="-1" strike="noStrike">
                <a:latin typeface="Arial"/>
                <a:ea typeface="Noto Sans CJK SC"/>
              </a:rPr>
              <a:t>f</a:t>
            </a:r>
            <a:r>
              <a:rPr b="0" lang="en-US" sz="3200" spc="-1" strike="noStrike">
                <a:latin typeface="Arial"/>
                <a:ea typeface="Noto Sans CJK SC"/>
              </a:rPr>
              <a:t> and </a:t>
            </a:r>
            <a:r>
              <a:rPr b="0" i="1" lang="en-US" sz="3200" spc="-1" strike="noStrike">
                <a:latin typeface="Arial"/>
                <a:ea typeface="Noto Sans CJK SC"/>
              </a:rPr>
              <a:t>s</a:t>
            </a:r>
            <a:r>
              <a:rPr b="0" lang="en-US" sz="3200" spc="-1" strike="noStrike">
                <a:latin typeface="Arial"/>
                <a:ea typeface="Noto Sans CJK SC"/>
              </a:rPr>
              <a:t> are the number of nodes in the first and second layers, respectively. For these graphs, </a:t>
            </a:r>
            <a:r>
              <a:rPr b="0" i="1" lang="en-US" sz="3200" spc="-1" strike="noStrike">
                <a:latin typeface="Arial"/>
                <a:ea typeface="Noto Sans CJK SC"/>
              </a:rPr>
              <a:t>Pic(G) = </a:t>
            </a:r>
            <a:r>
              <a:rPr b="0" i="1" lang="en-US" sz="3200" spc="-1" strike="noStrike">
                <a:solidFill>
                  <a:srgbClr val="000000"/>
                </a:solidFill>
                <a:latin typeface="Arial"/>
                <a:ea typeface="Noto Sans CJK SC"/>
              </a:rPr>
              <a:t>ℤ</a:t>
            </a:r>
            <a:r>
              <a:rPr b="0" i="1" lang="en-US" sz="3200" spc="-1" strike="noStrike" baseline="-8000">
                <a:latin typeface="Arial"/>
                <a:ea typeface="Noto Sans CJK SC"/>
              </a:rPr>
              <a:t>f−1</a:t>
            </a:r>
            <a:r>
              <a:rPr b="0" i="1" lang="en-US" sz="3200" spc="-1" strike="noStrike" baseline="33000">
                <a:latin typeface="Arial"/>
                <a:ea typeface="Noto Sans CJK SC"/>
              </a:rPr>
              <a:t>s </a:t>
            </a:r>
            <a:r>
              <a:rPr b="0" i="1" lang="en-US" sz="3200" spc="-1" strike="noStrike">
                <a:latin typeface="Arial"/>
                <a:ea typeface="Noto Sans CJK SC"/>
              </a:rPr>
              <a:t>x </a:t>
            </a:r>
            <a:r>
              <a:rPr b="0" i="1" lang="en-US" sz="3200" spc="-1" strike="noStrike">
                <a:solidFill>
                  <a:srgbClr val="000000"/>
                </a:solidFill>
                <a:latin typeface="Arial"/>
                <a:ea typeface="Noto Sans CJK SC"/>
              </a:rPr>
              <a:t>ℤ</a:t>
            </a:r>
            <a:r>
              <a:rPr b="0" i="1" lang="en-US" sz="3200" spc="-1" strike="noStrike" baseline="33000">
                <a:latin typeface="Arial"/>
                <a:ea typeface="Noto Sans CJK SC"/>
              </a:rPr>
              <a:t>s</a:t>
            </a:r>
            <a:r>
              <a:rPr b="0" lang="en-US" sz="3200" spc="-1" strike="noStrike">
                <a:latin typeface="Arial"/>
                <a:ea typeface="Noto Sans CJK SC"/>
              </a:rPr>
              <a:t>.</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latin typeface="Arial"/>
                <a:ea typeface="Noto Sans CJK SC"/>
              </a:rPr>
              <a:t>For the three layer model, things once again become more complex, being split into cases.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PlaceHolder 1"/>
          <p:cNvSpPr>
            <a:spLocks noGrp="1"/>
          </p:cNvSpPr>
          <p:nvPr>
            <p:ph type="title"/>
          </p:nvPr>
        </p:nvSpPr>
        <p:spPr>
          <a:xfrm>
            <a:off x="360000" y="225720"/>
            <a:ext cx="9354600" cy="71352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Preliminaries</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PlaceHolder 1"/>
          <p:cNvSpPr>
            <a:spLocks noGrp="1"/>
          </p:cNvSpPr>
          <p:nvPr>
            <p:ph type="title"/>
          </p:nvPr>
        </p:nvSpPr>
        <p:spPr>
          <a:xfrm>
            <a:off x="360000" y="225720"/>
            <a:ext cx="9354600" cy="71352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The Chip Firing Game</a:t>
            </a:r>
            <a:endParaRPr b="0" lang="en-US" sz="4400" spc="-1" strike="noStrike">
              <a:latin typeface="Arial"/>
            </a:endParaRPr>
          </a:p>
        </p:txBody>
      </p:sp>
      <p:pic>
        <p:nvPicPr>
          <p:cNvPr id="181" name="" descr=""/>
          <p:cNvPicPr/>
          <p:nvPr/>
        </p:nvPicPr>
        <p:blipFill>
          <a:blip r:embed="rId1"/>
          <a:stretch/>
        </p:blipFill>
        <p:spPr>
          <a:xfrm>
            <a:off x="797400" y="1870560"/>
            <a:ext cx="8573400" cy="247104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PlaceHolder 1"/>
          <p:cNvSpPr>
            <a:spLocks noGrp="1"/>
          </p:cNvSpPr>
          <p:nvPr>
            <p:ph type="title"/>
          </p:nvPr>
        </p:nvSpPr>
        <p:spPr>
          <a:xfrm>
            <a:off x="360000" y="225720"/>
            <a:ext cx="9354600" cy="71352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The Chip Firing Game</a:t>
            </a:r>
            <a:endParaRPr b="0" lang="en-US" sz="4400" spc="-1" strike="noStrike">
              <a:latin typeface="Arial"/>
            </a:endParaRPr>
          </a:p>
        </p:txBody>
      </p:sp>
      <p:sp>
        <p:nvSpPr>
          <p:cNvPr id="183" name="PlaceHolder 2"/>
          <p:cNvSpPr>
            <a:spLocks noGrp="1"/>
          </p:cNvSpPr>
          <p:nvPr>
            <p:ph/>
          </p:nvPr>
        </p:nvSpPr>
        <p:spPr>
          <a:xfrm>
            <a:off x="360000" y="1485000"/>
            <a:ext cx="9354600" cy="3774600"/>
          </a:xfrm>
          <a:prstGeom prst="rect">
            <a:avLst/>
          </a:prstGeom>
          <a:noFill/>
          <a:ln w="0">
            <a:noFill/>
          </a:ln>
        </p:spPr>
        <p:txBody>
          <a:bodyPr lIns="0" rIns="0" tIns="0" bIns="0" anchor="t">
            <a:normAutofit fontScale="84000"/>
          </a:bodyPr>
          <a:p>
            <a:pPr marL="432000" indent="-324000">
              <a:lnSpc>
                <a:spcPct val="100000"/>
              </a:lnSpc>
              <a:spcBef>
                <a:spcPts val="1417"/>
              </a:spcBef>
              <a:buClr>
                <a:srgbClr val="000000"/>
              </a:buClr>
              <a:buSzPct val="45000"/>
              <a:buFont typeface="Wingdings" charset="2"/>
              <a:buChar char=""/>
            </a:pPr>
            <a:r>
              <a:rPr b="0" lang="en-US" sz="3200" spc="-1" strike="noStrike">
                <a:latin typeface="Arial"/>
              </a:rPr>
              <a:t>When a game is started, each vertex on a graph is assigned a certain number of chips.</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During play, chips can be lent or borrowed equally at each node. </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Vertices can only interact with another along an outgoing or bidirectional edge. </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The game is won once every vertex has a zero or greater number of chips, meaning that no vertex is in debt.</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title"/>
          </p:nvPr>
        </p:nvSpPr>
        <p:spPr>
          <a:xfrm>
            <a:off x="360000" y="-39960"/>
            <a:ext cx="9354600" cy="124524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Applications</a:t>
            </a:r>
            <a:endParaRPr b="0" lang="en-US" sz="4400" spc="-1" strike="noStrike">
              <a:latin typeface="Arial"/>
            </a:endParaRPr>
          </a:p>
        </p:txBody>
      </p:sp>
      <p:sp>
        <p:nvSpPr>
          <p:cNvPr id="185" name="PlaceHolder 2"/>
          <p:cNvSpPr>
            <a:spLocks noGrp="1"/>
          </p:cNvSpPr>
          <p:nvPr>
            <p:ph/>
          </p:nvPr>
        </p:nvSpPr>
        <p:spPr>
          <a:xfrm>
            <a:off x="360000" y="1485000"/>
            <a:ext cx="9465120" cy="377460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JetBrains Mono"/>
              </a:rPr>
              <a:t>Through analysis Chip-Firing games become more easily usable in different applications.</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JetBrains Mono"/>
              </a:rPr>
              <a:t>Notable usages in the fields of economics and game design.</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title"/>
          </p:nvPr>
        </p:nvSpPr>
        <p:spPr>
          <a:xfrm>
            <a:off x="360000" y="-39960"/>
            <a:ext cx="9354600" cy="124524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Terminal Strong Components</a:t>
            </a:r>
            <a:endParaRPr b="0" lang="en-US" sz="4400" spc="-1" strike="noStrike">
              <a:latin typeface="Arial"/>
            </a:endParaRPr>
          </a:p>
        </p:txBody>
      </p:sp>
      <p:sp>
        <p:nvSpPr>
          <p:cNvPr id="187" name="PlaceHolder 2"/>
          <p:cNvSpPr>
            <a:spLocks noGrp="1"/>
          </p:cNvSpPr>
          <p:nvPr>
            <p:ph/>
          </p:nvPr>
        </p:nvSpPr>
        <p:spPr>
          <a:xfrm>
            <a:off x="360000" y="1485000"/>
            <a:ext cx="9465120" cy="3774600"/>
          </a:xfrm>
          <a:prstGeom prst="rect">
            <a:avLst/>
          </a:prstGeom>
          <a:noFill/>
          <a:ln w="0">
            <a:noFill/>
          </a:ln>
        </p:spPr>
        <p:txBody>
          <a:bodyPr lIns="0" rIns="0" tIns="0" bIns="0" anchor="t">
            <a:normAutofit fontScale="96000"/>
          </a:bodyPr>
          <a:p>
            <a:pPr marL="432000" indent="-324000">
              <a:lnSpc>
                <a:spcPct val="100000"/>
              </a:lnSpc>
              <a:spcBef>
                <a:spcPts val="1417"/>
              </a:spcBef>
              <a:buClr>
                <a:srgbClr val="000000"/>
              </a:buClr>
              <a:buSzPct val="45000"/>
              <a:buFont typeface="Wingdings" charset="2"/>
              <a:buChar char=""/>
            </a:pPr>
            <a:r>
              <a:rPr b="0" lang="en-US" sz="2400" spc="-1" strike="noStrike">
                <a:solidFill>
                  <a:srgbClr val="000000"/>
                </a:solidFill>
                <a:latin typeface="Arial"/>
                <a:ea typeface="JetBrains Mono"/>
              </a:rPr>
              <a:t>Terminal strong components are sub-graphs of a larger oriented graph.</a:t>
            </a:r>
            <a:endParaRPr b="0" lang="en-US" sz="2400" spc="-1" strike="noStrike">
              <a:latin typeface="Arial"/>
            </a:endParaRPr>
          </a:p>
          <a:p>
            <a:pPr lvl="1" marL="864000" indent="-324000">
              <a:lnSpc>
                <a:spcPct val="100000"/>
              </a:lnSpc>
              <a:spcBef>
                <a:spcPts val="1134"/>
              </a:spcBef>
              <a:buClr>
                <a:srgbClr val="000000"/>
              </a:buClr>
              <a:buSzPct val="75000"/>
              <a:buFont typeface="Symbol"/>
              <a:buChar char=""/>
            </a:pPr>
            <a:r>
              <a:rPr b="0" lang="en-US" sz="2400" spc="-1" strike="noStrike">
                <a:solidFill>
                  <a:srgbClr val="000000"/>
                </a:solidFill>
                <a:latin typeface="Arial"/>
                <a:ea typeface="JetBrains Mono"/>
              </a:rPr>
              <a:t>Regions of a graph that are strongly connected.</a:t>
            </a:r>
            <a:endParaRPr b="0" lang="en-US" sz="2400" spc="-1" strike="noStrike">
              <a:latin typeface="Arial"/>
            </a:endParaRPr>
          </a:p>
          <a:p>
            <a:pPr lvl="1" marL="864000" indent="-324000">
              <a:lnSpc>
                <a:spcPct val="100000"/>
              </a:lnSpc>
              <a:spcBef>
                <a:spcPts val="1134"/>
              </a:spcBef>
              <a:buClr>
                <a:srgbClr val="000000"/>
              </a:buClr>
              <a:buSzPct val="75000"/>
              <a:buFont typeface="Symbol"/>
              <a:buChar char=""/>
            </a:pPr>
            <a:r>
              <a:rPr b="0" lang="en-US" sz="2400" spc="-1" strike="noStrike">
                <a:solidFill>
                  <a:srgbClr val="000000"/>
                </a:solidFill>
                <a:latin typeface="Arial"/>
                <a:ea typeface="JetBrains Mono"/>
              </a:rPr>
              <a:t>They are also terminal, with edges only going in.</a:t>
            </a:r>
            <a:endParaRPr b="0" lang="en-US" sz="24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400" spc="-1" strike="noStrike">
                <a:solidFill>
                  <a:srgbClr val="000000"/>
                </a:solidFill>
                <a:latin typeface="Arial"/>
                <a:ea typeface="JetBrains Mono"/>
              </a:rPr>
              <a:t>Understanding these regions is important for understanding how the game is played.</a:t>
            </a:r>
            <a:endParaRPr b="0" lang="en-US" sz="2400" spc="-1" strike="noStrike">
              <a:latin typeface="Arial"/>
            </a:endParaRPr>
          </a:p>
          <a:p>
            <a:pPr lvl="1" marL="864000" indent="-324000">
              <a:lnSpc>
                <a:spcPct val="100000"/>
              </a:lnSpc>
              <a:spcBef>
                <a:spcPts val="1134"/>
              </a:spcBef>
              <a:buClr>
                <a:srgbClr val="000000"/>
              </a:buClr>
              <a:buSzPct val="75000"/>
              <a:buFont typeface="Symbol"/>
              <a:buChar char=""/>
            </a:pPr>
            <a:r>
              <a:rPr b="0" lang="en-US" sz="2400" spc="-1" strike="noStrike">
                <a:solidFill>
                  <a:srgbClr val="000000"/>
                </a:solidFill>
                <a:latin typeface="Arial"/>
                <a:ea typeface="JetBrains Mono"/>
              </a:rPr>
              <a:t>An example of their importance is how chips can only be lent into these regions, trapping them until a borrowing move has been made.</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PlaceHolder 1"/>
          <p:cNvSpPr>
            <a:spLocks noGrp="1"/>
          </p:cNvSpPr>
          <p:nvPr>
            <p:ph type="title"/>
          </p:nvPr>
        </p:nvSpPr>
        <p:spPr>
          <a:xfrm>
            <a:off x="360000" y="225720"/>
            <a:ext cx="9354600" cy="71352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Divisors</a:t>
            </a:r>
            <a:endParaRPr b="0" lang="en-US" sz="4400" spc="-1" strike="noStrike">
              <a:latin typeface="Arial"/>
            </a:endParaRPr>
          </a:p>
        </p:txBody>
      </p:sp>
      <p:pic>
        <p:nvPicPr>
          <p:cNvPr id="189" name="" descr=""/>
          <p:cNvPicPr/>
          <p:nvPr/>
        </p:nvPicPr>
        <p:blipFill>
          <a:blip r:embed="rId1"/>
          <a:stretch/>
        </p:blipFill>
        <p:spPr>
          <a:xfrm>
            <a:off x="1022400" y="1509840"/>
            <a:ext cx="4687560" cy="3514320"/>
          </a:xfrm>
          <a:prstGeom prst="rect">
            <a:avLst/>
          </a:prstGeom>
          <a:ln w="0">
            <a:noFill/>
          </a:ln>
        </p:spPr>
      </p:pic>
      <p:sp>
        <p:nvSpPr>
          <p:cNvPr id="190" name="PlaceHolder 2"/>
          <p:cNvSpPr>
            <a:spLocks noGrp="1"/>
          </p:cNvSpPr>
          <p:nvPr>
            <p:ph type="subTitle"/>
          </p:nvPr>
        </p:nvSpPr>
        <p:spPr>
          <a:xfrm>
            <a:off x="360000" y="2507760"/>
            <a:ext cx="1463760" cy="1602000"/>
          </a:xfrm>
          <a:prstGeom prst="rect">
            <a:avLst/>
          </a:prstGeom>
          <a:noFill/>
          <a:ln w="0">
            <a:noFill/>
          </a:ln>
        </p:spPr>
        <p:txBody>
          <a:bodyPr lIns="0" rIns="0" tIns="0" bIns="0" anchor="ctr">
            <a:noAutofit/>
          </a:bodyPr>
          <a:p>
            <a:pPr algn="ctr">
              <a:lnSpc>
                <a:spcPct val="100000"/>
              </a:lnSpc>
              <a:buNone/>
            </a:pPr>
            <a:r>
              <a:rPr b="0" lang="en-US" sz="3200" spc="-1" strike="noStrike">
                <a:latin typeface="Arial"/>
              </a:rPr>
              <a:t>G =</a:t>
            </a:r>
            <a:endParaRPr b="0" lang="en-US" sz="3200" spc="-1" strike="noStrike">
              <a:latin typeface="Arial"/>
            </a:endParaRPr>
          </a:p>
        </p:txBody>
      </p:sp>
      <p:sp>
        <p:nvSpPr>
          <p:cNvPr id="191" name=""/>
          <p:cNvSpPr/>
          <p:nvPr/>
        </p:nvSpPr>
        <p:spPr>
          <a:xfrm>
            <a:off x="5486400" y="1828800"/>
            <a:ext cx="4338360" cy="14796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3200" spc="-1" strike="noStrike">
                <a:solidFill>
                  <a:srgbClr val="000000"/>
                </a:solidFill>
                <a:latin typeface="Arial"/>
                <a:ea typeface="JetBrains Mono"/>
              </a:rPr>
              <a:t>Where divisor</a:t>
            </a:r>
            <a:endParaRPr b="0" lang="en-US" sz="3200" spc="-1" strike="noStrike">
              <a:latin typeface="Arial"/>
            </a:endParaRPr>
          </a:p>
          <a:p>
            <a:pPr>
              <a:lnSpc>
                <a:spcPct val="100000"/>
              </a:lnSpc>
              <a:buNone/>
            </a:pPr>
            <a:r>
              <a:rPr b="0" lang="en-US" sz="3200" spc="-1" strike="noStrike">
                <a:solidFill>
                  <a:srgbClr val="000000"/>
                </a:solidFill>
                <a:latin typeface="Arial"/>
                <a:ea typeface="JetBrains Mono"/>
              </a:rPr>
              <a:t> </a:t>
            </a:r>
            <a:endParaRPr b="0" lang="en-US" sz="3200" spc="-1" strike="noStrike">
              <a:latin typeface="Arial"/>
            </a:endParaRPr>
          </a:p>
          <a:p>
            <a:pPr>
              <a:lnSpc>
                <a:spcPct val="100000"/>
              </a:lnSpc>
              <a:buNone/>
            </a:pPr>
            <a:r>
              <a:rPr b="0" lang="en-US" sz="3200" spc="-1" strike="noStrike">
                <a:solidFill>
                  <a:srgbClr val="000000"/>
                </a:solidFill>
                <a:latin typeface="Arial"/>
                <a:ea typeface="JetBrains Mono"/>
              </a:rPr>
              <a:t>D = </a:t>
            </a:r>
            <a:r>
              <a:rPr b="0" lang="en-US" sz="3200" spc="-1" strike="noStrike">
                <a:solidFill>
                  <a:srgbClr val="a9b7c6"/>
                </a:solidFill>
                <a:latin typeface="Arial"/>
                <a:ea typeface="JetBrains Mono"/>
              </a:rPr>
              <a:t>[</a:t>
            </a:r>
            <a:r>
              <a:rPr b="0" lang="en-US" sz="3200" spc="-1" strike="noStrike">
                <a:solidFill>
                  <a:srgbClr val="2abadb"/>
                </a:solidFill>
                <a:latin typeface="Arial"/>
                <a:ea typeface="JetBrains Mono"/>
              </a:rPr>
              <a:t>16</a:t>
            </a:r>
            <a:r>
              <a:rPr b="0" lang="en-US" sz="3200" spc="-1" strike="noStrike">
                <a:solidFill>
                  <a:srgbClr val="4a4df3"/>
                </a:solidFill>
                <a:latin typeface="Arial"/>
                <a:ea typeface="JetBrains Mono"/>
              </a:rPr>
              <a:t>, </a:t>
            </a:r>
            <a:r>
              <a:rPr b="0" lang="en-US" sz="3200" spc="-1" strike="noStrike">
                <a:solidFill>
                  <a:srgbClr val="a9b7c6"/>
                </a:solidFill>
                <a:latin typeface="Arial"/>
                <a:ea typeface="JetBrains Mono"/>
              </a:rPr>
              <a:t>-</a:t>
            </a:r>
            <a:r>
              <a:rPr b="0" lang="en-US" sz="3200" spc="-1" strike="noStrike">
                <a:solidFill>
                  <a:srgbClr val="2abadb"/>
                </a:solidFill>
                <a:latin typeface="Arial"/>
                <a:ea typeface="JetBrains Mono"/>
              </a:rPr>
              <a:t>4</a:t>
            </a:r>
            <a:r>
              <a:rPr b="0" lang="en-US" sz="3200" spc="-1" strike="noStrike">
                <a:solidFill>
                  <a:srgbClr val="4a4df3"/>
                </a:solidFill>
                <a:latin typeface="Arial"/>
                <a:ea typeface="JetBrains Mono"/>
              </a:rPr>
              <a:t>, </a:t>
            </a:r>
            <a:r>
              <a:rPr b="0" lang="en-US" sz="3200" spc="-1" strike="noStrike">
                <a:solidFill>
                  <a:srgbClr val="a9b7c6"/>
                </a:solidFill>
                <a:latin typeface="Arial"/>
                <a:ea typeface="JetBrains Mono"/>
              </a:rPr>
              <a:t>-</a:t>
            </a:r>
            <a:r>
              <a:rPr b="0" lang="en-US" sz="3200" spc="-1" strike="noStrike">
                <a:solidFill>
                  <a:srgbClr val="2abadb"/>
                </a:solidFill>
                <a:latin typeface="Arial"/>
                <a:ea typeface="JetBrains Mono"/>
              </a:rPr>
              <a:t>5</a:t>
            </a:r>
            <a:r>
              <a:rPr b="0" lang="en-US" sz="3200" spc="-1" strike="noStrike">
                <a:solidFill>
                  <a:srgbClr val="4a4df3"/>
                </a:solidFill>
                <a:latin typeface="Arial"/>
                <a:ea typeface="JetBrains Mono"/>
              </a:rPr>
              <a:t>,</a:t>
            </a:r>
            <a:r>
              <a:rPr b="0" lang="en-US" sz="3200" spc="-1" strike="noStrike">
                <a:solidFill>
                  <a:srgbClr val="2abadb"/>
                </a:solidFill>
                <a:latin typeface="Arial"/>
                <a:ea typeface="JetBrains Mono"/>
              </a:rPr>
              <a:t>0</a:t>
            </a:r>
            <a:r>
              <a:rPr b="0" lang="en-US" sz="3200" spc="-1" strike="noStrike">
                <a:solidFill>
                  <a:srgbClr val="a9b7c6"/>
                </a:solidFill>
                <a:latin typeface="Arial"/>
                <a:ea typeface="JetBrains Mono"/>
              </a:rPr>
              <a:t>]</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p:nvPr>
        </p:nvSpPr>
        <p:spPr>
          <a:xfrm>
            <a:off x="360000" y="1485000"/>
            <a:ext cx="9354600" cy="3774600"/>
          </a:xfrm>
          <a:prstGeom prst="rect">
            <a:avLst/>
          </a:prstGeom>
          <a:noFill/>
          <a:ln w="0">
            <a:noFill/>
          </a:ln>
        </p:spPr>
        <p:txBody>
          <a:bodyPr lIns="0" rIns="0" tIns="0" bIns="0" anchor="t">
            <a:normAutofit fontScale="84000"/>
          </a:bodyPr>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A </a:t>
            </a:r>
            <a:r>
              <a:rPr b="1" lang="en-US" sz="3200" spc="-1" strike="noStrike">
                <a:latin typeface="Arial"/>
                <a:ea typeface="Noto Sans CJK SC"/>
              </a:rPr>
              <a:t>Divisor</a:t>
            </a:r>
            <a:r>
              <a:rPr b="0" lang="en-US" sz="3200" spc="-1" strike="noStrike">
                <a:latin typeface="Arial"/>
                <a:ea typeface="Noto Sans CJK SC"/>
              </a:rPr>
              <a:t> of a graph </a:t>
            </a:r>
            <a:r>
              <a:rPr b="0" i="1" lang="en-US" sz="3200" spc="-1" strike="noStrike">
                <a:latin typeface="Arial"/>
                <a:ea typeface="Noto Sans CJK SC"/>
              </a:rPr>
              <a:t>G</a:t>
            </a:r>
            <a:r>
              <a:rPr b="0" lang="en-US" sz="3200" spc="-1" strike="noStrike">
                <a:latin typeface="Arial"/>
                <a:ea typeface="Noto Sans CJK SC"/>
              </a:rPr>
              <a:t>, is an integer vector </a:t>
            </a:r>
            <a:r>
              <a:rPr b="0" i="1" lang="en-US" sz="3200" spc="-1" strike="noStrike">
                <a:latin typeface="Arial"/>
                <a:ea typeface="Noto Sans CJK SC"/>
              </a:rPr>
              <a:t>v ∈ ℤ</a:t>
            </a:r>
            <a:r>
              <a:rPr b="0" i="1" lang="en-US" sz="3200" spc="-1" strike="noStrike" baseline="33000">
                <a:latin typeface="Arial"/>
                <a:ea typeface="Noto Sans CJK SC"/>
              </a:rPr>
              <a:t>n</a:t>
            </a:r>
            <a:r>
              <a:rPr b="0" lang="en-US" sz="3200" spc="-1" strike="noStrike">
                <a:latin typeface="Arial"/>
                <a:ea typeface="Noto Sans CJK SC"/>
              </a:rPr>
              <a:t>.</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Two divisors have an </a:t>
            </a:r>
            <a:r>
              <a:rPr b="1" lang="en-US" sz="3200" spc="-1" strike="noStrike">
                <a:latin typeface="Arial"/>
                <a:ea typeface="Noto Sans CJK SC"/>
              </a:rPr>
              <a:t>Equivalence Relation</a:t>
            </a:r>
            <a:r>
              <a:rPr b="0" lang="en-US" sz="3200" spc="-1" strike="noStrike">
                <a:latin typeface="Arial"/>
                <a:ea typeface="Noto Sans CJK SC"/>
              </a:rPr>
              <a:t> (</a:t>
            </a:r>
            <a:r>
              <a:rPr b="0" i="1" lang="en-US" sz="3200" spc="-1" strike="noStrike">
                <a:latin typeface="Arial"/>
                <a:ea typeface="Noto Sans CJK SC"/>
              </a:rPr>
              <a:t>∼</a:t>
            </a:r>
            <a:r>
              <a:rPr b="0" lang="en-US" sz="3200" spc="-1" strike="noStrike">
                <a:latin typeface="Arial"/>
                <a:ea typeface="Noto Sans CJK SC"/>
              </a:rPr>
              <a:t>) if one divisor can be obtained from the other by lending or borrowing moves.   </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An </a:t>
            </a:r>
            <a:r>
              <a:rPr b="1" i="1" lang="en-US" sz="3200" spc="-1" strike="noStrike">
                <a:latin typeface="Arial"/>
                <a:ea typeface="Noto Sans CJK SC"/>
              </a:rPr>
              <a:t>Equivalence Class</a:t>
            </a:r>
            <a:r>
              <a:rPr b="0" i="1" lang="en-US" sz="3200" spc="-1" strike="noStrike">
                <a:latin typeface="Arial"/>
                <a:ea typeface="Noto Sans CJK SC"/>
              </a:rPr>
              <a:t>, [D]</a:t>
            </a:r>
            <a:r>
              <a:rPr b="0" lang="en-US" sz="3200" spc="-1" strike="noStrike">
                <a:latin typeface="Arial"/>
                <a:ea typeface="Noto Sans CJK SC"/>
              </a:rPr>
              <a:t>, is the set of all divisors that are equivalent to each other.</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The collection of all divisors on a graph defines a free abelian group Div(G), the divisor group of G.</a:t>
            </a:r>
            <a:endParaRPr b="0" lang="en-US" sz="3200" spc="-1" strike="noStrike">
              <a:latin typeface="Arial"/>
            </a:endParaRPr>
          </a:p>
        </p:txBody>
      </p:sp>
      <p:sp>
        <p:nvSpPr>
          <p:cNvPr id="193" name="PlaceHolder 2"/>
          <p:cNvSpPr>
            <a:spLocks noGrp="1"/>
          </p:cNvSpPr>
          <p:nvPr>
            <p:ph type="title"/>
          </p:nvPr>
        </p:nvSpPr>
        <p:spPr>
          <a:xfrm>
            <a:off x="360000" y="225720"/>
            <a:ext cx="9354600" cy="71352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Divisors and Equivalence Relations</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779</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2022-08-31T19:30:52Z</dcterms:created>
  <dc:creator/>
  <dc:description/>
  <dc:language>en-US</dc:language>
  <cp:lastModifiedBy/>
  <dcterms:modified xsi:type="dcterms:W3CDTF">2022-12-29T20:06:15Z</dcterms:modified>
  <cp:revision>166</cp:revision>
  <dc:subject/>
  <dc:title>Midnightblue</dc:title>
</cp:coreProperties>
</file>

<file path=docProps/custom.xml><?xml version="1.0" encoding="utf-8"?>
<Properties xmlns="http://schemas.openxmlformats.org/officeDocument/2006/custom-properties" xmlns:vt="http://schemas.openxmlformats.org/officeDocument/2006/docPropsVTypes"/>
</file>