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854F6-0B6B-4645-AF06-1F93D133B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703D4A-D3FE-45B0-AF6E-B2A3CC07B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E389BC-BDED-4B49-B26E-9ECFB84EA3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4BB0C4-42E5-460D-B087-AF8043F4E4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9E385-2C4F-4805-9B90-962CA8BD59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AFF811-93E3-4B8E-B963-FF4E381C9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8A098B-BA56-4D76-ABE9-41C34F406A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7EA665-836B-4B13-A423-C55E1D547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10706E-C533-46B1-AF6F-09C27FBBED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CE8E5-CDF3-4C89-AE1D-66438FC0D1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00AD66-A099-4036-9747-2218F041E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CF19D1-A55A-40C8-B8F8-BA51CCF686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1360" cy="5661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1360" cy="37713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1360" cy="53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8ADC81B-66E8-4DCF-A2AE-97D7B0DFBAF9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1360" cy="261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1360" cy="1206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1360" cy="4413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4C38A2C1-6F36-486D-A8DC-F437978A8C84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5400000"/>
            <a:ext cx="10071360" cy="261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0" y="0"/>
            <a:ext cx="10071360" cy="1206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315000" y="5175000"/>
            <a:ext cx="441360" cy="4413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180000" y="5130000"/>
            <a:ext cx="71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242946C5-B5D8-4B5B-B83A-26AD0DDCF07D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5400000"/>
            <a:ext cx="10071360" cy="261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0" y="0"/>
            <a:ext cx="10071360" cy="1206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315000" y="5175000"/>
            <a:ext cx="441360" cy="4413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180000" y="5130000"/>
            <a:ext cx="71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A1A4311F-C9AF-4161-85B8-3CFF0642FA82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3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7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27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On Picard Groups and Jacobians of Directed Graphs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504000" y="4071960"/>
            <a:ext cx="9063720" cy="117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JAIUNG JUN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YOUNGSU KIM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MATTHEW PISANO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Picard Group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i="1" lang="en-US" sz="3200" spc="-1" strike="noStrike">
                <a:latin typeface="Arial"/>
              </a:rPr>
              <a:t>Picard Group</a:t>
            </a:r>
            <a:r>
              <a:rPr b="0" i="1" lang="en-US" sz="3200" spc="-1" strike="noStrike">
                <a:latin typeface="Arial"/>
              </a:rPr>
              <a:t>,</a:t>
            </a:r>
            <a:r>
              <a:rPr b="0" i="1" lang="en-US" sz="3200" spc="-1" strike="noStrike" baseline="33000">
                <a:latin typeface="Arial"/>
              </a:rPr>
              <a:t>Div(G)</a:t>
            </a:r>
            <a:r>
              <a:rPr b="0" i="1" lang="en-US" sz="3200" spc="-1" strike="noStrike">
                <a:latin typeface="Arial"/>
              </a:rPr>
              <a:t>/~, </a:t>
            </a:r>
            <a:r>
              <a:rPr b="0" lang="en-US" sz="3200" spc="-1" strike="noStrike">
                <a:latin typeface="Arial"/>
              </a:rPr>
              <a:t>is the group of all equivalence classes.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</a:rPr>
              <a:t>The larger the Picard Group, the more states a game can occupy.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Picard Group is finitely generated abelian group.  All member vectors can be added or subtracted and still be within group.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Picard group made of Jacobian and </a:t>
            </a:r>
            <a:r>
              <a:rPr b="0" i="1" lang="en-US" sz="3200" spc="-1" strike="noStrike"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From structure theorem of finitely generated abelian groups.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Jacobian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latin typeface="Arial"/>
                <a:ea typeface="Noto Sans CJK SC"/>
              </a:rPr>
              <a:t>Degree</a:t>
            </a:r>
            <a:r>
              <a:rPr b="0" lang="en-US" sz="3200" spc="-1" strike="noStrike">
                <a:latin typeface="Arial"/>
                <a:ea typeface="Noto Sans CJK SC"/>
              </a:rPr>
              <a:t> of divisor, </a:t>
            </a:r>
            <a:r>
              <a:rPr b="0" i="1" lang="en-US" sz="3200" spc="-1" strike="noStrike">
                <a:latin typeface="Arial"/>
                <a:ea typeface="Noto Sans CJK SC"/>
              </a:rPr>
              <a:t>deg(d)</a:t>
            </a:r>
            <a:r>
              <a:rPr b="0" lang="en-US" sz="3200" spc="-1" strike="noStrike">
                <a:latin typeface="Arial"/>
                <a:ea typeface="Noto Sans CJK SC"/>
              </a:rPr>
              <a:t>, is the sum of its chips.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# chips static during game play so </a:t>
            </a:r>
            <a:r>
              <a:rPr b="0" i="1" lang="en-US" sz="3200" spc="-1" strike="noStrike">
                <a:latin typeface="Arial"/>
                <a:ea typeface="Noto Sans CJK SC"/>
              </a:rPr>
              <a:t>deg([D]) = deg(d)</a:t>
            </a:r>
            <a:r>
              <a:rPr b="0" lang="en-US" sz="3200" spc="-1" strike="noStrike"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The </a:t>
            </a:r>
            <a:r>
              <a:rPr b="1" i="1" lang="en-US" sz="3200" spc="-1" strike="noStrike">
                <a:latin typeface="Arial"/>
                <a:ea typeface="Noto Sans CJK SC"/>
              </a:rPr>
              <a:t>Jacobian</a:t>
            </a:r>
            <a:r>
              <a:rPr b="0" lang="en-US" sz="3200" spc="-1" strike="noStrike">
                <a:latin typeface="Arial"/>
                <a:ea typeface="Noto Sans CJK SC"/>
              </a:rPr>
              <a:t> is the torsion sub-group of </a:t>
            </a:r>
            <a:r>
              <a:rPr b="0" i="1" lang="en-US" sz="3200" spc="-1" strike="noStrike">
                <a:latin typeface="Arial"/>
                <a:ea typeface="Noto Sans CJK SC"/>
              </a:rPr>
              <a:t>Picard</a:t>
            </a:r>
            <a:r>
              <a:rPr b="0" lang="en-US" sz="3200" spc="-1" strike="noStrike"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Divisors in Jacobian have degree zero.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Easier to calculate than Picard group, useful to break 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Comprised of invariant factors like (</a:t>
            </a:r>
            <a:r>
              <a:rPr b="0" i="1" lang="en-US" sz="3200" spc="-1" strike="noStrike"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latin typeface="Arial"/>
                <a:ea typeface="Noto Sans CJK SC"/>
              </a:rPr>
              <a:t>x</a:t>
            </a:r>
            <a:r>
              <a:rPr b="0" lang="en-US" sz="3200" spc="-1" strike="noStrike">
                <a:latin typeface="Arial"/>
                <a:ea typeface="Noto Sans CJK SC"/>
              </a:rPr>
              <a:t>)</a:t>
            </a:r>
            <a:r>
              <a:rPr b="0" i="1" lang="en-US" sz="3200" spc="-1" strike="noStrike">
                <a:latin typeface="Arial"/>
                <a:ea typeface="Noto Sans CJK SC"/>
              </a:rPr>
              <a:t> where x</a:t>
            </a:r>
            <a:r>
              <a:rPr b="0" lang="en-US" sz="3200" spc="-1" strike="noStrike">
                <a:latin typeface="Arial"/>
                <a:ea typeface="Noto Sans CJK SC"/>
              </a:rPr>
              <a:t> = # of distinct eq classes with degree </a:t>
            </a:r>
            <a:r>
              <a:rPr b="0" i="1" lang="en-US" sz="3200" spc="-1" strike="noStrike">
                <a:latin typeface="Arial"/>
                <a:ea typeface="Noto Sans CJK SC"/>
              </a:rPr>
              <a:t>0</a:t>
            </a:r>
            <a:r>
              <a:rPr b="0" lang="en-US" sz="3200" spc="-1" strike="noStrike"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Invariant factors multiplied are tuple.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Divisors generated by combination of eq classes, similar to construction by basis.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Rank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9144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Second Picard part in form of </a:t>
            </a:r>
            <a:r>
              <a:rPr b="0" i="1" lang="en-US" sz="3200" spc="-1" strike="noStrike"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n </a:t>
            </a:r>
            <a:r>
              <a:rPr b="0" i="1" lang="en-US" sz="3200" spc="-1" strike="noStrike">
                <a:latin typeface="Arial"/>
                <a:ea typeface="Noto Sans CJK SC"/>
              </a:rPr>
              <a:t>(n-tuple).</a:t>
            </a:r>
            <a:endParaRPr b="0" lang="en-US" sz="3200" spc="-1" strike="noStrike">
              <a:latin typeface="Arial"/>
            </a:endParaRPr>
          </a:p>
          <a:p>
            <a:pPr marL="9144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  <a:ea typeface="Noto Sans CJK SC"/>
              </a:rPr>
              <a:t> is the </a:t>
            </a:r>
            <a:r>
              <a:rPr b="1" i="1" lang="en-US" sz="3200" spc="-1" strike="noStrike">
                <a:latin typeface="Arial"/>
                <a:ea typeface="Noto Sans CJK SC"/>
              </a:rPr>
              <a:t>Rank</a:t>
            </a:r>
            <a:r>
              <a:rPr b="0" lang="en-US" sz="3200" spc="-1" strike="noStrike"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91440" indent="-324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Represents # of ways chips can be distributed among Jacobian classes (scaling up or down).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Laplacian and 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Smith Normal 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latin typeface="Arial"/>
                <a:ea typeface="Noto Sans CJK SC"/>
              </a:rPr>
              <a:t>Laplacian:</a:t>
            </a:r>
            <a:r>
              <a:rPr b="0" lang="en-US" sz="3200" spc="-1" strike="noStrike">
                <a:latin typeface="Arial"/>
                <a:ea typeface="Noto Sans CJK SC"/>
              </a:rPr>
              <a:t> a bridge between the conceptual game and mathematics used to understand it.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For graph with </a:t>
            </a:r>
            <a:r>
              <a:rPr b="0" i="1" lang="en-US" sz="3200" spc="-1" strike="noStrike">
                <a:latin typeface="Arial"/>
                <a:ea typeface="Noto Sans CJK SC"/>
              </a:rPr>
              <a:t>n </a:t>
            </a:r>
            <a:r>
              <a:rPr b="0" lang="en-US" sz="3200" spc="-1" strike="noStrike">
                <a:latin typeface="Arial"/>
                <a:ea typeface="Noto Sans CJK SC"/>
              </a:rPr>
              <a:t>vertices, </a:t>
            </a:r>
            <a:r>
              <a:rPr b="0" i="1" lang="en-US" sz="3200" spc="-1" strike="noStrike">
                <a:latin typeface="Arial"/>
                <a:ea typeface="Noto Sans CJK SC"/>
              </a:rPr>
              <a:t>n x n</a:t>
            </a:r>
            <a:r>
              <a:rPr b="0" lang="en-US" sz="3200" spc="-1" strike="noStrike">
                <a:latin typeface="Arial"/>
                <a:ea typeface="Noto Sans CJK SC"/>
              </a:rPr>
              <a:t> matrix encoding all valid moves.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Multiplying transpose of the 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latin typeface="Arial"/>
                <a:ea typeface="Noto Sans CJK SC"/>
              </a:rPr>
              <a:t>row by a divisor results in the divisor (state) after making lending move at the 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latin typeface="Arial"/>
                <a:ea typeface="Noto Sans CJK SC"/>
              </a:rPr>
              <a:t>vertex.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latin typeface="Arial"/>
                <a:ea typeface="Noto Sans CJK SC"/>
              </a:rPr>
              <a:t>Smith Normal Form</a:t>
            </a:r>
            <a:r>
              <a:rPr b="0" lang="en-US" sz="3200" spc="-1" strike="noStrike">
                <a:latin typeface="Arial"/>
                <a:ea typeface="Noto Sans CJK SC"/>
              </a:rPr>
              <a:t> (SNF): integer matrix obtained from the Laplacian.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SNF encodes information about the Picard Group in diagonal elements.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Calculating the SNF illustrates ways a game can be played.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To create: Laplacian is reduced to a diagonal matrix.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Laplacian and 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Smith Normal 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228600" y="1752480"/>
            <a:ext cx="1108080" cy="30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latin typeface="Arial"/>
              </a:rPr>
              <a:t>Laplacian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latin typeface="Arial"/>
              </a:rPr>
              <a:t>Smith Normal Form</a:t>
            </a:r>
            <a:endParaRPr b="0" lang="en-US" sz="165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6192000" cy="201096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143000" y="3382560"/>
            <a:ext cx="6192000" cy="2010960"/>
          </a:xfrm>
          <a:prstGeom prst="rect">
            <a:avLst/>
          </a:prstGeom>
          <a:ln w="0">
            <a:noFill/>
          </a:ln>
        </p:spPr>
      </p:pic>
      <p:sp>
        <p:nvSpPr>
          <p:cNvPr id="206" name=""/>
          <p:cNvSpPr/>
          <p:nvPr/>
        </p:nvSpPr>
        <p:spPr>
          <a:xfrm>
            <a:off x="7335000" y="2057400"/>
            <a:ext cx="2715840" cy="32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non-zero elements of diagonal represent Jacobian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diagonal zeros represent rank.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Here, Pic(G) = ℤ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x ℤ</a:t>
            </a:r>
            <a:r>
              <a:rPr b="0" lang="en-US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the Jacobian comes from the 3 at S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4,4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the rank from 3 zero rows.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685800" y="2514600"/>
            <a:ext cx="360" cy="114300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Focused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228600" y="1279440"/>
            <a:ext cx="2738160" cy="205236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228600" y="3336840"/>
            <a:ext cx="2738160" cy="205236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3657600" y="1279440"/>
            <a:ext cx="2738160" cy="205236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4"/>
          <a:stretch/>
        </p:blipFill>
        <p:spPr>
          <a:xfrm>
            <a:off x="3657600" y="3336840"/>
            <a:ext cx="2738160" cy="20523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5"/>
          <a:stretch/>
        </p:blipFill>
        <p:spPr>
          <a:xfrm>
            <a:off x="6354000" y="1828800"/>
            <a:ext cx="3470760" cy="260172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/>
          <p:nvPr/>
        </p:nvSpPr>
        <p:spPr>
          <a:xfrm>
            <a:off x="457200" y="1143000"/>
            <a:ext cx="2280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7086600" y="1711080"/>
            <a:ext cx="2280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Multipartite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3909240" y="3207600"/>
            <a:ext cx="2280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Wheel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3886200" y="1143000"/>
            <a:ext cx="2280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Pseudo-Tree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57200" y="3200400"/>
            <a:ext cx="2280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Cycle Graph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Focused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Arial"/>
              </a:rPr>
              <a:t>Tree Graph:</a:t>
            </a:r>
            <a:r>
              <a:rPr b="1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only one path between vertices.  Contains no cycles.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Arial"/>
              </a:rPr>
              <a:t>Cycle Graph:</a:t>
            </a:r>
            <a:r>
              <a:rPr b="1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only has one cycle, or a line graph with extra connection between ends.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Arial"/>
              </a:rPr>
              <a:t>Pseudo-Tree Graph:</a:t>
            </a:r>
            <a:r>
              <a:rPr b="1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combination of these two.  Created by gluing tree to cycle graph.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Arial"/>
              </a:rPr>
              <a:t>Wheel Graph:</a:t>
            </a:r>
            <a:r>
              <a:rPr b="1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cycle graph with an added central vertex to which all others connect.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Arial"/>
              </a:rPr>
              <a:t>Multipartite Graph:</a:t>
            </a:r>
            <a:r>
              <a:rPr b="1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made up of several groups of vertices in which their vertices have no connection to each other, but are each directionally connected to the next such group.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Research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Undirected chip firing games well studied and explored, the directed case is not.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Our goal is to explore ways to calculate these directed graphs, study their relationships with their undirected counterparts.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Looked for patterns within different graph orientations and sizes.</a:t>
            </a:r>
            <a:endParaRPr b="0" lang="en-US" sz="24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Computed many examples to see if our original guesses held up.</a:t>
            </a:r>
            <a:endParaRPr b="0" lang="en-US" sz="24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If so, attempted to rigorously prove conjectures that we could.</a:t>
            </a:r>
            <a:endParaRPr b="0" lang="en-US" sz="24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Adding more computational results to those that we could not.</a:t>
            </a:r>
            <a:endParaRPr b="0" lang="en-US" sz="24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player game played on a graph where chips are fired between vertices along their adjacent edges.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Introduced by several papers in 1980s.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 become important tool in structural combinatorics and other areas of mathematics.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May view finite graphs as discrete model for Riemann surfaces.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main area of study is undirected variant.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Game can also be played on directed graphs, this is our focus.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Tree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</a:rPr>
              <a:t>Theorem: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Jacobian always trivial group.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Proven through induction.  No changes with more vertices added.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</a:rPr>
              <a:t>Theorem: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Rank calculated inductively.  By constructing by edge, rank determined by two rules.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change if new edge inwards or bidirectional.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edge outwards, the rank increases by one if # of terminal strong components also grows.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Rank # of terminal strong components.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2671200" y="1604160"/>
            <a:ext cx="4870080" cy="3651120"/>
          </a:xfrm>
          <a:prstGeom prst="rect">
            <a:avLst/>
          </a:prstGeom>
          <a:ln w="0">
            <a:noFill/>
          </a:ln>
        </p:spPr>
      </p:pic>
      <p:sp>
        <p:nvSpPr>
          <p:cNvPr id="230" name=""/>
          <p:cNvSpPr/>
          <p:nvPr/>
        </p:nvSpPr>
        <p:spPr>
          <a:xfrm>
            <a:off x="2514600" y="1371600"/>
            <a:ext cx="5712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demonstration of the distribution of invariant factors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2800" spc="-1" strike="noStrike">
                <a:solidFill>
                  <a:srgbClr val="1abc9c"/>
                </a:solidFill>
                <a:latin typeface="Arial"/>
                <a:ea typeface="Noto Sans CJK SC"/>
              </a:rPr>
              <a:t>Theorem: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Proved there is always some orientation of a cycle such that Jacobian is trivial or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ℤ</a:t>
            </a:r>
            <a:r>
              <a:rPr b="0" i="1" lang="en-US" sz="28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k</a:t>
            </a:r>
            <a:r>
              <a:rPr b="0" lang="en-US" sz="28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where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k≤n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when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n≥3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Most common are the trivial factor and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ℤ</a:t>
            </a:r>
            <a:r>
              <a:rPr b="0" i="1" lang="en-US" sz="28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6672960" y="2286000"/>
            <a:ext cx="2925720" cy="219240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rcRect l="7494" t="5614" r="10022" b="10008"/>
          <a:stretch/>
        </p:blipFill>
        <p:spPr>
          <a:xfrm>
            <a:off x="914400" y="2286000"/>
            <a:ext cx="2412720" cy="192204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rcRect l="0" t="488" r="6455" b="5937"/>
          <a:stretch/>
        </p:blipFill>
        <p:spPr>
          <a:xfrm>
            <a:off x="3657600" y="2289960"/>
            <a:ext cx="2736360" cy="2050920"/>
          </a:xfrm>
          <a:prstGeom prst="rect">
            <a:avLst/>
          </a:prstGeom>
          <a:ln w="0">
            <a:noFill/>
          </a:ln>
        </p:spPr>
      </p:pic>
      <p:sp>
        <p:nvSpPr>
          <p:cNvPr id="237" name=""/>
          <p:cNvSpPr/>
          <p:nvPr/>
        </p:nvSpPr>
        <p:spPr>
          <a:xfrm rot="18160800">
            <a:off x="909360" y="3038040"/>
            <a:ext cx="13636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 rot="3178800">
            <a:off x="2383200" y="3114360"/>
            <a:ext cx="9064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1834200" y="4120200"/>
            <a:ext cx="9064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 rot="18160800">
            <a:off x="3881160" y="3139200"/>
            <a:ext cx="13636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 rot="14195400">
            <a:off x="5247360" y="3144240"/>
            <a:ext cx="13636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 rot="21568800">
            <a:off x="4573800" y="4118040"/>
            <a:ext cx="13636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>
            <a:off x="7777800" y="4120200"/>
            <a:ext cx="9064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/>
          <p:nvPr/>
        </p:nvSpPr>
        <p:spPr>
          <a:xfrm rot="13918800">
            <a:off x="8370720" y="3060000"/>
            <a:ext cx="9064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rot="7579800">
            <a:off x="6993000" y="3113640"/>
            <a:ext cx="90648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Able to calculate Jacobian for arbitrary cycle graphs (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i="1" lang="en-US" sz="32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) with two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paths.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  <a:ea typeface="Noto Sans CJK SC"/>
              </a:rPr>
              <a:t>Definition: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a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path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is a connected sub-graph of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</a:t>
            </a:r>
            <a:r>
              <a:rPr b="0" i="1" lang="en-US" sz="32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all arrows oriented in a single direction or are bidirectional.  One terminal strong component.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Either only one edge or bounded by one directed edge on each side.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  <a:ea typeface="Noto Sans CJK SC"/>
              </a:rPr>
              <a:t>Theorem: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Jacobian is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(x+2)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, x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is the number of bidirectional edges clockwise of the counter-clockwise path and counter-clockwise of the clockwise path.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  <a:ea typeface="Noto Sans CJK SC"/>
              </a:rPr>
              <a:t>Theorem: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Rank # of terminal strong components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Creating a Pseudo-Tree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188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Created by gluing a tree to a cycle graph in one of two ways.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By Vertex – vertices will be glued together will be merged into one vertex.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By Edge – the two graphs are joined by an additional edge.  Helps to preserve the attributes.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Jacobian often being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Jac(cycle) x Jac(tree)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Picard Group of a Wheel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Broke edges into two groups: rim and spokes.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By orienting all edges of either group the same way, trying combinations, we noticed four distinct cases in patterns.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Most interesting for graphs with bidirectional rims and inward spokes.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Similar to undirected wheel graph.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  <a:ea typeface="Noto Sans CJK SC"/>
              </a:rPr>
              <a:t>Conjecture: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Number of equivalence classes in invariant factors proportional to φ</a:t>
            </a:r>
            <a:r>
              <a:rPr b="0" lang="en-US" sz="32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can also be modeled as a series similar to the Lucas numbers.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Connections Between Wheel and 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143000" y="2196720"/>
            <a:ext cx="3771720" cy="282744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4910040" y="2196720"/>
            <a:ext cx="3771720" cy="282744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>
            <a:off x="1600200" y="1828800"/>
            <a:ext cx="66243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Pic(C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ℤ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x ℤ                               Pic(W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ℤ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35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x 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 flipV="1">
            <a:off x="1969560" y="3017520"/>
            <a:ext cx="500040" cy="5202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7471440" y="2754720"/>
            <a:ext cx="48420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flipV="1">
            <a:off x="6450480" y="2758680"/>
            <a:ext cx="78480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flipV="1">
            <a:off x="5715000" y="3017520"/>
            <a:ext cx="51084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3512880" y="2750760"/>
            <a:ext cx="659160" cy="1602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flipV="1">
            <a:off x="2674800" y="2754720"/>
            <a:ext cx="571680" cy="1674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Connections Between Wheel and 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Wheel graphs with outward spokes, similar to cycles.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Due to the fact that chips only fired along outgoing edges.  Spokes point outward → vertices on rim cannot interact with axle.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  <a:ea typeface="Noto Sans CJK SC"/>
              </a:rPr>
              <a:t>Theorem: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When Pic(C</a:t>
            </a:r>
            <a:r>
              <a:rPr b="0" i="1" lang="en-US" sz="32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n-1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) = ℤ</a:t>
            </a:r>
            <a:r>
              <a:rPr b="0" i="1" lang="en-US" sz="32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x ℤ</a:t>
            </a:r>
            <a:r>
              <a:rPr b="0" i="1" lang="en-US" sz="32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Pic(W</a:t>
            </a:r>
            <a:r>
              <a:rPr b="0" i="1" lang="en-US" sz="32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) =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000000"/>
                </a:solidFill>
                <a:latin typeface="Arial"/>
                <a:ea typeface="Noto Sans CJK SC"/>
              </a:rPr>
              <a:t>(n-1)*a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x ℤ</a:t>
            </a:r>
            <a:r>
              <a:rPr b="0" i="1" lang="en-US" sz="32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when all spokes point outward when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and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co-prime.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Picard Group of a Multipartite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Structure intentionally designed to resemble artificial neural networks.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Direct all edges </a:t>
            </a:r>
            <a:r>
              <a:rPr b="0" i="1" lang="en-US" sz="3200" spc="-1" strike="noStrike">
                <a:latin typeface="Arial"/>
              </a:rPr>
              <a:t>forward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1abc9c"/>
                </a:solidFill>
                <a:latin typeface="Arial"/>
                <a:ea typeface="Noto Sans CJK SC"/>
              </a:rPr>
              <a:t>Conjecture: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Notable patterns in both a </a:t>
            </a:r>
            <a:r>
              <a:rPr b="0" i="1" lang="en-US" sz="3200" spc="-1" strike="noStrike">
                <a:latin typeface="Arial"/>
                <a:ea typeface="Noto Sans CJK SC"/>
              </a:rPr>
              <a:t>Perceptron</a:t>
            </a:r>
            <a:r>
              <a:rPr b="0" lang="en-US" sz="3200" spc="-1" strike="noStrike">
                <a:latin typeface="Arial"/>
                <a:ea typeface="Noto Sans CJK SC"/>
              </a:rPr>
              <a:t> style model with two layers and </a:t>
            </a:r>
            <a:r>
              <a:rPr b="0" i="1" lang="en-US" sz="3200" spc="-1" strike="noStrike">
                <a:latin typeface="Arial"/>
                <a:ea typeface="Noto Sans CJK SC"/>
              </a:rPr>
              <a:t>Hidden Layer</a:t>
            </a:r>
            <a:r>
              <a:rPr b="0" lang="en-US" sz="3200" spc="-1" strike="noStrike">
                <a:latin typeface="Arial"/>
                <a:ea typeface="Noto Sans CJK SC"/>
              </a:rPr>
              <a:t> model with three layers.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For two layers in the form of </a:t>
            </a:r>
            <a:r>
              <a:rPr b="0" i="1" lang="en-US" sz="3200" spc="-1" strike="noStrike">
                <a:latin typeface="Arial"/>
                <a:ea typeface="Noto Sans CJK SC"/>
              </a:rPr>
              <a:t>f→s</a:t>
            </a:r>
            <a:r>
              <a:rPr b="0" lang="en-US" sz="3200" spc="-1" strike="noStrike">
                <a:latin typeface="Arial"/>
                <a:ea typeface="Noto Sans CJK SC"/>
              </a:rPr>
              <a:t> where </a:t>
            </a:r>
            <a:r>
              <a:rPr b="0" i="1" lang="en-US" sz="3200" spc="-1" strike="noStrike">
                <a:latin typeface="Arial"/>
                <a:ea typeface="Noto Sans CJK SC"/>
              </a:rPr>
              <a:t>f</a:t>
            </a:r>
            <a:r>
              <a:rPr b="0" lang="en-US" sz="3200" spc="-1" strike="noStrike">
                <a:latin typeface="Arial"/>
                <a:ea typeface="Noto Sans CJK SC"/>
              </a:rPr>
              <a:t> and </a:t>
            </a:r>
            <a:r>
              <a:rPr b="0" i="1" lang="en-US" sz="3200" spc="-1" strike="noStrike">
                <a:latin typeface="Arial"/>
                <a:ea typeface="Noto Sans CJK SC"/>
              </a:rPr>
              <a:t>s are</a:t>
            </a:r>
            <a:r>
              <a:rPr b="0" lang="en-US" sz="3200" spc="-1" strike="noStrike">
                <a:latin typeface="Arial"/>
                <a:ea typeface="Noto Sans CJK SC"/>
              </a:rPr>
              <a:t> # of vertices in the first and second layers. </a:t>
            </a:r>
            <a:r>
              <a:rPr b="0" i="1" lang="en-US" sz="3200" spc="-1" strike="noStrike">
                <a:latin typeface="Arial"/>
                <a:ea typeface="Noto Sans CJK SC"/>
              </a:rPr>
              <a:t>Pic(G) =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latin typeface="Arial"/>
                <a:ea typeface="Noto Sans CJK SC"/>
              </a:rPr>
              <a:t>f−1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s </a:t>
            </a:r>
            <a:r>
              <a:rPr b="0" i="1" lang="en-US" sz="3200" spc="-1" strike="noStrike">
                <a:latin typeface="Arial"/>
                <a:ea typeface="Noto Sans CJK SC"/>
              </a:rPr>
              <a:t>x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s</a:t>
            </a:r>
            <a:r>
              <a:rPr b="0" lang="en-US" sz="3200" spc="-1" strike="noStrike"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Three layer model more complex, being split into cases.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Invariant factors are based off of the size of all three layers and the rank is just the size of the last layer.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Preliminaries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797400" y="1870560"/>
            <a:ext cx="8570160" cy="24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 start, each vertex on a graph assigned integer # of chips.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Chips can be lent or borrowed at each vertex.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Chips are either sent or received along each edge equally.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directed graph, vertices only interact with another along outgoing or bidirectional edge.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All edges bidirectional when undirected.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Game is won once all vertices have </a:t>
            </a:r>
            <a:r>
              <a:rPr b="0" i="1" lang="en-US" sz="3200" spc="-1" strike="noStrike">
                <a:latin typeface="Arial"/>
              </a:rPr>
              <a:t>≥0</a:t>
            </a:r>
            <a:r>
              <a:rPr b="0" lang="en-US" sz="3200" spc="-1" strike="noStrike">
                <a:latin typeface="Arial"/>
              </a:rPr>
              <a:t> chips.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188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JetBrains Mono"/>
              </a:rPr>
              <a:t>More applications understandable when more complex graphs understood.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JetBrains Mono"/>
              </a:rPr>
              <a:t>Notable economic applications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JetBrains Mono"/>
              </a:rPr>
              <a:t>Game can be used to model flow of assets between entities.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JetBrains Mono"/>
              </a:rPr>
              <a:t>Other applications in game theory in games with similar play-styles of tiles and pieces.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1360" cy="12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Terminal Strong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188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Sub-graphs of a larger, directed graph.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Strongly connected: all vertices have directed path to all others.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Terminal: only edges pointing into the sub-graph.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Understanding these important for understanding how game is played on directed graphs.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Can trap chips to effect how game evolves.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JetBrains Mono"/>
              </a:rPr>
              <a:t>Not applicable to undirected graphs as all sub-graphs are strongly connected.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22400" y="1509840"/>
            <a:ext cx="4684320" cy="351108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360000" y="2507760"/>
            <a:ext cx="1460520" cy="159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G =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5486400" y="1828800"/>
            <a:ext cx="433512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Where divisor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D = 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[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16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4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5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0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136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600" spc="-1" strike="noStrike">
                <a:latin typeface="Arial"/>
                <a:ea typeface="Noto Sans CJK SC"/>
              </a:rPr>
              <a:t>Divisor</a:t>
            </a:r>
            <a:r>
              <a:rPr b="0" lang="en-US" sz="3600" spc="-1" strike="noStrike">
                <a:latin typeface="Arial"/>
                <a:ea typeface="Noto Sans CJK SC"/>
              </a:rPr>
              <a:t> is integer vector </a:t>
            </a:r>
            <a:r>
              <a:rPr b="0" i="1" lang="en-US" sz="3600" spc="-1" strike="noStrike">
                <a:latin typeface="Arial"/>
                <a:ea typeface="Noto Sans CJK SC"/>
              </a:rPr>
              <a:t>v ∈ ℤ</a:t>
            </a:r>
            <a:r>
              <a:rPr b="0" i="1" lang="en-US" sz="3600" spc="-1" strike="noStrike" baseline="33000">
                <a:latin typeface="Arial"/>
                <a:ea typeface="Noto Sans CJK SC"/>
              </a:rPr>
              <a:t>n</a:t>
            </a:r>
            <a:r>
              <a:rPr b="0" lang="en-US" sz="3600" spc="-1" strike="noStrike">
                <a:latin typeface="Arial"/>
                <a:ea typeface="Noto Sans CJK SC"/>
              </a:rPr>
              <a:t> representing a state of the game.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latin typeface="Arial"/>
                <a:ea typeface="Noto Sans CJK SC"/>
              </a:rPr>
              <a:t>i</a:t>
            </a:r>
            <a:r>
              <a:rPr b="0" i="1" lang="en-US" sz="3600" spc="-1" strike="noStrike" baseline="33000">
                <a:latin typeface="Arial"/>
                <a:ea typeface="Noto Sans CJK SC"/>
              </a:rPr>
              <a:t>th</a:t>
            </a:r>
            <a:r>
              <a:rPr b="0" lang="en-US" sz="3600" spc="-1" strike="noStrike">
                <a:latin typeface="Arial"/>
                <a:ea typeface="Noto Sans CJK SC"/>
              </a:rPr>
              <a:t> element of </a:t>
            </a:r>
            <a:r>
              <a:rPr b="0" i="1" lang="en-US" sz="3600" spc="-1" strike="noStrike">
                <a:latin typeface="Arial"/>
                <a:ea typeface="Noto Sans CJK SC"/>
              </a:rPr>
              <a:t>v</a:t>
            </a:r>
            <a:r>
              <a:rPr b="0" lang="en-US" sz="3600" spc="-1" strike="noStrike">
                <a:latin typeface="Arial"/>
                <a:ea typeface="Noto Sans CJK SC"/>
              </a:rPr>
              <a:t> is chips on </a:t>
            </a:r>
            <a:r>
              <a:rPr b="0" i="1" lang="en-US" sz="3600" spc="-1" strike="noStrike">
                <a:latin typeface="Arial"/>
                <a:ea typeface="Noto Sans CJK SC"/>
              </a:rPr>
              <a:t>i</a:t>
            </a:r>
            <a:r>
              <a:rPr b="0" i="1" lang="en-US" sz="3600" spc="-1" strike="noStrike" baseline="33000">
                <a:latin typeface="Arial"/>
                <a:ea typeface="Noto Sans CJK SC"/>
              </a:rPr>
              <a:t>th </a:t>
            </a:r>
            <a:r>
              <a:rPr b="0" lang="en-US" sz="3600" spc="-1" strike="noStrike">
                <a:latin typeface="Arial"/>
                <a:ea typeface="Noto Sans CJK SC"/>
              </a:rPr>
              <a:t>vertex of the graph.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"/>
              </a:rPr>
              <a:t>Linear algebra useful for describing game behavior.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latin typeface="Arial"/>
                <a:ea typeface="Noto Sans CJK SC"/>
              </a:rPr>
              <a:t>State vectors facilitate later calculations.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"/>
              </a:rPr>
              <a:t>Use </a:t>
            </a:r>
            <a:r>
              <a:rPr b="1" i="1" lang="en-US" sz="3600" spc="-1" strike="noStrike">
                <a:latin typeface="Arial"/>
                <a:ea typeface="Noto Sans CJK SC"/>
              </a:rPr>
              <a:t>Equivalence Relation</a:t>
            </a:r>
            <a:r>
              <a:rPr b="0" lang="en-US" sz="3600" spc="-1" strike="noStrike">
                <a:latin typeface="Arial"/>
                <a:ea typeface="Noto Sans CJK SC"/>
              </a:rPr>
              <a:t> (</a:t>
            </a:r>
            <a:r>
              <a:rPr b="0" i="1" lang="en-US" sz="3600" spc="-1" strike="noStrike">
                <a:latin typeface="Arial"/>
                <a:ea typeface="Noto Sans CJK SC"/>
              </a:rPr>
              <a:t>~</a:t>
            </a:r>
            <a:r>
              <a:rPr b="0" lang="en-US" sz="3600" spc="-1" strike="noStrike">
                <a:latin typeface="Arial"/>
                <a:ea typeface="Noto Sans CJK SC"/>
              </a:rPr>
              <a:t>) to group similar divisors easily.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latin typeface="Arial"/>
                <a:ea typeface="Noto Sans CJK SC"/>
              </a:rPr>
              <a:t>Similar divisors gotten from each other by moves.   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"/>
              </a:rPr>
              <a:t>An </a:t>
            </a:r>
            <a:r>
              <a:rPr b="1" i="1" lang="en-US" sz="3600" spc="-1" strike="noStrike">
                <a:latin typeface="Arial"/>
                <a:ea typeface="Noto Sans CJK SC"/>
              </a:rPr>
              <a:t>Equivalence Class</a:t>
            </a:r>
            <a:r>
              <a:rPr b="0" i="1" lang="en-US" sz="3600" spc="-1" strike="noStrike">
                <a:latin typeface="Arial"/>
                <a:ea typeface="Noto Sans CJK SC"/>
              </a:rPr>
              <a:t>, [D] </a:t>
            </a:r>
            <a:r>
              <a:rPr b="0" lang="en-US" sz="3600" spc="-1" strike="noStrike">
                <a:latin typeface="Arial"/>
                <a:ea typeface="Noto Sans CJK SC"/>
              </a:rPr>
              <a:t>a set of divisors that are all equivalent.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600" spc="-1" strike="noStrike">
                <a:latin typeface="Arial"/>
                <a:ea typeface="Noto Sans CJK SC"/>
              </a:rPr>
              <a:t>Divisor Set</a:t>
            </a:r>
            <a:r>
              <a:rPr b="0" i="1" lang="en-US" sz="3600" spc="-1" strike="noStrike">
                <a:latin typeface="Arial"/>
                <a:ea typeface="Noto Sans CJK SC"/>
              </a:rPr>
              <a:t>,</a:t>
            </a:r>
            <a:r>
              <a:rPr b="0" lang="en-US" sz="3600" spc="-1" strike="noStrike">
                <a:latin typeface="Arial"/>
                <a:ea typeface="Noto Sans CJK SC"/>
              </a:rPr>
              <a:t> </a:t>
            </a:r>
            <a:r>
              <a:rPr b="0" i="1" lang="en-US" sz="3600" spc="-1" strike="noStrike">
                <a:latin typeface="Arial"/>
                <a:ea typeface="Noto Sans CJK SC"/>
              </a:rPr>
              <a:t>Dic(G)</a:t>
            </a:r>
            <a:r>
              <a:rPr b="0" lang="en-US" sz="3600" spc="-1" strike="noStrike">
                <a:latin typeface="Arial"/>
                <a:ea typeface="Noto Sans CJK SC"/>
              </a:rPr>
              <a:t>, is free abelian group of all possible divisors.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latin typeface="Arial"/>
                <a:ea typeface="Noto Sans CJK SC"/>
              </a:rPr>
              <a:t>All members related to one of the graph’s equivalence classes.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latin typeface="Arial"/>
                <a:ea typeface="Noto Sans CJK SC"/>
              </a:rPr>
              <a:t>Generated through moves based on one of the classes.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 and Equivalence Relations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2022-08-31T19:30:52Z</dcterms:created>
  <dc:creator/>
  <dc:description/>
  <dc:language>en-US</dc:language>
  <cp:lastModifiedBy/>
  <dcterms:modified xsi:type="dcterms:W3CDTF">2023-01-05T18:07:24Z</dcterms:modified>
  <cp:revision>224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