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E3609C-791C-4479-AF51-FA9E1C10B7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54BD2-D85A-4306-84B9-BB53E19A43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DA26A-AAC9-444B-8692-B4824AB2B9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81751-3290-4908-A6F1-DEF5B5E95E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AEA63C-0E6D-4654-B0ED-4C4F460FA5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5B0B0E-ECDE-4B0D-9928-CD79AEF78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3B9BA7-3B96-4DA3-B0BC-50F3C7C247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09A5C-38F0-4E05-94D8-D8027C00EE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D7289-FF99-4C7E-8790-71A7CD603A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AFBAB-2EA9-41CF-8AE7-D44B833C49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DFAA1-A7A8-459B-95B7-3700B52A9E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530EE7-495E-407D-B9B7-28AC5368D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2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08480" cy="52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32A46B0-A206-4D76-8542-5941E98E524A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6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-54720"/>
            <a:ext cx="10078200" cy="5712480"/>
          </a:xfrm>
          <a:prstGeom prst="rect">
            <a:avLst/>
          </a:prstGeom>
          <a:solidFill>
            <a:srgbClr val="1d293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0" y="-54720"/>
            <a:ext cx="10068480" cy="1378800"/>
          </a:xfrm>
          <a:prstGeom prst="rect">
            <a:avLst/>
          </a:prstGeom>
          <a:solidFill>
            <a:srgbClr val="3465a4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0" y="5257800"/>
            <a:ext cx="10078200" cy="151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9063000" y="4954680"/>
            <a:ext cx="82548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9144000" y="5130000"/>
            <a:ext cx="6832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60989258-4EA2-4EFF-8A6D-7D2258476A10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2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6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9093240" y="4964040"/>
            <a:ext cx="79524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45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9093240" y="5130000"/>
            <a:ext cx="73404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C0D9AB96-0A3E-4790-B52E-7B9930D2D66E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2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6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9093240" y="4964040"/>
            <a:ext cx="795240" cy="62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745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76ba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9093240" y="5130000"/>
            <a:ext cx="73404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fld id="{590B394F-3AD6-4776-A553-B0F44D6D69D6}" type="slidenum">
              <a:rPr b="1" lang="en-US" sz="1800" spc="-1" strike="noStrike">
                <a:solidFill>
                  <a:srgbClr val="ffffff"/>
                </a:solidFill>
                <a:latin typeface="Noto San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2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68480" cy="2584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0000" y="1371600"/>
            <a:ext cx="9348480" cy="158904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On Picard Groups and Jacobians of Directed Graphs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04000" y="4572000"/>
            <a:ext cx="9060840" cy="109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JAIUNG JUN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YOUNGSU KIM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</a:rPr>
              <a:t>MATTHEW PISANO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Equivalence Relations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 (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~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) used to group similar divisors easily.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Similar divisors gotten from each other by moves.   </a:t>
            </a:r>
            <a:endParaRPr b="0" lang="en-US" sz="4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An </a:t>
            </a: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Equivalence Class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 [D] 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 set of divisors that are all equivalent.</a:t>
            </a:r>
            <a:endParaRPr b="0" lang="en-US" sz="4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4200" spc="-1" strike="noStrike">
                <a:solidFill>
                  <a:srgbClr val="729fcf"/>
                </a:solidFill>
                <a:latin typeface="Arial"/>
                <a:ea typeface="Noto Sans CJK SC"/>
              </a:rPr>
              <a:t>Divisor Set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i="1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Div(G)</a:t>
            </a: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, is free abelian group of all possible divisors.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All members related to one of the graph’s equivalence classes.</a:t>
            </a:r>
            <a:endParaRPr b="0" lang="en-US" sz="4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200" spc="-1" strike="noStrike">
                <a:solidFill>
                  <a:srgbClr val="ffffff"/>
                </a:solidFill>
                <a:latin typeface="Arial"/>
                <a:ea typeface="Noto Sans CJK SC"/>
              </a:rPr>
              <a:t>Elements generated through moves, based on one of the classes.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Equivalence Relations and Classes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Picard Group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Picard Group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,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</a:rPr>
              <a:t>Div(G)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/~,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is the group of all equivalence classes.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larger the Picard Group, the more states a game can occupy.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Picard Group is finitely generated abelian group.  All member vectors can be added or subtracted and still be within group.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Picard group made of Jacobian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From structure theorem of finitely generated abelian groups.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Jacobian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Degree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of divisor,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deg(d)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is the sum of its chips.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# chips static during game play so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deg([D]) = deg(d)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Jacobian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torsion sub-group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Picard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Divisors in Jacobian have degree zero.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Easier to calculate than Picard group, useful to break up.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Comprised of invariant factors like (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where 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= # of distinct eq classes with degree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Invariant factors multiplied are tuple.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Divisors generated by combination of eq classes, similar to construction by basis.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Rank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Free part of Picard group in form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(n-tuple).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</a:t>
            </a: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Rank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9144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Represents # of ways chips can be distributed among Jacobian classes (scaling up or down).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Laplacian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 bridge between the conceptual game and mathematics used to understand it.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For graph with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vertices,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 x 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matrix encoding all valid moves.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Multiplying transpose of the i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row by a divisor results in the divisor (state) after making lending move at the i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Smith Normal Form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(SNF): integer matrix obtained from the Laplacian.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SNF encodes information about the Picard Group in diagonal elements.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Calculating the SNF illustrates ways a game can be played.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To create: Laplacian is reduced to a diagonal matrix.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Laplacian and </a:t>
            </a:r>
            <a:br>
              <a:rPr sz="4400"/>
            </a:b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Smith Normal Form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228600" y="1752480"/>
            <a:ext cx="1105200" cy="30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ffffff"/>
                </a:solidFill>
                <a:latin typeface="Arial"/>
              </a:rPr>
              <a:t>Laplacian</a:t>
            </a: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ffffff"/>
                </a:solidFill>
                <a:latin typeface="Arial"/>
              </a:rPr>
              <a:t>Smith Normal Form</a:t>
            </a:r>
            <a:endParaRPr b="0" lang="en-US" sz="165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5715000" cy="2008080"/>
          </a:xfrm>
          <a:prstGeom prst="rect">
            <a:avLst/>
          </a:prstGeom>
          <a:ln w="0"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1143000" y="3382560"/>
            <a:ext cx="5715000" cy="2008080"/>
          </a:xfrm>
          <a:prstGeom prst="rect">
            <a:avLst/>
          </a:prstGeom>
          <a:ln w="0">
            <a:noFill/>
          </a:ln>
        </p:spPr>
      </p:pic>
      <p:sp>
        <p:nvSpPr>
          <p:cNvPr id="203" name=""/>
          <p:cNvSpPr/>
          <p:nvPr/>
        </p:nvSpPr>
        <p:spPr>
          <a:xfrm>
            <a:off x="6858000" y="2057400"/>
            <a:ext cx="3189960" cy="31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The non-zero elements of diagonal represent Jacobian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# diagonal zeros represent rank.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Here, Pic(G)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3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</a:t>
            </a:r>
            <a:r>
              <a:rPr b="0" lang="en-US" sz="1800" spc="-1" strike="noStrike" baseline="33000">
                <a:solidFill>
                  <a:srgbClr val="ffffff"/>
                </a:solidFill>
                <a:latin typeface="Arial"/>
                <a:ea typeface="DejaVu Sans"/>
              </a:rPr>
              <a:t>3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, the Jacobian comes from the 3 at S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4,4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and the rank from 3 zero rows.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685800" y="2514600"/>
            <a:ext cx="360" cy="114300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Focused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457200" y="1437120"/>
            <a:ext cx="2352600" cy="1762560"/>
          </a:xfrm>
          <a:prstGeom prst="rect">
            <a:avLst/>
          </a:prstGeom>
          <a:ln w="0"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457200" y="3142080"/>
            <a:ext cx="2349000" cy="182124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3429000" y="1482120"/>
            <a:ext cx="2439720" cy="182808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4"/>
          <a:stretch/>
        </p:blipFill>
        <p:spPr>
          <a:xfrm>
            <a:off x="3429000" y="3310920"/>
            <a:ext cx="2409480" cy="180540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tretch/>
        </p:blipFill>
        <p:spPr>
          <a:xfrm>
            <a:off x="6354000" y="1828800"/>
            <a:ext cx="3467880" cy="259884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457200" y="1371600"/>
            <a:ext cx="2278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7086600" y="1711080"/>
            <a:ext cx="2278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Multipartite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3590640" y="3089880"/>
            <a:ext cx="2278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Wheel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664800" y="1371600"/>
            <a:ext cx="2278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Pseudo-Tree 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531720" y="2971800"/>
            <a:ext cx="22780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Cycle Graph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4"/>
          <p:cNvSpPr/>
          <p:nvPr/>
        </p:nvSpPr>
        <p:spPr>
          <a:xfrm>
            <a:off x="1371960" y="2066400"/>
            <a:ext cx="7409520" cy="113184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Research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Undirected chip firing games well studied and explored, the directed case is not.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Our goal is to explore ways to calculate these directed graphs, study their relationships with their undirected counterparts.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60000" y="22860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Research Methods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481760" y="1371600"/>
            <a:ext cx="7205040" cy="381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One player game played on a graph where chips are fired between vertices along their adjacent edges.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Introduced by several papers in 1980s.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Has become important tool in structural combinatorics and other areas of mathematics.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May view finite graphs as discrete model for Riemann surfaces.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main area of study is undirected variant.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can also be played on directed graphs, this is our focus.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Tree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Jacobian always trivial group.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Proven through induction.  No changes with more vertices added.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Rank calculated inductively.  By constructing by edge, rank determined by two rules.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 change if new edge inwards or bidirectional.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If edge outwards, the rank increases by one if # of terminal strong components also grows.</a:t>
            </a:r>
            <a:endParaRPr b="0" lang="en-US" sz="32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Rank # of terminal strong components.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Invariant Factors of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2671200" y="1604160"/>
            <a:ext cx="4867200" cy="3648240"/>
          </a:xfrm>
          <a:prstGeom prst="rect">
            <a:avLst/>
          </a:prstGeom>
          <a:ln w="0">
            <a:noFill/>
          </a:ln>
        </p:spPr>
      </p:pic>
      <p:sp>
        <p:nvSpPr>
          <p:cNvPr id="225" name=""/>
          <p:cNvSpPr/>
          <p:nvPr/>
        </p:nvSpPr>
        <p:spPr>
          <a:xfrm>
            <a:off x="2288880" y="1256760"/>
            <a:ext cx="57096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demonstration of the distribution of invariant factors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Invariant Factors of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28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Proved there is always some orientation of a cycle such that Jacobian is trivial or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k</a:t>
            </a:r>
            <a:r>
              <a:rPr b="0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where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k≤n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 when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n≥3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Most common are the trivial factor and </a:t>
            </a:r>
            <a:r>
              <a:rPr b="0" i="1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28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Patterns in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Able to calculate Jacobian for arbitrary cycle graphs (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with two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paths.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Definition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path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a connected sub-graph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all arrows oriented in a single direction or are bidirectional.  One terminal strong component.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Either only one edge or bounded by one directed edge on each side.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Jacobian is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(x+2)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is the number of bidirectional edges clockwise of the counter-clockwise path and counter-clockwise of the clockwise path.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Rank # of terminal strong components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Patterns in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6672960" y="2286000"/>
            <a:ext cx="2922840" cy="218952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rcRect l="7494" t="5614" r="10022" b="10008"/>
          <a:stretch/>
        </p:blipFill>
        <p:spPr>
          <a:xfrm>
            <a:off x="914400" y="2286000"/>
            <a:ext cx="2409840" cy="191916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3"/>
          <a:srcRect l="0" t="488" r="6455" b="5937"/>
          <a:stretch/>
        </p:blipFill>
        <p:spPr>
          <a:xfrm>
            <a:off x="3657600" y="2289960"/>
            <a:ext cx="2733480" cy="204804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/>
          <p:nvPr/>
        </p:nvSpPr>
        <p:spPr>
          <a:xfrm rot="18160800">
            <a:off x="907920" y="3039120"/>
            <a:ext cx="1360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 rot="3178800">
            <a:off x="2383200" y="3112560"/>
            <a:ext cx="9036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1834200" y="4120200"/>
            <a:ext cx="9036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 rot="18160800">
            <a:off x="3879720" y="3140280"/>
            <a:ext cx="1360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 rot="14195400">
            <a:off x="5247360" y="3146400"/>
            <a:ext cx="1360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 rot="21568800">
            <a:off x="4570920" y="4115160"/>
            <a:ext cx="13608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7777800" y="4120200"/>
            <a:ext cx="9036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 rot="13918800">
            <a:off x="8370720" y="3062520"/>
            <a:ext cx="9036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 rot="7579800">
            <a:off x="6994800" y="3112920"/>
            <a:ext cx="90360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Creating a Pseudo-Tree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900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Created by gluing a tree to a cycle graph in one of two ways.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By Vertex – vertices will be glued together will be merged into one vertex.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By Edge – the two graphs are joined by an additional edge.  Helps to preserve the attributes.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Jacobian often being </a:t>
            </a:r>
            <a:r>
              <a:rPr b="0" i="1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Jac(cycle) x Jac(tree)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Wheel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Broke edges into two groups: rim and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By orienting all edges of either group the same way, trying combinations, we noticed four distinct cases in patterns.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Most interesting for graphs with bidirectional rims and inward spokes.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Similar to undirected wheel graph.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Conjecture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Number of equivalence classes in invariant factors proportional to φ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This can also be modeled as a series similar to the Lucas numbers.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Wheel graphs with outward spokes, similar to cycles.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Due to the fact that chips only fired along outgoing edges.  Spokes point outward → vertices on rim cannot interact with axle.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Theorem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When Pic(C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n-1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= 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a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Pic(W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) =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(n-1)*a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when all spokes point outward when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co-prime.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Connections Between Wheel and Cycle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143000" y="2196720"/>
            <a:ext cx="3768840" cy="28245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tretch/>
        </p:blipFill>
        <p:spPr>
          <a:xfrm>
            <a:off x="4910040" y="2196720"/>
            <a:ext cx="3768840" cy="282456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1600200" y="1828800"/>
            <a:ext cx="66214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Pic(C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                               Pic(W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) = ℤ</a:t>
            </a:r>
            <a:r>
              <a:rPr b="0" lang="en-US" sz="1800" spc="-1" strike="noStrike" baseline="-8000">
                <a:solidFill>
                  <a:srgbClr val="ffffff"/>
                </a:solidFill>
                <a:latin typeface="Arial"/>
                <a:ea typeface="DejaVu Sans"/>
              </a:rPr>
              <a:t>35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x ℤ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V="1">
            <a:off x="1969560" y="3017520"/>
            <a:ext cx="500040" cy="52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"/>
          <p:cNvSpPr/>
          <p:nvPr/>
        </p:nvSpPr>
        <p:spPr>
          <a:xfrm>
            <a:off x="7471440" y="2754720"/>
            <a:ext cx="4842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 flipV="1">
            <a:off x="6450480" y="2758680"/>
            <a:ext cx="78480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flipV="1">
            <a:off x="5715000" y="3017520"/>
            <a:ext cx="510840" cy="18288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3512880" y="2750760"/>
            <a:ext cx="659160" cy="1602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flipV="1">
            <a:off x="2674800" y="2754720"/>
            <a:ext cx="571680" cy="167400"/>
          </a:xfrm>
          <a:prstGeom prst="line">
            <a:avLst/>
          </a:prstGeom>
          <a:ln w="57240">
            <a:solidFill>
              <a:srgbClr val="729fcf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Multipartite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Structure intentionally designed to resemble artificial neural networks.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Direct all edges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forward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i="1" lang="en-US" sz="3200" spc="-1" strike="noStrike">
                <a:solidFill>
                  <a:srgbClr val="729fcf"/>
                </a:solidFill>
                <a:latin typeface="Arial"/>
                <a:ea typeface="Noto Sans CJK SC"/>
              </a:rPr>
              <a:t>Conjecture</a:t>
            </a:r>
            <a:r>
              <a:rPr b="1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Notable patterns in both a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Perceptron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style model with two layers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Hidden Layer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model with three layers.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For two layers in the form of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f→s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where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and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s are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 # of vertices in the first and second layers.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Pic(G) = ℤ</a:t>
            </a:r>
            <a:r>
              <a:rPr b="0" i="1" lang="en-US" sz="3200" spc="-1" strike="noStrike" baseline="-8000">
                <a:solidFill>
                  <a:srgbClr val="ffffff"/>
                </a:solidFill>
                <a:latin typeface="Arial"/>
                <a:ea typeface="Noto Sans CJK SC"/>
              </a:rPr>
              <a:t>f−1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s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x ℤ</a:t>
            </a:r>
            <a:r>
              <a:rPr b="0" i="1" lang="en-US" sz="32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Three layer model more complex, being split into cases.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Noto Sans CJK SC"/>
              </a:rPr>
              <a:t>Invariant factors are based off of the size of all three layers and the rank is just the size of the last layer.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900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More applications understandable when more complex graphs understood.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Notable economic applications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Can model flow of assets between entities.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JetBrains Mono"/>
              </a:rPr>
              <a:t>Game theory applications in games with similar play-styles of tiles and pieces.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5"/>
          <p:cNvSpPr/>
          <p:nvPr/>
        </p:nvSpPr>
        <p:spPr>
          <a:xfrm>
            <a:off x="1371960" y="2066400"/>
            <a:ext cx="7409520" cy="113184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3"/>
          <p:cNvSpPr/>
          <p:nvPr/>
        </p:nvSpPr>
        <p:spPr>
          <a:xfrm>
            <a:off x="1371600" y="2066040"/>
            <a:ext cx="7409520" cy="1131840"/>
          </a:xfrm>
          <a:prstGeom prst="rect">
            <a:avLst/>
          </a:prstGeom>
          <a:solidFill>
            <a:srgbClr val="3465a4"/>
          </a:solidFill>
          <a:ln w="29160">
            <a:solidFill>
              <a:srgbClr val="b7db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" rIns="14400" tIns="14400" bIns="144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Preliminaries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797400" y="1870560"/>
            <a:ext cx="8567280" cy="246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The Chip Firing Game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At start, each vertex on a graph assigned integer # of chips.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Chips can be lent or borrowed at each vertex.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Chips are either sent or received along each edge equally.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 directed graphs, vertices only interact with another along outgoing or bidirectional edge.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All edges bidirectional when undirected.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Game is won once all vertices have </a:t>
            </a:r>
            <a:r>
              <a:rPr b="0" i="1" lang="en-US" sz="3200" spc="-1" strike="noStrike">
                <a:solidFill>
                  <a:srgbClr val="ffffff"/>
                </a:solidFill>
                <a:latin typeface="Arial"/>
              </a:rPr>
              <a:t>≥0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chips.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0000" y="-39960"/>
            <a:ext cx="9348480" cy="12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Terminal Strong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45900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Sub-graphs of a larger, directed graph.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Terminal: only edges pointing into the sub-graph.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Strongly connected: all vertices have directed path to all others.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Help to understand how game is played on directed graphs.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Can trap chips to effect how game evolves.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JetBrains Mono"/>
              </a:rPr>
              <a:t>Not applicable to undirected graphs as all sub-graphs are strongly connected.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484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i="1" lang="en-US" sz="3600" spc="-1" strike="noStrike">
                <a:solidFill>
                  <a:srgbClr val="729fcf"/>
                </a:solidFill>
                <a:latin typeface="Arial"/>
                <a:ea typeface="Noto Sans CJK SC"/>
              </a:rPr>
              <a:t>Divisor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is integer vector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 ∈ ℤ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n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representing a state of the game.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element of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 is chips on </a:t>
            </a:r>
            <a:r>
              <a:rPr b="0" i="1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i</a:t>
            </a:r>
            <a:r>
              <a:rPr b="0" i="1" lang="en-US" sz="3600" spc="-1" strike="noStrike" baseline="33000">
                <a:solidFill>
                  <a:srgbClr val="ffffff"/>
                </a:solidFill>
                <a:latin typeface="Arial"/>
                <a:ea typeface="Noto Sans CJK SC"/>
              </a:rPr>
              <a:t>th </a:t>
            </a: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vertex of the graph.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Linear algebra useful for describing game behavior.</a:t>
            </a:r>
            <a:endParaRPr b="0" lang="en-US" sz="3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Noto Sans CJK SC"/>
              </a:rPr>
              <a:t>State vectors facilitate later calculations.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48480" cy="7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Divisors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022400" y="1509840"/>
            <a:ext cx="4681440" cy="350820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-87120" y="2514600"/>
            <a:ext cx="145764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 =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5715000" y="1828800"/>
            <a:ext cx="4103640" cy="14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Where divisor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D =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JetBrains Mono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[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16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4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-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5</a:t>
            </a:r>
            <a:r>
              <a:rPr b="0" lang="en-US" sz="3200" spc="-1" strike="noStrike">
                <a:solidFill>
                  <a:srgbClr val="4a4df3"/>
                </a:solidFill>
                <a:latin typeface="Arial"/>
                <a:ea typeface="JetBrains Mono"/>
              </a:rPr>
              <a:t>,</a:t>
            </a:r>
            <a:r>
              <a:rPr b="0" lang="en-US" sz="3200" spc="-1" strike="noStrike">
                <a:solidFill>
                  <a:srgbClr val="2abadb"/>
                </a:solidFill>
                <a:latin typeface="Arial"/>
                <a:ea typeface="JetBrains Mono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JetBrains Mono"/>
              </a:rPr>
              <a:t>]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2022-08-31T19:30:52Z</dcterms:created>
  <dc:creator/>
  <dc:description/>
  <dc:language>en-US</dc:language>
  <cp:lastModifiedBy/>
  <dcterms:modified xsi:type="dcterms:W3CDTF">2023-01-06T14:41:55Z</dcterms:modified>
  <cp:revision>282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