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04F0F3F-C09D-4AAE-8121-7AB7BE79361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E32F671-E93E-4415-A87F-4D970271F08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54A8437-3AD3-4703-87A0-4F9D9FB6A9D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57E87C9-22C2-4879-9C07-DE148E276DE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B58025-6141-4EA4-9CC7-98055205C7E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B77B6FF-EF40-4A71-8171-A08786242A1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CA401A2-1C98-4F25-9C8B-89949B4DA0B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961F56D-639C-48BC-A8CF-746267B4DD3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39973D8-B0A7-469F-9BF0-5F1AAD1227B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B9D1C4-634F-409A-8A7A-EB9E9575463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0C6270-2511-4AB9-8932-769F97B9D1D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AEC5242-6FB2-481D-A8E1-DF8A16276823}"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4240" cy="5664240"/>
          </a:xfrm>
          <a:prstGeom prst="rect">
            <a:avLst/>
          </a:prstGeom>
          <a:solidFill>
            <a:srgbClr val="2c3e50"/>
          </a:solidFill>
          <a:ln w="10800">
            <a:noFill/>
          </a:ln>
        </p:spPr>
        <p:style>
          <a:lnRef idx="0"/>
          <a:fillRef idx="0"/>
          <a:effectRef idx="0"/>
          <a:fontRef idx="minor"/>
        </p:style>
      </p:sp>
      <p:sp>
        <p:nvSpPr>
          <p:cNvPr id="1" name=""/>
          <p:cNvSpPr/>
          <p:nvPr/>
        </p:nvSpPr>
        <p:spPr>
          <a:xfrm>
            <a:off x="0" y="0"/>
            <a:ext cx="10074240" cy="37742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4240" cy="5342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025DE906-BDB9-4E7C-8A22-B9629CC87A73}"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44"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B4BD26B4-583E-430D-8325-3B8B2D9BAED0}"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88"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3756CB38-5BB0-4FD6-A41B-517108DE2ED0}"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132"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FFCA7740-8CAF-4477-8214-1D2A857AD63A}"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4240" cy="274068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6600" cy="118080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equivalency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a special subset of </a:t>
            </a:r>
            <a:r>
              <a:rPr b="0" i="1" lang="en-US" sz="3200" spc="-1" strike="noStrike">
                <a:latin typeface="Arial"/>
                <a:ea typeface="Noto Sans CJK SC"/>
              </a:rPr>
              <a:t>Pic(G)</a:t>
            </a:r>
            <a:r>
              <a:rPr b="0" lang="en-US" sz="3200" spc="-1" strike="noStrike">
                <a:latin typeface="Arial"/>
                <a:ea typeface="Noto Sans CJK SC"/>
              </a:rPr>
              <a:t> such that every divisor in each equivalency class has a degree of </a:t>
            </a:r>
            <a:r>
              <a:rPr b="0" i="1" lang="en-US" sz="3200" spc="-1" strike="noStrike">
                <a:latin typeface="Arial"/>
                <a:ea typeface="Noto Sans CJK SC"/>
              </a:rPr>
              <a:t>0.</a:t>
            </a:r>
            <a:r>
              <a:rPr b="0" lang="en-US" sz="3200" spc="-1" strike="noStrike">
                <a:latin typeface="Arial"/>
                <a:ea typeface="Noto Sans CJK SC"/>
              </a:rPr>
              <a:t>  If a divisor is in one of the Jacobian’s classes, it can be made winning after a finite series of moves.  The larger the size of the Jacobian, the more configurations exist where the vertices can be made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48000"/>
          </a:bodyPr>
          <a:p>
            <a:pPr marL="91440">
              <a:lnSpc>
                <a:spcPct val="100000"/>
              </a:lnSpc>
              <a:buNone/>
            </a:pPr>
            <a:r>
              <a:rPr b="0" lang="en-US" sz="3200" spc="-1" strike="noStrike">
                <a:latin typeface="Arial"/>
              </a:rPr>
              <a:t>The Picard Group is comprised of two parts: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Jacobian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 </a:t>
            </a:r>
            <a:r>
              <a:rPr b="0" lang="en-US" sz="3200" spc="-1" strike="noStrike">
                <a:latin typeface="Arial"/>
                <a:ea typeface="Noto Sans CJK SC"/>
              </a:rPr>
              <a:t> Here, </a:t>
            </a:r>
            <a:r>
              <a:rPr b="0" i="1" lang="en-US" sz="3200" spc="-1" strike="noStrike">
                <a:latin typeface="Arial"/>
                <a:ea typeface="Noto Sans CJK SC"/>
              </a:rPr>
              <a:t>x</a:t>
            </a:r>
            <a:r>
              <a:rPr b="0" lang="en-US" sz="3200" spc="-1" strike="noStrike">
                <a:latin typeface="Arial"/>
                <a:ea typeface="Noto Sans CJK SC"/>
              </a:rPr>
              <a:t> represents the number of distinct equivalency classes with a degree of zero the graph can support.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Two invariant factors multiplied together represent a tuple.  These represent a graph state that is a combination of multiple classes combined together.  This is similar to a basis would function in a vector space.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sets of integers represented by its rank</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a:t>
            </a:r>
            <a:r>
              <a:rPr b="0" lang="en-US" sz="3200" spc="-1" strike="noStrike">
                <a:latin typeface="Arial"/>
                <a:ea typeface="Noto Sans CJK SC"/>
              </a:rPr>
              <a:t>, representing the number of ways any number of chips can be distributed along classes represented by the Jacobian.  This tuple can represent the scaling up or down of the invariant factor(s) that make up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While the Laplacian itself encodes information about lending or borrowing moves, the SNF encodes information about the Picard Group and the Jacobian in its diagonal elements.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Calculating the SNF allows us to know more information on the possible ways a game can be played out.  Similarly to Gaussian elimination, the Laplacian is reduced to a diagonal matrix through a series of row and column operations.  The difference being that all elements of the matrix must be integers.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0960" cy="305100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4880" cy="2013840"/>
          </a:xfrm>
          <a:prstGeom prst="rect">
            <a:avLst/>
          </a:prstGeom>
          <a:ln w="0">
            <a:noFill/>
          </a:ln>
        </p:spPr>
      </p:pic>
      <p:pic>
        <p:nvPicPr>
          <p:cNvPr id="203" name="" descr=""/>
          <p:cNvPicPr/>
          <p:nvPr/>
        </p:nvPicPr>
        <p:blipFill>
          <a:blip r:embed="rId2"/>
          <a:stretch/>
        </p:blipFill>
        <p:spPr>
          <a:xfrm>
            <a:off x="1572840" y="3390120"/>
            <a:ext cx="6194880" cy="2013840"/>
          </a:xfrm>
          <a:prstGeom prst="rect">
            <a:avLst/>
          </a:prstGeom>
          <a:ln w="0">
            <a:noFill/>
          </a:ln>
        </p:spPr>
      </p:pic>
      <p:sp>
        <p:nvSpPr>
          <p:cNvPr id="204" name=""/>
          <p:cNvSpPr/>
          <p:nvPr/>
        </p:nvSpPr>
        <p:spPr>
          <a:xfrm>
            <a:off x="7772400" y="1371600"/>
            <a:ext cx="2281320" cy="3884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1040" cy="2055240"/>
          </a:xfrm>
          <a:prstGeom prst="rect">
            <a:avLst/>
          </a:prstGeom>
          <a:ln w="0">
            <a:noFill/>
          </a:ln>
        </p:spPr>
      </p:pic>
      <p:pic>
        <p:nvPicPr>
          <p:cNvPr id="208" name="" descr=""/>
          <p:cNvPicPr/>
          <p:nvPr/>
        </p:nvPicPr>
        <p:blipFill>
          <a:blip r:embed="rId2"/>
          <a:stretch/>
        </p:blipFill>
        <p:spPr>
          <a:xfrm>
            <a:off x="228600" y="3336840"/>
            <a:ext cx="2741040" cy="2055240"/>
          </a:xfrm>
          <a:prstGeom prst="rect">
            <a:avLst/>
          </a:prstGeom>
          <a:ln w="0">
            <a:noFill/>
          </a:ln>
        </p:spPr>
      </p:pic>
      <p:pic>
        <p:nvPicPr>
          <p:cNvPr id="209" name="" descr=""/>
          <p:cNvPicPr/>
          <p:nvPr/>
        </p:nvPicPr>
        <p:blipFill>
          <a:blip r:embed="rId3"/>
          <a:stretch/>
        </p:blipFill>
        <p:spPr>
          <a:xfrm>
            <a:off x="3657600" y="1279440"/>
            <a:ext cx="2741040" cy="2055240"/>
          </a:xfrm>
          <a:prstGeom prst="rect">
            <a:avLst/>
          </a:prstGeom>
          <a:ln w="0">
            <a:noFill/>
          </a:ln>
        </p:spPr>
      </p:pic>
      <p:pic>
        <p:nvPicPr>
          <p:cNvPr id="210" name="" descr=""/>
          <p:cNvPicPr/>
          <p:nvPr/>
        </p:nvPicPr>
        <p:blipFill>
          <a:blip r:embed="rId4"/>
          <a:stretch/>
        </p:blipFill>
        <p:spPr>
          <a:xfrm>
            <a:off x="3657600" y="3336840"/>
            <a:ext cx="2741040" cy="2055240"/>
          </a:xfrm>
          <a:prstGeom prst="rect">
            <a:avLst/>
          </a:prstGeom>
          <a:ln w="0">
            <a:noFill/>
          </a:ln>
        </p:spPr>
      </p:pic>
      <p:pic>
        <p:nvPicPr>
          <p:cNvPr id="211" name="" descr=""/>
          <p:cNvPicPr/>
          <p:nvPr/>
        </p:nvPicPr>
        <p:blipFill>
          <a:blip r:embed="rId5"/>
          <a:stretch/>
        </p:blipFill>
        <p:spPr>
          <a:xfrm>
            <a:off x="6354000" y="1828800"/>
            <a:ext cx="3473640" cy="2604600"/>
          </a:xfrm>
          <a:prstGeom prst="rect">
            <a:avLst/>
          </a:prstGeom>
          <a:ln w="0">
            <a:noFill/>
          </a:ln>
        </p:spPr>
      </p:pic>
      <p:sp>
        <p:nvSpPr>
          <p:cNvPr id="212" name=""/>
          <p:cNvSpPr/>
          <p:nvPr/>
        </p:nvSpPr>
        <p:spPr>
          <a:xfrm>
            <a:off x="457200" y="11430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18"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21" name="PlaceHolder 2"/>
          <p:cNvSpPr>
            <a:spLocks noGrp="1"/>
          </p:cNvSpPr>
          <p:nvPr>
            <p:ph/>
          </p:nvPr>
        </p:nvSpPr>
        <p:spPr>
          <a:xfrm>
            <a:off x="360000" y="1485000"/>
            <a:ext cx="935424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3" name="PlaceHolder 2"/>
          <p:cNvSpPr>
            <a:spLocks noGrp="1"/>
          </p:cNvSpPr>
          <p:nvPr>
            <p:ph/>
          </p:nvPr>
        </p:nvSpPr>
        <p:spPr>
          <a:xfrm>
            <a:off x="360000" y="1485000"/>
            <a:ext cx="935424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5"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49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This comes from the directed version of the matrix tree theorem, where the rank of a graph corresponds to the number of spanning trees.  This is one in the case of tree graphs.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main area of study of this game is on its standard, undirected variant.  However, this game can also be played on directed graphs.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Though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7" name="PlaceHolder 2"/>
          <p:cNvSpPr>
            <a:spLocks noGrp="1"/>
          </p:cNvSpPr>
          <p:nvPr>
            <p:ph/>
          </p:nvPr>
        </p:nvSpPr>
        <p:spPr>
          <a:xfrm>
            <a:off x="360000" y="1485000"/>
            <a:ext cx="946476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i="1" lang="en-US" sz="2100" spc="-1" strike="noStrike">
                <a:solidFill>
                  <a:srgbClr val="000000"/>
                </a:solidFill>
                <a:latin typeface="Arial"/>
                <a:ea typeface="JetBrains Mono"/>
              </a:rPr>
              <a:t>Jac(cycle) x Jac(tree)</a:t>
            </a:r>
            <a:r>
              <a:rPr b="0" lang="en-US" sz="2100" spc="-1" strike="noStrike">
                <a:solidFill>
                  <a:srgbClr val="000000"/>
                </a:solidFill>
                <a:latin typeface="Arial"/>
                <a:ea typeface="JetBrains Mono"/>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9"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51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31" name="" descr=""/>
          <p:cNvPicPr/>
          <p:nvPr/>
        </p:nvPicPr>
        <p:blipFill>
          <a:blip r:embed="rId1"/>
          <a:stretch/>
        </p:blipFill>
        <p:spPr>
          <a:xfrm>
            <a:off x="2514600" y="2373120"/>
            <a:ext cx="2928600" cy="2195280"/>
          </a:xfrm>
          <a:prstGeom prst="rect">
            <a:avLst/>
          </a:prstGeom>
          <a:ln w="0">
            <a:noFill/>
          </a:ln>
        </p:spPr>
      </p:pic>
      <p:pic>
        <p:nvPicPr>
          <p:cNvPr id="232" name="" descr=""/>
          <p:cNvPicPr/>
          <p:nvPr/>
        </p:nvPicPr>
        <p:blipFill>
          <a:blip r:embed="rId2"/>
          <a:srcRect l="7494" t="5614" r="10022" b="10008"/>
          <a:stretch/>
        </p:blipFill>
        <p:spPr>
          <a:xfrm>
            <a:off x="209520" y="1290960"/>
            <a:ext cx="2415600" cy="1924920"/>
          </a:xfrm>
          <a:prstGeom prst="rect">
            <a:avLst/>
          </a:prstGeom>
          <a:ln w="0">
            <a:noFill/>
          </a:ln>
        </p:spPr>
      </p:pic>
      <p:pic>
        <p:nvPicPr>
          <p:cNvPr id="233" name="" descr=""/>
          <p:cNvPicPr/>
          <p:nvPr/>
        </p:nvPicPr>
        <p:blipFill>
          <a:blip r:embed="rId3"/>
          <a:srcRect l="0" t="488" r="6455" b="5937"/>
          <a:stretch/>
        </p:blipFill>
        <p:spPr>
          <a:xfrm>
            <a:off x="0" y="3200400"/>
            <a:ext cx="2739240" cy="2053800"/>
          </a:xfrm>
          <a:prstGeom prst="rect">
            <a:avLst/>
          </a:prstGeom>
          <a:ln w="0">
            <a:noFill/>
          </a:ln>
        </p:spPr>
      </p:pic>
      <p:sp>
        <p:nvSpPr>
          <p:cNvPr id="234" name=""/>
          <p:cNvSpPr/>
          <p:nvPr/>
        </p:nvSpPr>
        <p:spPr>
          <a:xfrm rot="18160800">
            <a:off x="218160" y="2125440"/>
            <a:ext cx="1366560" cy="2235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3178800">
            <a:off x="1719720" y="1996920"/>
            <a:ext cx="909360" cy="223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a:off x="1143000" y="2973240"/>
            <a:ext cx="909360" cy="223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18160800">
            <a:off x="218160" y="4049640"/>
            <a:ext cx="1366560" cy="2235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rot="14195400">
            <a:off x="1585080" y="4055040"/>
            <a:ext cx="1366560" cy="2235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21568800">
            <a:off x="829080" y="5018040"/>
            <a:ext cx="1366560" cy="22356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a:off x="3657600" y="4116240"/>
            <a:ext cx="909360" cy="223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1" name=""/>
          <p:cNvSpPr/>
          <p:nvPr/>
        </p:nvSpPr>
        <p:spPr>
          <a:xfrm rot="13918800">
            <a:off x="4201560" y="3117240"/>
            <a:ext cx="909360" cy="223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2" name=""/>
          <p:cNvSpPr/>
          <p:nvPr/>
        </p:nvSpPr>
        <p:spPr>
          <a:xfrm rot="7579800">
            <a:off x="2880000" y="3292920"/>
            <a:ext cx="909360" cy="2235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43" name="" descr=""/>
          <p:cNvPicPr/>
          <p:nvPr/>
        </p:nvPicPr>
        <p:blipFill>
          <a:blip r:embed="rId4"/>
          <a:stretch/>
        </p:blipFill>
        <p:spPr>
          <a:xfrm>
            <a:off x="5181840" y="1600200"/>
            <a:ext cx="4872960" cy="3654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5"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cases.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47"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a:t>
            </a:r>
            <a:r>
              <a:rPr b="0" lang="en-US" sz="3200" spc="-1" strike="noStrike" baseline="-8000">
                <a:solidFill>
                  <a:srgbClr val="000000"/>
                </a:solidFill>
                <a:latin typeface="Arial"/>
                <a:ea typeface="Noto Sans CJK SC"/>
              </a:rPr>
              <a:t>(</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9" name="" descr=""/>
          <p:cNvPicPr/>
          <p:nvPr/>
        </p:nvPicPr>
        <p:blipFill>
          <a:blip r:embed="rId1"/>
          <a:stretch/>
        </p:blipFill>
        <p:spPr>
          <a:xfrm>
            <a:off x="1143000" y="2196720"/>
            <a:ext cx="3774600" cy="2830320"/>
          </a:xfrm>
          <a:prstGeom prst="rect">
            <a:avLst/>
          </a:prstGeom>
          <a:ln w="0">
            <a:noFill/>
          </a:ln>
        </p:spPr>
      </p:pic>
      <p:pic>
        <p:nvPicPr>
          <p:cNvPr id="250" name="" descr=""/>
          <p:cNvPicPr/>
          <p:nvPr/>
        </p:nvPicPr>
        <p:blipFill>
          <a:blip r:embed="rId2"/>
          <a:stretch/>
        </p:blipFill>
        <p:spPr>
          <a:xfrm>
            <a:off x="4910040" y="2196720"/>
            <a:ext cx="3774600" cy="2830320"/>
          </a:xfrm>
          <a:prstGeom prst="rect">
            <a:avLst/>
          </a:prstGeom>
          <a:ln w="0">
            <a:noFill/>
          </a:ln>
        </p:spPr>
      </p:pic>
      <p:sp>
        <p:nvSpPr>
          <p:cNvPr id="251" name=""/>
          <p:cNvSpPr/>
          <p:nvPr/>
        </p:nvSpPr>
        <p:spPr>
          <a:xfrm>
            <a:off x="1600200" y="1828800"/>
            <a:ext cx="66272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2"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6"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7"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3040" cy="2470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476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Aside from their usage in mathematics, one notable usage of these games is in economics where these games, especially the directed variants, can be used to model the flow of money or assets from one entity to another.</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476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Terminal strong components are sub-sections of a larger oriented graph.</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defined as regions of a graph that are strongly connected, in other words, every vertex has a directed path to all other vertices.</a:t>
            </a:r>
            <a:endParaRPr b="0" lang="en-US" sz="2100" spc="-1" strike="noStrike">
              <a:latin typeface="Arial"/>
            </a:endParaRPr>
          </a:p>
          <a:p>
            <a:pPr lvl="1" marL="864000" indent="-324000">
              <a:lnSpc>
                <a:spcPct val="100000"/>
              </a:lnSpc>
              <a:spcBef>
                <a:spcPts val="1134"/>
              </a:spcBef>
              <a:buClr>
                <a:srgbClr val="000000"/>
              </a:buClr>
              <a:buSzPct val="75000"/>
              <a:buFont typeface="Symbol"/>
              <a:buChar char=""/>
            </a:pPr>
            <a:r>
              <a:rPr b="0" lang="en-US" sz="2100" spc="-1" strike="noStrike">
                <a:solidFill>
                  <a:srgbClr val="000000"/>
                </a:solidFill>
                <a:latin typeface="Arial"/>
                <a:ea typeface="JetBrains Mono"/>
              </a:rPr>
              <a:t>They are also terminal, as in there are only edges pointing into the sub-section, with none coming out of it.</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Understanding these regions is important for understanding how the game is played.  An example of their importance is how chips can only be lent into these regions, trapping them until a borrowing move has been made.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7200" cy="3513960"/>
          </a:xfrm>
          <a:prstGeom prst="rect">
            <a:avLst/>
          </a:prstGeom>
          <a:ln w="0">
            <a:noFill/>
          </a:ln>
        </p:spPr>
      </p:pic>
      <p:sp>
        <p:nvSpPr>
          <p:cNvPr id="190" name="PlaceHolder 2"/>
          <p:cNvSpPr>
            <a:spLocks noGrp="1"/>
          </p:cNvSpPr>
          <p:nvPr>
            <p:ph type="subTitle"/>
          </p:nvPr>
        </p:nvSpPr>
        <p:spPr>
          <a:xfrm>
            <a:off x="360000" y="2507760"/>
            <a:ext cx="1463400" cy="160164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8000" cy="147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4240" cy="377424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made on a certain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 when based on that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  All members of this group are related to one of the graph’s equivalency classes and are generated through some combination of lending or borrowing moves.</a:t>
            </a:r>
            <a:endParaRPr b="0" lang="en-US" sz="3200" spc="-1" strike="noStrike">
              <a:latin typeface="Arial"/>
            </a:endParaRPr>
          </a:p>
        </p:txBody>
      </p:sp>
      <p:sp>
        <p:nvSpPr>
          <p:cNvPr id="193" name="PlaceHolder 2"/>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2022-12-22T18:30:38Z</dcterms:modified>
  <cp:revision>133</cp:revision>
  <dc:subject/>
  <dc:title>Midnightblue</dc:title>
</cp:coreProperties>
</file>

<file path=docProps/custom.xml><?xml version="1.0" encoding="utf-8"?>
<Properties xmlns="http://schemas.openxmlformats.org/officeDocument/2006/custom-properties" xmlns:vt="http://schemas.openxmlformats.org/officeDocument/2006/docPropsVTypes"/>
</file>