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9B15BBE-3D09-434D-9AC9-3E0ECE36ECE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B1B2DC8-DA09-44A4-8F1B-24AAA640751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85579C9-9FF4-4C97-847F-9BC43F57334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933CDFA-BF09-4CE3-8961-1538BBCEBDBE}"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652B1AC-CFFE-41F0-BF11-035F9188FF6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41BE634-7871-43F4-8B0E-0E15C801866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ABB5923-EFE7-47C2-AF6C-25526F3101E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7CA5296-FFFF-49FC-AFE7-B3A9DD4F1EA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EDE241F-A100-428A-B30E-C65FC511DDA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3CF3327-6433-45BA-B4EB-A57AF1D5C07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AEBFC27-D3D0-4E84-A6BA-B67520EFE6E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C4051D6-A511-4198-A75C-45DFAF6214D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4960" cy="5664960"/>
          </a:xfrm>
          <a:prstGeom prst="rect">
            <a:avLst/>
          </a:prstGeom>
          <a:solidFill>
            <a:srgbClr val="2c3e50"/>
          </a:solidFill>
          <a:ln w="10800">
            <a:noFill/>
          </a:ln>
        </p:spPr>
        <p:style>
          <a:lnRef idx="0"/>
          <a:fillRef idx="0"/>
          <a:effectRef idx="0"/>
          <a:fontRef idx="minor"/>
        </p:style>
      </p:sp>
      <p:sp>
        <p:nvSpPr>
          <p:cNvPr id="1" name=""/>
          <p:cNvSpPr/>
          <p:nvPr/>
        </p:nvSpPr>
        <p:spPr>
          <a:xfrm>
            <a:off x="0" y="0"/>
            <a:ext cx="10074960" cy="377496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4960" cy="53496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70F3F285-071D-43C0-8A6F-C1426BCA7B0C}"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4960" cy="2649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4960" cy="264960"/>
          </a:xfrm>
          <a:prstGeom prst="rect">
            <a:avLst/>
          </a:prstGeom>
          <a:solidFill>
            <a:srgbClr val="2c3e50"/>
          </a:solidFill>
          <a:ln w="10800">
            <a:noFill/>
          </a:ln>
        </p:spPr>
        <p:style>
          <a:lnRef idx="0"/>
          <a:fillRef idx="0"/>
          <a:effectRef idx="0"/>
          <a:fontRef idx="minor"/>
        </p:style>
      </p:sp>
      <p:sp>
        <p:nvSpPr>
          <p:cNvPr id="44" name=""/>
          <p:cNvSpPr/>
          <p:nvPr/>
        </p:nvSpPr>
        <p:spPr>
          <a:xfrm>
            <a:off x="0" y="0"/>
            <a:ext cx="10074960" cy="120996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4960" cy="44496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4960" cy="5349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52F11576-F6D4-4139-BC65-4B3E57D8FC98}"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4960" cy="2649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4960" cy="264960"/>
          </a:xfrm>
          <a:prstGeom prst="rect">
            <a:avLst/>
          </a:prstGeom>
          <a:solidFill>
            <a:srgbClr val="2c3e50"/>
          </a:solidFill>
          <a:ln w="10800">
            <a:noFill/>
          </a:ln>
        </p:spPr>
        <p:style>
          <a:lnRef idx="0"/>
          <a:fillRef idx="0"/>
          <a:effectRef idx="0"/>
          <a:fontRef idx="minor"/>
        </p:style>
      </p:sp>
      <p:sp>
        <p:nvSpPr>
          <p:cNvPr id="88" name=""/>
          <p:cNvSpPr/>
          <p:nvPr/>
        </p:nvSpPr>
        <p:spPr>
          <a:xfrm>
            <a:off x="0" y="0"/>
            <a:ext cx="10074960" cy="120996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4960" cy="44496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4960" cy="5349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5975FD8C-4392-4C32-8C03-EC37368D3F2B}"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4960" cy="2649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4960" cy="264960"/>
          </a:xfrm>
          <a:prstGeom prst="rect">
            <a:avLst/>
          </a:prstGeom>
          <a:solidFill>
            <a:srgbClr val="2c3e50"/>
          </a:solidFill>
          <a:ln w="10800">
            <a:noFill/>
          </a:ln>
        </p:spPr>
        <p:style>
          <a:lnRef idx="0"/>
          <a:fillRef idx="0"/>
          <a:effectRef idx="0"/>
          <a:fontRef idx="minor"/>
        </p:style>
      </p:sp>
      <p:sp>
        <p:nvSpPr>
          <p:cNvPr id="132" name=""/>
          <p:cNvSpPr/>
          <p:nvPr/>
        </p:nvSpPr>
        <p:spPr>
          <a:xfrm>
            <a:off x="0" y="0"/>
            <a:ext cx="10074960" cy="120996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4960" cy="44496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4960" cy="5349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8A4026D2-8DAB-4978-8734-1BD9CEF1CE98}"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4960" cy="2649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4960" cy="274140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7320" cy="118152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77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in.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degree of a divisor or an equivalency class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Jacobian</a:t>
            </a:r>
            <a:r>
              <a:rPr b="0" lang="en-US" sz="3200" spc="-1" strike="noStrike">
                <a:latin typeface="Arial"/>
                <a:ea typeface="Noto Sans CJK SC"/>
              </a:rPr>
              <a:t> of a graph, </a:t>
            </a:r>
            <a:r>
              <a:rPr b="0" i="1" lang="en-US" sz="3200" spc="-1" strike="noStrike">
                <a:latin typeface="Arial"/>
                <a:ea typeface="Noto Sans CJK SC"/>
              </a:rPr>
              <a:t>Jac(G)</a:t>
            </a:r>
            <a:r>
              <a:rPr b="0" lang="en-US" sz="3200" spc="-1" strike="noStrike">
                <a:latin typeface="Arial"/>
                <a:ea typeface="Noto Sans CJK SC"/>
              </a:rPr>
              <a:t>, is a special subset of </a:t>
            </a:r>
            <a:r>
              <a:rPr b="0" i="1" lang="en-US" sz="3200" spc="-1" strike="noStrike">
                <a:latin typeface="Arial"/>
                <a:ea typeface="Noto Sans CJK SC"/>
              </a:rPr>
              <a:t>Pic(G)</a:t>
            </a:r>
            <a:r>
              <a:rPr b="0" lang="en-US" sz="3200" spc="-1" strike="noStrike">
                <a:latin typeface="Arial"/>
                <a:ea typeface="Noto Sans CJK SC"/>
              </a:rPr>
              <a:t> such that every divisor in each equivalency class has a degree of </a:t>
            </a:r>
            <a:r>
              <a:rPr b="0" i="1" lang="en-US" sz="3200" spc="-1" strike="noStrike">
                <a:latin typeface="Arial"/>
                <a:ea typeface="Noto Sans CJK SC"/>
              </a:rPr>
              <a:t>0.</a:t>
            </a:r>
            <a:r>
              <a:rPr b="0" lang="en-US" sz="3200" spc="-1" strike="noStrike">
                <a:latin typeface="Arial"/>
                <a:ea typeface="Noto Sans CJK SC"/>
              </a:rPr>
              <a:t>  If a divisor is in one of the Jacobian’s classes, it can be made winning after a finite series of moves.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66000"/>
          </a:bodyPr>
          <a:p>
            <a:pPr marL="91440">
              <a:lnSpc>
                <a:spcPct val="100000"/>
              </a:lnSpc>
              <a:buNone/>
            </a:pPr>
            <a:r>
              <a:rPr b="0" lang="en-US" sz="3200" spc="-1" strike="noStrike">
                <a:latin typeface="Arial"/>
              </a:rPr>
              <a:t>The Picard Group is comprised of two parts, the Jacobian and the rank:</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ea typeface="Noto Sans CJK SC"/>
              </a:rPr>
              <a:t>ℤ</a:t>
            </a:r>
            <a:r>
              <a:rPr b="0" i="1" lang="en-US" sz="3200" spc="-1" strike="noStrike" baseline="-8000">
                <a:latin typeface="Arial"/>
                <a:ea typeface="Noto Sans CJK SC"/>
              </a:rPr>
              <a:t>x</a:t>
            </a:r>
            <a:r>
              <a:rPr b="0" i="1"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invariant factors multiplied together represent a tuple.  These represent a graph state that is a combination of multiple classes combined together.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form of </a:t>
            </a:r>
            <a:r>
              <a:rPr b="0" i="1" lang="en-US" sz="3200" spc="-1" strike="noStrike">
                <a:latin typeface="Arial"/>
                <a:ea typeface="Noto Sans CJK SC"/>
              </a:rPr>
              <a:t>ℤ</a:t>
            </a:r>
            <a:r>
              <a:rPr b="0" i="1" lang="en-US" sz="3200" spc="-1" strike="noStrike" baseline="33000">
                <a:latin typeface="Arial"/>
                <a:ea typeface="Noto Sans CJK SC"/>
              </a:rPr>
              <a:t>n </a:t>
            </a:r>
            <a:r>
              <a:rPr b="0" i="1" lang="en-US" sz="3200" spc="-1" strike="noStrike">
                <a:latin typeface="Arial"/>
                <a:ea typeface="Noto Sans CJK SC"/>
              </a:rPr>
              <a:t>(an n-tuple of integers)</a:t>
            </a:r>
            <a:r>
              <a:rPr b="0" lang="en-US" sz="3200" spc="-1" strike="noStrike">
                <a:latin typeface="Arial"/>
                <a:ea typeface="Noto Sans CJK SC"/>
              </a:rPr>
              <a:t>, representing the number of ways any number of chips can be distributed along classes represented by the Jacobian.</a:t>
            </a:r>
            <a:endParaRPr b="0" lang="en-US" sz="3200" spc="-1" strike="noStrike">
              <a:latin typeface="Arial"/>
            </a:endParaRPr>
          </a:p>
          <a:p>
            <a:pPr>
              <a:lnSpc>
                <a:spcPct val="100000"/>
              </a:lnSpc>
              <a:spcBef>
                <a:spcPts val="1417"/>
              </a:spcBef>
              <a:buNone/>
            </a:pPr>
            <a:r>
              <a:rPr b="0" lang="en-US" sz="3200" spc="-1" strike="noStrike">
                <a:latin typeface="Arial"/>
                <a:ea typeface="Noto Sans CJK SC"/>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The SNF encodes information about the Picard Group in its diagonal elements.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1680" cy="305172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5600" cy="2014560"/>
          </a:xfrm>
          <a:prstGeom prst="rect">
            <a:avLst/>
          </a:prstGeom>
          <a:ln w="0">
            <a:noFill/>
          </a:ln>
        </p:spPr>
      </p:pic>
      <p:pic>
        <p:nvPicPr>
          <p:cNvPr id="203" name="" descr=""/>
          <p:cNvPicPr/>
          <p:nvPr/>
        </p:nvPicPr>
        <p:blipFill>
          <a:blip r:embed="rId2"/>
          <a:stretch/>
        </p:blipFill>
        <p:spPr>
          <a:xfrm>
            <a:off x="1572840" y="3390120"/>
            <a:ext cx="6195600" cy="2014560"/>
          </a:xfrm>
          <a:prstGeom prst="rect">
            <a:avLst/>
          </a:prstGeom>
          <a:ln w="0">
            <a:noFill/>
          </a:ln>
        </p:spPr>
      </p:pic>
      <p:sp>
        <p:nvSpPr>
          <p:cNvPr id="204" name=""/>
          <p:cNvSpPr/>
          <p:nvPr/>
        </p:nvSpPr>
        <p:spPr>
          <a:xfrm>
            <a:off x="7772400" y="1371600"/>
            <a:ext cx="2282040" cy="3884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1760" cy="2055960"/>
          </a:xfrm>
          <a:prstGeom prst="rect">
            <a:avLst/>
          </a:prstGeom>
          <a:ln w="0">
            <a:noFill/>
          </a:ln>
        </p:spPr>
      </p:pic>
      <p:pic>
        <p:nvPicPr>
          <p:cNvPr id="208" name="" descr=""/>
          <p:cNvPicPr/>
          <p:nvPr/>
        </p:nvPicPr>
        <p:blipFill>
          <a:blip r:embed="rId2"/>
          <a:stretch/>
        </p:blipFill>
        <p:spPr>
          <a:xfrm>
            <a:off x="228600" y="3336840"/>
            <a:ext cx="2741760" cy="2055960"/>
          </a:xfrm>
          <a:prstGeom prst="rect">
            <a:avLst/>
          </a:prstGeom>
          <a:ln w="0">
            <a:noFill/>
          </a:ln>
        </p:spPr>
      </p:pic>
      <p:pic>
        <p:nvPicPr>
          <p:cNvPr id="209" name="" descr=""/>
          <p:cNvPicPr/>
          <p:nvPr/>
        </p:nvPicPr>
        <p:blipFill>
          <a:blip r:embed="rId3"/>
          <a:stretch/>
        </p:blipFill>
        <p:spPr>
          <a:xfrm>
            <a:off x="3657600" y="1279440"/>
            <a:ext cx="2741760" cy="2055960"/>
          </a:xfrm>
          <a:prstGeom prst="rect">
            <a:avLst/>
          </a:prstGeom>
          <a:ln w="0">
            <a:noFill/>
          </a:ln>
        </p:spPr>
      </p:pic>
      <p:pic>
        <p:nvPicPr>
          <p:cNvPr id="210" name="" descr=""/>
          <p:cNvPicPr/>
          <p:nvPr/>
        </p:nvPicPr>
        <p:blipFill>
          <a:blip r:embed="rId4"/>
          <a:stretch/>
        </p:blipFill>
        <p:spPr>
          <a:xfrm>
            <a:off x="3657600" y="3336840"/>
            <a:ext cx="2741760" cy="2055960"/>
          </a:xfrm>
          <a:prstGeom prst="rect">
            <a:avLst/>
          </a:prstGeom>
          <a:ln w="0">
            <a:noFill/>
          </a:ln>
        </p:spPr>
      </p:pic>
      <p:pic>
        <p:nvPicPr>
          <p:cNvPr id="211" name="" descr=""/>
          <p:cNvPicPr/>
          <p:nvPr/>
        </p:nvPicPr>
        <p:blipFill>
          <a:blip r:embed="rId5"/>
          <a:stretch/>
        </p:blipFill>
        <p:spPr>
          <a:xfrm>
            <a:off x="6354000" y="1828800"/>
            <a:ext cx="3474360" cy="2605320"/>
          </a:xfrm>
          <a:prstGeom prst="rect">
            <a:avLst/>
          </a:prstGeom>
          <a:ln w="0">
            <a:noFill/>
          </a:ln>
        </p:spPr>
      </p:pic>
      <p:sp>
        <p:nvSpPr>
          <p:cNvPr id="212" name=""/>
          <p:cNvSpPr/>
          <p:nvPr/>
        </p:nvSpPr>
        <p:spPr>
          <a:xfrm>
            <a:off x="457200" y="114300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Tree Graph</a:t>
            </a:r>
            <a:endParaRPr b="0" lang="en-US" sz="1800" spc="-1" strike="noStrike">
              <a:latin typeface="Arial"/>
            </a:endParaRPr>
          </a:p>
        </p:txBody>
      </p:sp>
      <p:sp>
        <p:nvSpPr>
          <p:cNvPr id="213" name=""/>
          <p:cNvSpPr/>
          <p:nvPr/>
        </p:nvSpPr>
        <p:spPr>
          <a:xfrm>
            <a:off x="7086600" y="171108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Multipartite Graph</a:t>
            </a:r>
            <a:endParaRPr b="0" lang="en-US" sz="1800" spc="-1" strike="noStrike">
              <a:latin typeface="Arial"/>
            </a:endParaRPr>
          </a:p>
        </p:txBody>
      </p:sp>
      <p:sp>
        <p:nvSpPr>
          <p:cNvPr id="214" name=""/>
          <p:cNvSpPr/>
          <p:nvPr/>
        </p:nvSpPr>
        <p:spPr>
          <a:xfrm>
            <a:off x="3909240" y="320760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Wheel Graph</a:t>
            </a:r>
            <a:endParaRPr b="0" lang="en-US" sz="1800" spc="-1" strike="noStrike">
              <a:latin typeface="Arial"/>
            </a:endParaRPr>
          </a:p>
        </p:txBody>
      </p:sp>
      <p:sp>
        <p:nvSpPr>
          <p:cNvPr id="215" name=""/>
          <p:cNvSpPr/>
          <p:nvPr/>
        </p:nvSpPr>
        <p:spPr>
          <a:xfrm>
            <a:off x="3886200" y="114300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Pseudo-Tree Graph</a:t>
            </a:r>
            <a:endParaRPr b="0" lang="en-US" sz="1800" spc="-1" strike="noStrike">
              <a:latin typeface="Arial"/>
            </a:endParaRPr>
          </a:p>
        </p:txBody>
      </p:sp>
      <p:sp>
        <p:nvSpPr>
          <p:cNvPr id="216" name=""/>
          <p:cNvSpPr/>
          <p:nvPr/>
        </p:nvSpPr>
        <p:spPr>
          <a:xfrm>
            <a:off x="457200" y="320040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19" name="PlaceHolder 2"/>
          <p:cNvSpPr>
            <a:spLocks noGrp="1"/>
          </p:cNvSpPr>
          <p:nvPr>
            <p:ph/>
          </p:nvPr>
        </p:nvSpPr>
        <p:spPr>
          <a:xfrm>
            <a:off x="360000" y="1485000"/>
            <a:ext cx="935496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1" name="PlaceHolder 2"/>
          <p:cNvSpPr>
            <a:spLocks noGrp="1"/>
          </p:cNvSpPr>
          <p:nvPr>
            <p:ph/>
          </p:nvPr>
        </p:nvSpPr>
        <p:spPr>
          <a:xfrm>
            <a:off x="360000" y="1485000"/>
            <a:ext cx="935496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focused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3"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66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This comes from the directed version of the matrix tree theorem, where the rank of a graph corresponds to the number of spanning trees.  This is one in the case of tree graphs.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5" name="PlaceHolder 2"/>
          <p:cNvSpPr>
            <a:spLocks noGrp="1"/>
          </p:cNvSpPr>
          <p:nvPr>
            <p:ph/>
          </p:nvPr>
        </p:nvSpPr>
        <p:spPr>
          <a:xfrm>
            <a:off x="360000" y="1485000"/>
            <a:ext cx="946548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A Pseudo-tree can be created by gluing a tree to a cycle graph in one of two ways.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By Vertex – Here, whichever vertices will be glued together will be merged into one vertex.</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i="1" lang="en-US" sz="2400" spc="-1" strike="noStrike">
                <a:solidFill>
                  <a:srgbClr val="000000"/>
                </a:solidFill>
                <a:latin typeface="Arial"/>
                <a:ea typeface="JetBrains Mono"/>
              </a:rPr>
              <a:t>Jac(cycle) x Jac(tree) </a:t>
            </a:r>
            <a:r>
              <a:rPr b="0" i="1" lang="en-US" sz="1800" spc="-1" strike="noStrike">
                <a:solidFill>
                  <a:srgbClr val="000000"/>
                </a:solidFill>
                <a:latin typeface="Arial"/>
                <a:ea typeface="Noto Sans CJK SC"/>
              </a:rPr>
              <a:t>(conj)</a:t>
            </a:r>
            <a:r>
              <a:rPr b="0" lang="en-US" sz="2400" spc="-1" strike="noStrike">
                <a:solidFill>
                  <a:srgbClr val="000000"/>
                </a:solidFill>
                <a:latin typeface="Arial"/>
                <a:ea typeface="JetBrains Mono"/>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85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graph game.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This game has directed and undirected variants.  The directed case has been studied much less.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We hope to change this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27"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78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find the rank of the Picard group of a cycle graph is similarly to that of a tree.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a:t>
            </a:r>
            <a:r>
              <a:rPr b="0" lang="en-US" sz="3200" spc="-1" strike="noStrike">
                <a:solidFill>
                  <a:srgbClr val="000000"/>
                </a:solidFill>
                <a:latin typeface="Arial"/>
                <a:ea typeface="Noto Sans CJK SC"/>
              </a:rPr>
              <a:t>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on one side of the paths.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29" name="" descr=""/>
          <p:cNvPicPr/>
          <p:nvPr/>
        </p:nvPicPr>
        <p:blipFill>
          <a:blip r:embed="rId1"/>
          <a:stretch/>
        </p:blipFill>
        <p:spPr>
          <a:xfrm>
            <a:off x="2514600" y="2373120"/>
            <a:ext cx="2929320" cy="2196000"/>
          </a:xfrm>
          <a:prstGeom prst="rect">
            <a:avLst/>
          </a:prstGeom>
          <a:ln w="0">
            <a:noFill/>
          </a:ln>
        </p:spPr>
      </p:pic>
      <p:pic>
        <p:nvPicPr>
          <p:cNvPr id="230" name="" descr=""/>
          <p:cNvPicPr/>
          <p:nvPr/>
        </p:nvPicPr>
        <p:blipFill>
          <a:blip r:embed="rId2"/>
          <a:srcRect l="7494" t="5614" r="10022" b="10008"/>
          <a:stretch/>
        </p:blipFill>
        <p:spPr>
          <a:xfrm>
            <a:off x="209520" y="1290960"/>
            <a:ext cx="2416320" cy="1925640"/>
          </a:xfrm>
          <a:prstGeom prst="rect">
            <a:avLst/>
          </a:prstGeom>
          <a:ln w="0">
            <a:noFill/>
          </a:ln>
        </p:spPr>
      </p:pic>
      <p:pic>
        <p:nvPicPr>
          <p:cNvPr id="231" name="" descr=""/>
          <p:cNvPicPr/>
          <p:nvPr/>
        </p:nvPicPr>
        <p:blipFill>
          <a:blip r:embed="rId3"/>
          <a:srcRect l="0" t="488" r="6455" b="5937"/>
          <a:stretch/>
        </p:blipFill>
        <p:spPr>
          <a:xfrm>
            <a:off x="0" y="3200400"/>
            <a:ext cx="2739960" cy="2054520"/>
          </a:xfrm>
          <a:prstGeom prst="rect">
            <a:avLst/>
          </a:prstGeom>
          <a:ln w="0">
            <a:noFill/>
          </a:ln>
        </p:spPr>
      </p:pic>
      <p:sp>
        <p:nvSpPr>
          <p:cNvPr id="232" name=""/>
          <p:cNvSpPr/>
          <p:nvPr/>
        </p:nvSpPr>
        <p:spPr>
          <a:xfrm rot="18160800">
            <a:off x="218520" y="2125440"/>
            <a:ext cx="1367280" cy="2242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3" name=""/>
          <p:cNvSpPr/>
          <p:nvPr/>
        </p:nvSpPr>
        <p:spPr>
          <a:xfrm rot="3178800">
            <a:off x="1719720" y="199728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4" name=""/>
          <p:cNvSpPr/>
          <p:nvPr/>
        </p:nvSpPr>
        <p:spPr>
          <a:xfrm>
            <a:off x="1143000" y="297324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18160800">
            <a:off x="218520" y="4049640"/>
            <a:ext cx="1367280" cy="2242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rot="14195400">
            <a:off x="1585080" y="4054680"/>
            <a:ext cx="1367280" cy="2242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21568800">
            <a:off x="829800" y="5018760"/>
            <a:ext cx="1367280" cy="2242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a:off x="3657600" y="411624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13918800">
            <a:off x="4201560" y="311652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rot="7579800">
            <a:off x="2879280" y="329292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pic>
        <p:nvPicPr>
          <p:cNvPr id="241" name="" descr=""/>
          <p:cNvPicPr/>
          <p:nvPr/>
        </p:nvPicPr>
        <p:blipFill>
          <a:blip r:embed="rId4"/>
          <a:stretch/>
        </p:blipFill>
        <p:spPr>
          <a:xfrm>
            <a:off x="5181840" y="1600200"/>
            <a:ext cx="4873680" cy="36547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3"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7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For this strategy, we broke the edges into those belonging to the rim of the wheel and those of the spokes.  By orienting all the edges of either group the same way and trying all nine combinations, we noticed four well-defined patterns.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Here, the size of each invariant factor was proportional to </a:t>
            </a:r>
            <a:r>
              <a:rPr b="0" lang="en-US" sz="3200" spc="-1" strike="noStrike">
                <a:solidFill>
                  <a:srgbClr val="000000"/>
                </a:solidFill>
                <a:latin typeface="Arial"/>
                <a:ea typeface="Noto Sans CJK SC"/>
              </a:rPr>
              <a:t>φ</a:t>
            </a:r>
            <a:r>
              <a:rPr b="0" lang="en-US" sz="3200" spc="-1" strike="noStrike" baseline="33000">
                <a:solidFill>
                  <a:srgbClr val="000000"/>
                </a:solidFill>
                <a:latin typeface="Arial"/>
                <a:ea typeface="Noto Sans CJK SC"/>
              </a:rPr>
              <a:t>n</a:t>
            </a:r>
            <a:r>
              <a:rPr b="0" lang="en-US" sz="3200" spc="-1" strike="noStrike">
                <a:solidFill>
                  <a:srgbClr val="000000"/>
                </a:solidFill>
                <a:latin typeface="Arial"/>
                <a:ea typeface="Noto Sans CJK SC"/>
              </a:rPr>
              <a:t>, where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45"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even wheel graphs,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7" name="" descr=""/>
          <p:cNvPicPr/>
          <p:nvPr/>
        </p:nvPicPr>
        <p:blipFill>
          <a:blip r:embed="rId1"/>
          <a:stretch/>
        </p:blipFill>
        <p:spPr>
          <a:xfrm>
            <a:off x="1143000" y="2196720"/>
            <a:ext cx="3775320" cy="2831040"/>
          </a:xfrm>
          <a:prstGeom prst="rect">
            <a:avLst/>
          </a:prstGeom>
          <a:ln w="0">
            <a:noFill/>
          </a:ln>
        </p:spPr>
      </p:pic>
      <p:pic>
        <p:nvPicPr>
          <p:cNvPr id="248" name="" descr=""/>
          <p:cNvPicPr/>
          <p:nvPr/>
        </p:nvPicPr>
        <p:blipFill>
          <a:blip r:embed="rId2"/>
          <a:stretch/>
        </p:blipFill>
        <p:spPr>
          <a:xfrm>
            <a:off x="4910040" y="2196720"/>
            <a:ext cx="3775320" cy="2831040"/>
          </a:xfrm>
          <a:prstGeom prst="rect">
            <a:avLst/>
          </a:prstGeom>
          <a:ln w="0">
            <a:noFill/>
          </a:ln>
        </p:spPr>
      </p:pic>
      <p:sp>
        <p:nvSpPr>
          <p:cNvPr id="249" name=""/>
          <p:cNvSpPr/>
          <p:nvPr/>
        </p:nvSpPr>
        <p:spPr>
          <a:xfrm>
            <a:off x="1600200" y="1828800"/>
            <a:ext cx="66279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Pic(C</a:t>
            </a:r>
            <a:r>
              <a:rPr b="0" lang="en-US" sz="1800" spc="-1" strike="noStrike" baseline="-8000">
                <a:solidFill>
                  <a:srgbClr val="000000"/>
                </a:solidFill>
                <a:latin typeface="Arial"/>
                <a:ea typeface="DejaVu Sans"/>
              </a:rPr>
              <a:t>7</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5</a:t>
            </a:r>
            <a:r>
              <a:rPr b="0" lang="en-US" sz="1800" spc="-1" strike="noStrike">
                <a:solidFill>
                  <a:srgbClr val="000000"/>
                </a:solidFill>
                <a:latin typeface="Arial"/>
                <a:ea typeface="DejaVu Sans"/>
              </a:rPr>
              <a:t> x ℤ                               Pic(W</a:t>
            </a:r>
            <a:r>
              <a:rPr b="0" lang="en-US" sz="1800" spc="-1" strike="noStrike" baseline="-8000">
                <a:solidFill>
                  <a:srgbClr val="000000"/>
                </a:solidFill>
                <a:latin typeface="Arial"/>
                <a:ea typeface="DejaVu Sans"/>
              </a:rPr>
              <a:t>8</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35</a:t>
            </a:r>
            <a:r>
              <a:rPr b="0" lang="en-US" sz="1800" spc="-1" strike="noStrike">
                <a:solidFill>
                  <a:srgbClr val="000000"/>
                </a:solidFill>
                <a:latin typeface="Arial"/>
                <a:ea typeface="DejaVu Sans"/>
              </a:rPr>
              <a:t> x ℤ</a:t>
            </a:r>
            <a:endParaRPr b="0" lang="en-US" sz="1800" spc="-1" strike="noStrike">
              <a:latin typeface="Arial"/>
            </a:endParaRPr>
          </a:p>
        </p:txBody>
      </p:sp>
      <p:sp>
        <p:nvSpPr>
          <p:cNvPr id="250"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1"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2"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57"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these  graphs  that  we  investigate  are  intentionally  designed  to  resemble  artificial neural networks.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ea typeface="Noto Sans CJK SC"/>
              </a:rPr>
              <a:t>(conj)</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3760" cy="2471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equally at each node.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548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JetBrains Mono"/>
              </a:rPr>
              <a:t>Through analysis Chip-Firing games become more easily usable in different applications.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JetBrains Mono"/>
              </a:rPr>
              <a:t>Notable usages in the fields of economics and game design.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5480" cy="3774960"/>
          </a:xfrm>
          <a:prstGeom prst="rect">
            <a:avLst/>
          </a:prstGeom>
          <a:noFill/>
          <a:ln w="0">
            <a:noFill/>
          </a:ln>
        </p:spPr>
        <p:txBody>
          <a:bodyPr lIns="0" rIns="0" tIns="0" bIns="0" anchor="t">
            <a:normAutofit fontScale="96000"/>
          </a:bodyPr>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Terminal strong components are sub-sections of a larger oriented graph.</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Regions of a graph that are strongly connected.</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They are also terminal, with edges only going in.</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Understanding these regions is important for understanding how the game is played.</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An example of their importance is how chips can only be lent into these regions, trapping them until a borrowing move has been made.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7920" cy="3514680"/>
          </a:xfrm>
          <a:prstGeom prst="rect">
            <a:avLst/>
          </a:prstGeom>
          <a:ln w="0">
            <a:noFill/>
          </a:ln>
        </p:spPr>
      </p:pic>
      <p:sp>
        <p:nvSpPr>
          <p:cNvPr id="190" name="PlaceHolder 2"/>
          <p:cNvSpPr>
            <a:spLocks noGrp="1"/>
          </p:cNvSpPr>
          <p:nvPr>
            <p:ph type="subTitle"/>
          </p:nvPr>
        </p:nvSpPr>
        <p:spPr>
          <a:xfrm>
            <a:off x="360000" y="2507760"/>
            <a:ext cx="1464120" cy="160236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8720" cy="1479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4960" cy="377496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collection of all divisors on a graph defines a free abelian group Div(G), the divisor group of G.</a:t>
            </a:r>
            <a:endParaRPr b="0" lang="en-US" sz="3200" spc="-1" strike="noStrike">
              <a:latin typeface="Arial"/>
            </a:endParaRPr>
          </a:p>
        </p:txBody>
      </p:sp>
      <p:sp>
        <p:nvSpPr>
          <p:cNvPr id="193" name="PlaceHolder 2"/>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2022-12-22T18:30:41Z</dcterms:modified>
  <cp:revision>157</cp:revision>
  <dc:subject/>
  <dc:title>Midnightblue</dc:title>
</cp:coreProperties>
</file>

<file path=docProps/custom.xml><?xml version="1.0" encoding="utf-8"?>
<Properties xmlns="http://schemas.openxmlformats.org/officeDocument/2006/custom-properties" xmlns:vt="http://schemas.openxmlformats.org/officeDocument/2006/docPropsVTypes"/>
</file>