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14"/>
  </p:notesMasterIdLst>
  <p:sldIdLst>
    <p:sldId id="3825" r:id="rId5"/>
    <p:sldId id="3826" r:id="rId6"/>
    <p:sldId id="3827" r:id="rId7"/>
    <p:sldId id="3830" r:id="rId8"/>
    <p:sldId id="3794" r:id="rId9"/>
    <p:sldId id="3835" r:id="rId10"/>
    <p:sldId id="3836" r:id="rId11"/>
    <p:sldId id="3833" r:id="rId12"/>
    <p:sldId id="3834" r:id="rId13"/>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108"/>
      </p:cViewPr>
      <p:guideLst>
        <p:guide orient="horz" pos="1200"/>
        <p:guide orient="horz" pos="3408"/>
        <p:guide pos="6936"/>
        <p:guide pos="7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 Id="rId4" Type="http://schemas.openxmlformats.org/officeDocument/2006/relationships/image" Target="../media/image6.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 Id="rId4" Type="http://schemas.openxmlformats.org/officeDocument/2006/relationships/image" Target="../media/image6.jpe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2703F-EB58-4B0C-8B2A-EDF2A51B2C6C}" type="doc">
      <dgm:prSet loTypeId="urn:microsoft.com/office/officeart/2019/1/layout/PeoplePortraitsList" loCatId="profile" qsTypeId="urn:microsoft.com/office/officeart/2005/8/quickstyle/simple1" qsCatId="simple" csTypeId="urn:microsoft.com/office/officeart/2005/8/colors/colorful2" csCatId="colorful" phldr="1"/>
      <dgm:spPr/>
      <dgm:t>
        <a:bodyPr/>
        <a:lstStyle/>
        <a:p>
          <a:endParaRPr lang="en-US"/>
        </a:p>
      </dgm:t>
    </dgm:pt>
    <dgm:pt modelId="{23CA95F9-8BCF-40C1-B842-BCFFD43632F6}">
      <dgm:prSet custT="1"/>
      <dgm:spPr/>
      <dgm:t>
        <a:bodyPr/>
        <a:lstStyle/>
        <a:p>
          <a:pPr algn="l">
            <a:lnSpc>
              <a:spcPct val="100000"/>
            </a:lnSpc>
            <a:defRPr b="1" spc="20">
              <a:latin typeface="+mj-lt"/>
            </a:defRPr>
          </a:pPr>
          <a:r>
            <a:rPr lang="en-US" sz="2800" b="0" dirty="0">
              <a:solidFill>
                <a:sysClr val="windowText" lastClr="000000"/>
              </a:solidFill>
            </a:rPr>
            <a:t> Product Owner</a:t>
          </a:r>
          <a:br>
            <a:rPr lang="en-US" sz="1600" dirty="0">
              <a:solidFill>
                <a:sysClr val="windowText" lastClr="000000"/>
              </a:solidFill>
            </a:rPr>
          </a:br>
          <a:r>
            <a:rPr lang="en-US" sz="1600" b="0" dirty="0">
              <a:solidFill>
                <a:schemeClr val="tx1"/>
              </a:solidFill>
              <a:latin typeface="+mn-lt"/>
            </a:rPr>
            <a:t>*Ensures team understands PBIs</a:t>
          </a:r>
        </a:p>
        <a:p>
          <a:pPr algn="l">
            <a:lnSpc>
              <a:spcPct val="100000"/>
            </a:lnSpc>
            <a:defRPr b="1" spc="20">
              <a:latin typeface="+mj-lt"/>
            </a:defRPr>
          </a:pPr>
          <a:r>
            <a:rPr lang="en-US" sz="1600" b="0" dirty="0">
              <a:solidFill>
                <a:schemeClr val="tx1"/>
              </a:solidFill>
              <a:latin typeface="+mn-lt"/>
            </a:rPr>
            <a:t>*Responsible for Product Backlog Grooming &amp; assigning estimates</a:t>
          </a:r>
        </a:p>
      </dgm:t>
    </dgm:pt>
    <dgm:pt modelId="{FC4F4986-5DCD-4DC2-B7FD-2C5FABEF9979}" type="parTrans" cxnId="{E6EDE7CF-5B3F-4E2C-99EE-D5462F0EC9CE}">
      <dgm:prSet/>
      <dgm:spPr/>
      <dgm:t>
        <a:bodyPr/>
        <a:lstStyle/>
        <a:p>
          <a:endParaRPr lang="en-US"/>
        </a:p>
      </dgm:t>
    </dgm:pt>
    <dgm:pt modelId="{D868EA7F-D868-4231-86D5-66D9B2DF2F62}" type="sibTrans" cxnId="{E6EDE7CF-5B3F-4E2C-99EE-D5462F0EC9CE}">
      <dgm:prSet/>
      <dgm:spPr/>
      <dgm:t>
        <a:bodyPr/>
        <a:lstStyle/>
        <a:p>
          <a:endParaRPr lang="en-US"/>
        </a:p>
      </dgm:t>
    </dgm:pt>
    <dgm:pt modelId="{1E293C9C-50F7-4DF0-A45F-EF6AA41E15B2}">
      <dgm:prSet custT="1"/>
      <dgm:spPr/>
      <dgm:t>
        <a:bodyPr/>
        <a:lstStyle/>
        <a:p>
          <a:pPr algn="l">
            <a:lnSpc>
              <a:spcPct val="100000"/>
            </a:lnSpc>
            <a:defRPr b="1" spc="20">
              <a:latin typeface="+mj-lt"/>
            </a:defRPr>
          </a:pPr>
          <a:r>
            <a:rPr lang="en-US" sz="2800" b="0" kern="1200" dirty="0">
              <a:solidFill>
                <a:schemeClr val="tx1"/>
              </a:solidFill>
            </a:rPr>
            <a:t> Scrum Master</a:t>
          </a:r>
          <a:br>
            <a:rPr lang="en-US" sz="1600" kern="1200" dirty="0">
              <a:solidFill>
                <a:schemeClr val="tx1"/>
              </a:solidFill>
            </a:rPr>
          </a:br>
          <a:r>
            <a:rPr lang="en-US" sz="1600" b="0" kern="1200" spc="20" dirty="0">
              <a:solidFill>
                <a:prstClr val="black"/>
              </a:solidFill>
              <a:latin typeface="Avenir Next LT Pro"/>
              <a:ea typeface="+mn-ea"/>
              <a:cs typeface="+mn-cs"/>
            </a:rPr>
            <a:t>*Facilitates comms &amp; collaboration via Scrum events</a:t>
          </a:r>
        </a:p>
        <a:p>
          <a:pPr algn="l">
            <a:lnSpc>
              <a:spcPct val="100000"/>
            </a:lnSpc>
            <a:defRPr b="1" spc="20">
              <a:latin typeface="+mj-lt"/>
            </a:defRPr>
          </a:pPr>
          <a:r>
            <a:rPr lang="en-US" sz="1600" b="0" kern="1200" dirty="0">
              <a:solidFill>
                <a:schemeClr val="tx1"/>
              </a:solidFill>
              <a:latin typeface="+mn-lt"/>
            </a:rPr>
            <a:t>*Coaches &amp; mentors team</a:t>
          </a:r>
        </a:p>
        <a:p>
          <a:pPr algn="l">
            <a:lnSpc>
              <a:spcPct val="100000"/>
            </a:lnSpc>
            <a:defRPr b="1" spc="20">
              <a:latin typeface="+mj-lt"/>
            </a:defRPr>
          </a:pPr>
          <a:r>
            <a:rPr lang="en-US" sz="1600" b="0" kern="1200" dirty="0">
              <a:solidFill>
                <a:schemeClr val="tx1"/>
              </a:solidFill>
              <a:latin typeface="+mn-lt"/>
            </a:rPr>
            <a:t>*Removes barriers to productivity</a:t>
          </a:r>
        </a:p>
      </dgm:t>
    </dgm:pt>
    <dgm:pt modelId="{04936CC5-1B2F-4620-ABDF-F195956C3F4A}" type="parTrans" cxnId="{A7E7000F-0D10-4D88-844F-C9CB2A6A39DA}">
      <dgm:prSet/>
      <dgm:spPr/>
      <dgm:t>
        <a:bodyPr/>
        <a:lstStyle/>
        <a:p>
          <a:endParaRPr lang="en-US"/>
        </a:p>
      </dgm:t>
    </dgm:pt>
    <dgm:pt modelId="{E019F05B-61F4-4915-9D10-5D6F328EA591}" type="sibTrans" cxnId="{A7E7000F-0D10-4D88-844F-C9CB2A6A39DA}">
      <dgm:prSet/>
      <dgm:spPr/>
      <dgm:t>
        <a:bodyPr/>
        <a:lstStyle/>
        <a:p>
          <a:endParaRPr lang="en-US"/>
        </a:p>
      </dgm:t>
    </dgm:pt>
    <dgm:pt modelId="{DA3F2F2F-B5A8-4CFD-ABCE-1BC48CD913AF}">
      <dgm:prSet custT="1"/>
      <dgm:spPr/>
      <dgm:t>
        <a:bodyPr/>
        <a:lstStyle/>
        <a:p>
          <a:pPr algn="l">
            <a:lnSpc>
              <a:spcPct val="100000"/>
            </a:lnSpc>
            <a:defRPr b="1" spc="20">
              <a:latin typeface="+mj-lt"/>
            </a:defRPr>
          </a:pPr>
          <a:r>
            <a:rPr lang="en-US" sz="2800" b="0" dirty="0">
              <a:solidFill>
                <a:schemeClr val="tx1"/>
              </a:solidFill>
            </a:rPr>
            <a:t>  Developer(s)</a:t>
          </a:r>
          <a:br>
            <a:rPr lang="en-US" sz="1600" dirty="0">
              <a:solidFill>
                <a:schemeClr val="tx1"/>
              </a:solidFill>
            </a:rPr>
          </a:br>
          <a:r>
            <a:rPr lang="en-US" sz="1600" b="0" spc="20" dirty="0">
              <a:solidFill>
                <a:prstClr val="black"/>
              </a:solidFill>
              <a:latin typeface="Avenir Next LT Pro"/>
              <a:ea typeface="+mn-ea"/>
              <a:cs typeface="+mn-cs"/>
            </a:rPr>
            <a:t>*Creates a usable product</a:t>
          </a:r>
        </a:p>
        <a:p>
          <a:pPr algn="l">
            <a:lnSpc>
              <a:spcPct val="100000"/>
            </a:lnSpc>
            <a:defRPr b="1" spc="20">
              <a:latin typeface="+mj-lt"/>
            </a:defRPr>
          </a:pPr>
          <a:r>
            <a:rPr lang="en-US" sz="1600" b="0" spc="20" dirty="0">
              <a:solidFill>
                <a:prstClr val="black"/>
              </a:solidFill>
              <a:latin typeface="Avenir Next LT Pro"/>
              <a:ea typeface="+mn-ea"/>
              <a:cs typeface="+mn-cs"/>
            </a:rPr>
            <a:t>*Defines non-functional requirements, design, &amp; scope</a:t>
          </a:r>
        </a:p>
        <a:p>
          <a:pPr algn="l">
            <a:lnSpc>
              <a:spcPct val="100000"/>
            </a:lnSpc>
            <a:defRPr b="1" spc="20">
              <a:latin typeface="+mj-lt"/>
            </a:defRPr>
          </a:pPr>
          <a:r>
            <a:rPr lang="en-US" sz="1600" b="0" spc="20" dirty="0">
              <a:solidFill>
                <a:prstClr val="black"/>
              </a:solidFill>
              <a:latin typeface="Avenir Next LT Pro"/>
              <a:ea typeface="+mn-ea"/>
              <a:cs typeface="+mn-cs"/>
            </a:rPr>
            <a:t>*Creates Sprint Backlog</a:t>
          </a:r>
          <a:endParaRPr lang="en-US" sz="1600" b="0" dirty="0">
            <a:solidFill>
              <a:schemeClr val="tx1"/>
            </a:solidFill>
            <a:latin typeface="+mn-lt"/>
          </a:endParaRPr>
        </a:p>
      </dgm:t>
    </dgm:pt>
    <dgm:pt modelId="{D4AFA5E0-6624-49A6-B10B-4FFA7483C001}" type="parTrans" cxnId="{307321D6-32A9-4F29-A35B-8328C6417311}">
      <dgm:prSet/>
      <dgm:spPr/>
      <dgm:t>
        <a:bodyPr/>
        <a:lstStyle/>
        <a:p>
          <a:endParaRPr lang="en-US"/>
        </a:p>
      </dgm:t>
    </dgm:pt>
    <dgm:pt modelId="{038FE749-6004-418E-86C7-7C1B1D7930F4}" type="sibTrans" cxnId="{307321D6-32A9-4F29-A35B-8328C6417311}">
      <dgm:prSet/>
      <dgm:spPr/>
      <dgm:t>
        <a:bodyPr/>
        <a:lstStyle/>
        <a:p>
          <a:endParaRPr lang="en-US"/>
        </a:p>
      </dgm:t>
    </dgm:pt>
    <dgm:pt modelId="{B2F9B3BC-1849-4A4A-BBE4-752B9B492C76}">
      <dgm:prSet custT="1"/>
      <dgm:spPr/>
      <dgm:t>
        <a:bodyPr/>
        <a:lstStyle/>
        <a:p>
          <a:pPr algn="l">
            <a:lnSpc>
              <a:spcPct val="100000"/>
            </a:lnSpc>
            <a:defRPr b="1" spc="20">
              <a:latin typeface="+mj-lt"/>
            </a:defRPr>
          </a:pPr>
          <a:r>
            <a:rPr lang="en-US" sz="2800" b="0" dirty="0">
              <a:solidFill>
                <a:schemeClr val="tx1"/>
              </a:solidFill>
            </a:rPr>
            <a:t>     Tester(s)</a:t>
          </a:r>
          <a:br>
            <a:rPr lang="en-US" sz="1600" dirty="0">
              <a:solidFill>
                <a:schemeClr val="tx1"/>
              </a:solidFill>
            </a:rPr>
          </a:br>
          <a:r>
            <a:rPr lang="en-US" sz="1600" b="0" spc="20" dirty="0">
              <a:solidFill>
                <a:prstClr val="black"/>
              </a:solidFill>
              <a:latin typeface="Avenir Next LT Pro"/>
              <a:ea typeface="+mn-ea"/>
              <a:cs typeface="+mn-cs"/>
            </a:rPr>
            <a:t>*Performs User Acceptance Tests using Acceptance Criteria and Definition of Done (DoD)</a:t>
          </a:r>
        </a:p>
        <a:p>
          <a:pPr algn="l">
            <a:lnSpc>
              <a:spcPct val="100000"/>
            </a:lnSpc>
            <a:defRPr b="1" spc="20">
              <a:latin typeface="+mj-lt"/>
            </a:defRPr>
          </a:pPr>
          <a:r>
            <a:rPr lang="en-US" sz="1600" b="0" spc="20" dirty="0">
              <a:solidFill>
                <a:prstClr val="black"/>
              </a:solidFill>
              <a:latin typeface="Avenir Next LT Pro"/>
              <a:ea typeface="+mn-ea"/>
              <a:cs typeface="+mn-cs"/>
            </a:rPr>
            <a:t>*NOTE: Each member may perform the job of both Developer and Tester</a:t>
          </a:r>
          <a:endParaRPr lang="en-US" sz="1600" b="0" dirty="0">
            <a:solidFill>
              <a:schemeClr val="tx1"/>
            </a:solidFill>
            <a:latin typeface="+mn-lt"/>
          </a:endParaRPr>
        </a:p>
      </dgm:t>
    </dgm:pt>
    <dgm:pt modelId="{48FD486C-824F-4590-8CFC-BC1053E533DD}" type="parTrans" cxnId="{BB48F2B9-3F80-43D5-9223-76526A774C2D}">
      <dgm:prSet/>
      <dgm:spPr/>
      <dgm:t>
        <a:bodyPr/>
        <a:lstStyle/>
        <a:p>
          <a:endParaRPr lang="en-US"/>
        </a:p>
      </dgm:t>
    </dgm:pt>
    <dgm:pt modelId="{2946CE56-B018-4C0E-918D-0B36D170024F}" type="sibTrans" cxnId="{BB48F2B9-3F80-43D5-9223-76526A774C2D}">
      <dgm:prSet/>
      <dgm:spPr/>
      <dgm:t>
        <a:bodyPr/>
        <a:lstStyle/>
        <a:p>
          <a:endParaRPr lang="en-US"/>
        </a:p>
      </dgm:t>
    </dgm:pt>
    <dgm:pt modelId="{BF30E86D-EAFC-44CE-B56C-D7C5EC7742F3}" type="pres">
      <dgm:prSet presAssocID="{5C72703F-EB58-4B0C-8B2A-EDF2A51B2C6C}" presName="root" presStyleCnt="0">
        <dgm:presLayoutVars>
          <dgm:dir/>
          <dgm:resizeHandles val="exact"/>
        </dgm:presLayoutVars>
      </dgm:prSet>
      <dgm:spPr/>
    </dgm:pt>
    <dgm:pt modelId="{34A89649-B4A9-4A6F-8793-5A3DB37DDDA6}" type="pres">
      <dgm:prSet presAssocID="{23CA95F9-8BCF-40C1-B842-BCFFD43632F6}" presName="compNode" presStyleCnt="0"/>
      <dgm:spPr/>
    </dgm:pt>
    <dgm:pt modelId="{FFB9F511-6797-4909-9D3B-89EBC96F25A8}" type="pres">
      <dgm:prSet presAssocID="{23CA95F9-8BCF-40C1-B842-BCFFD43632F6}" presName="topSpace" presStyleCnt="0"/>
      <dgm:spPr/>
    </dgm:pt>
    <dgm:pt modelId="{73073D5B-7ADA-4F8B-AD34-0BE114905A44}" type="pres">
      <dgm:prSet presAssocID="{23CA95F9-8BCF-40C1-B842-BCFFD43632F6}" presName="photoElip" presStyleLbl="node1" presStyleIdx="0" presStyleCnt="4" custScaleX="108605" custScaleY="108605"/>
      <dgm:spPr>
        <a:prstGeom prst="ellipse">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headshot of team member"/>
        </a:ext>
      </dgm:extLst>
    </dgm:pt>
    <dgm:pt modelId="{EE33220B-2292-4F19-BD6E-B7F529CD8414}" type="pres">
      <dgm:prSet presAssocID="{23CA95F9-8BCF-40C1-B842-BCFFD43632F6}" presName="iconSpace" presStyleCnt="0"/>
      <dgm:spPr/>
    </dgm:pt>
    <dgm:pt modelId="{FDFAF16A-4FD0-49F4-8593-32E9A31A4FF7}" type="pres">
      <dgm:prSet presAssocID="{23CA95F9-8BCF-40C1-B842-BCFFD43632F6}" presName="nameTx" presStyleLbl="revTx" presStyleIdx="0" presStyleCnt="8" custLinFactNeighborY="17872">
        <dgm:presLayoutVars>
          <dgm:chMax val="0"/>
          <dgm:chPref val="0"/>
        </dgm:presLayoutVars>
      </dgm:prSet>
      <dgm:spPr/>
    </dgm:pt>
    <dgm:pt modelId="{EEB88C88-E325-43D0-B163-BFD87C897361}" type="pres">
      <dgm:prSet presAssocID="{23CA95F9-8BCF-40C1-B842-BCFFD43632F6}" presName="txSpace" presStyleCnt="0"/>
      <dgm:spPr/>
    </dgm:pt>
    <dgm:pt modelId="{7D166BBB-55AF-452C-B9A0-94A1EE55FF4F}" type="pres">
      <dgm:prSet presAssocID="{23CA95F9-8BCF-40C1-B842-BCFFD43632F6}" presName="desTx" presStyleLbl="revTx" presStyleIdx="1" presStyleCnt="8">
        <dgm:presLayoutVars/>
      </dgm:prSet>
      <dgm:spPr/>
    </dgm:pt>
    <dgm:pt modelId="{860D3358-284A-4827-88CC-2F74FF5A1E56}" type="pres">
      <dgm:prSet presAssocID="{23CA95F9-8BCF-40C1-B842-BCFFD43632F6}" presName="bottSpace" presStyleCnt="0"/>
      <dgm:spPr/>
    </dgm:pt>
    <dgm:pt modelId="{0D4A0804-490F-47AA-B7FA-08C890B0D841}" type="pres">
      <dgm:prSet presAssocID="{D868EA7F-D868-4231-86D5-66D9B2DF2F62}" presName="sibTrans" presStyleCnt="0"/>
      <dgm:spPr/>
    </dgm:pt>
    <dgm:pt modelId="{E40BB94D-AE1C-4F05-8AA5-E9FA9A8CCCDE}" type="pres">
      <dgm:prSet presAssocID="{1E293C9C-50F7-4DF0-A45F-EF6AA41E15B2}" presName="compNode" presStyleCnt="0"/>
      <dgm:spPr/>
    </dgm:pt>
    <dgm:pt modelId="{1BC7C3C6-BE78-4F0A-9E69-54742F1AA0F3}" type="pres">
      <dgm:prSet presAssocID="{1E293C9C-50F7-4DF0-A45F-EF6AA41E15B2}" presName="topSpace" presStyleCnt="0"/>
      <dgm:spPr/>
    </dgm:pt>
    <dgm:pt modelId="{25238F18-07B8-41D8-8BD9-9F8514E8F9C4}" type="pres">
      <dgm:prSet presAssocID="{1E293C9C-50F7-4DF0-A45F-EF6AA41E15B2}" presName="photoElip" presStyleLbl="node1" presStyleIdx="1" presStyleCnt="4" custScaleX="108605" custScaleY="108605"/>
      <dgm:spPr>
        <a:prstGeom prst="ellipse">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headshot of team member"/>
        </a:ext>
      </dgm:extLst>
    </dgm:pt>
    <dgm:pt modelId="{6FFE343B-847F-4D3F-A2F9-B95E826EC656}" type="pres">
      <dgm:prSet presAssocID="{1E293C9C-50F7-4DF0-A45F-EF6AA41E15B2}" presName="iconSpace" presStyleCnt="0"/>
      <dgm:spPr/>
    </dgm:pt>
    <dgm:pt modelId="{866F95BB-E9D9-40E2-AB9F-99D5F69BA82A}" type="pres">
      <dgm:prSet presAssocID="{1E293C9C-50F7-4DF0-A45F-EF6AA41E15B2}" presName="nameTx" presStyleLbl="revTx" presStyleIdx="2" presStyleCnt="8" custLinFactNeighborY="17872">
        <dgm:presLayoutVars>
          <dgm:chMax val="0"/>
          <dgm:chPref val="0"/>
        </dgm:presLayoutVars>
      </dgm:prSet>
      <dgm:spPr/>
    </dgm:pt>
    <dgm:pt modelId="{B22197FE-7BF1-485D-9B2D-0AD12CF41435}" type="pres">
      <dgm:prSet presAssocID="{1E293C9C-50F7-4DF0-A45F-EF6AA41E15B2}" presName="txSpace" presStyleCnt="0"/>
      <dgm:spPr/>
    </dgm:pt>
    <dgm:pt modelId="{1223E777-77CB-4A9A-BF21-12B513842696}" type="pres">
      <dgm:prSet presAssocID="{1E293C9C-50F7-4DF0-A45F-EF6AA41E15B2}" presName="desTx" presStyleLbl="revTx" presStyleIdx="3" presStyleCnt="8">
        <dgm:presLayoutVars/>
      </dgm:prSet>
      <dgm:spPr/>
    </dgm:pt>
    <dgm:pt modelId="{48A93FE3-F550-4840-B560-2DB8553BED7D}" type="pres">
      <dgm:prSet presAssocID="{1E293C9C-50F7-4DF0-A45F-EF6AA41E15B2}" presName="bottSpace" presStyleCnt="0"/>
      <dgm:spPr/>
    </dgm:pt>
    <dgm:pt modelId="{DCDF700C-8587-4AD0-95CF-A8CEBB3AD30B}" type="pres">
      <dgm:prSet presAssocID="{E019F05B-61F4-4915-9D10-5D6F328EA591}" presName="sibTrans" presStyleCnt="0"/>
      <dgm:spPr/>
    </dgm:pt>
    <dgm:pt modelId="{D5C9CF54-A3DB-4262-A188-C006BBF08A29}" type="pres">
      <dgm:prSet presAssocID="{DA3F2F2F-B5A8-4CFD-ABCE-1BC48CD913AF}" presName="compNode" presStyleCnt="0"/>
      <dgm:spPr/>
    </dgm:pt>
    <dgm:pt modelId="{EB21A753-DAF6-4914-9F97-D017DE4534D0}" type="pres">
      <dgm:prSet presAssocID="{DA3F2F2F-B5A8-4CFD-ABCE-1BC48CD913AF}" presName="topSpace" presStyleCnt="0"/>
      <dgm:spPr/>
    </dgm:pt>
    <dgm:pt modelId="{418E44D8-60E4-4008-9F09-1A652C62E8A6}" type="pres">
      <dgm:prSet presAssocID="{DA3F2F2F-B5A8-4CFD-ABCE-1BC48CD913AF}" presName="photoElip" presStyleLbl="node1" presStyleIdx="2" presStyleCnt="4" custScaleX="108605" custScaleY="108605"/>
      <dgm:spPr>
        <a:prstGeom prst="ellipse">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headshot of team member"/>
        </a:ext>
      </dgm:extLst>
    </dgm:pt>
    <dgm:pt modelId="{51349271-76B0-4CC0-A678-325A9A4D3475}" type="pres">
      <dgm:prSet presAssocID="{DA3F2F2F-B5A8-4CFD-ABCE-1BC48CD913AF}" presName="iconSpace" presStyleCnt="0"/>
      <dgm:spPr/>
    </dgm:pt>
    <dgm:pt modelId="{9B5C14B8-8D61-4009-9F8C-194486F530FA}" type="pres">
      <dgm:prSet presAssocID="{DA3F2F2F-B5A8-4CFD-ABCE-1BC48CD913AF}" presName="nameTx" presStyleLbl="revTx" presStyleIdx="4" presStyleCnt="8" custLinFactNeighborY="17872">
        <dgm:presLayoutVars>
          <dgm:chMax val="0"/>
          <dgm:chPref val="0"/>
        </dgm:presLayoutVars>
      </dgm:prSet>
      <dgm:spPr/>
    </dgm:pt>
    <dgm:pt modelId="{7C23080D-6185-431F-BAF8-5277AA3C0E29}" type="pres">
      <dgm:prSet presAssocID="{DA3F2F2F-B5A8-4CFD-ABCE-1BC48CD913AF}" presName="txSpace" presStyleCnt="0"/>
      <dgm:spPr/>
    </dgm:pt>
    <dgm:pt modelId="{EE420F84-477D-4635-BEF8-66426E9A259D}" type="pres">
      <dgm:prSet presAssocID="{DA3F2F2F-B5A8-4CFD-ABCE-1BC48CD913AF}" presName="desTx" presStyleLbl="revTx" presStyleIdx="5" presStyleCnt="8" custLinFactY="-45265" custLinFactNeighborX="14101" custLinFactNeighborY="-100000">
        <dgm:presLayoutVars/>
      </dgm:prSet>
      <dgm:spPr/>
    </dgm:pt>
    <dgm:pt modelId="{DB61A93F-5AE0-4A97-AFE4-E1EA7F61D044}" type="pres">
      <dgm:prSet presAssocID="{DA3F2F2F-B5A8-4CFD-ABCE-1BC48CD913AF}" presName="bottSpace" presStyleCnt="0"/>
      <dgm:spPr/>
    </dgm:pt>
    <dgm:pt modelId="{75D7FAE6-857D-40F6-B564-3F282FD27B77}" type="pres">
      <dgm:prSet presAssocID="{038FE749-6004-418E-86C7-7C1B1D7930F4}" presName="sibTrans" presStyleCnt="0"/>
      <dgm:spPr/>
    </dgm:pt>
    <dgm:pt modelId="{F836F72C-94C1-41ED-BA62-813057647F9C}" type="pres">
      <dgm:prSet presAssocID="{B2F9B3BC-1849-4A4A-BBE4-752B9B492C76}" presName="compNode" presStyleCnt="0"/>
      <dgm:spPr/>
    </dgm:pt>
    <dgm:pt modelId="{8D7BA638-A338-4090-BADA-C1ECE7868394}" type="pres">
      <dgm:prSet presAssocID="{B2F9B3BC-1849-4A4A-BBE4-752B9B492C76}" presName="topSpace" presStyleCnt="0"/>
      <dgm:spPr/>
    </dgm:pt>
    <dgm:pt modelId="{04A8E640-7EB5-4EF2-8C83-19A3E5328324}" type="pres">
      <dgm:prSet presAssocID="{B2F9B3BC-1849-4A4A-BBE4-752B9B492C76}" presName="photoElip" presStyleLbl="node1" presStyleIdx="3" presStyleCnt="4" custScaleX="108605" custScaleY="108605"/>
      <dgm:spPr>
        <a:prstGeom prst="ellipse">
          <a:avLst/>
        </a:prstGeom>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headshot of team member"/>
        </a:ext>
      </dgm:extLst>
    </dgm:pt>
    <dgm:pt modelId="{278B038A-7223-4C22-98FA-84D16AB2359F}" type="pres">
      <dgm:prSet presAssocID="{B2F9B3BC-1849-4A4A-BBE4-752B9B492C76}" presName="iconSpace" presStyleCnt="0"/>
      <dgm:spPr/>
    </dgm:pt>
    <dgm:pt modelId="{79C5F495-3DD9-41C8-99AE-150A333447D0}" type="pres">
      <dgm:prSet presAssocID="{B2F9B3BC-1849-4A4A-BBE4-752B9B492C76}" presName="nameTx" presStyleLbl="revTx" presStyleIdx="6" presStyleCnt="8" custLinFactNeighborY="17872">
        <dgm:presLayoutVars>
          <dgm:chMax val="0"/>
          <dgm:chPref val="0"/>
        </dgm:presLayoutVars>
      </dgm:prSet>
      <dgm:spPr/>
    </dgm:pt>
    <dgm:pt modelId="{0D329E5F-B8D6-4027-B396-6AF7DD7D0537}" type="pres">
      <dgm:prSet presAssocID="{B2F9B3BC-1849-4A4A-BBE4-752B9B492C76}" presName="txSpace" presStyleCnt="0"/>
      <dgm:spPr/>
    </dgm:pt>
    <dgm:pt modelId="{5A7600AF-A34B-4D03-B3D6-B3C760AE8E06}" type="pres">
      <dgm:prSet presAssocID="{B2F9B3BC-1849-4A4A-BBE4-752B9B492C76}" presName="desTx" presStyleLbl="revTx" presStyleIdx="7" presStyleCnt="8" custLinFactNeighborX="1819" custLinFactNeighborY="-7212">
        <dgm:presLayoutVars/>
      </dgm:prSet>
      <dgm:spPr/>
    </dgm:pt>
    <dgm:pt modelId="{F9799C58-A628-4E75-9DAC-6616D2E34649}" type="pres">
      <dgm:prSet presAssocID="{B2F9B3BC-1849-4A4A-BBE4-752B9B492C76}" presName="bottSpace" presStyleCnt="0"/>
      <dgm:spPr/>
    </dgm:pt>
  </dgm:ptLst>
  <dgm:cxnLst>
    <dgm:cxn modelId="{A7E7000F-0D10-4D88-844F-C9CB2A6A39DA}" srcId="{5C72703F-EB58-4B0C-8B2A-EDF2A51B2C6C}" destId="{1E293C9C-50F7-4DF0-A45F-EF6AA41E15B2}" srcOrd="1" destOrd="0" parTransId="{04936CC5-1B2F-4620-ABDF-F195956C3F4A}" sibTransId="{E019F05B-61F4-4915-9D10-5D6F328EA591}"/>
    <dgm:cxn modelId="{540FED75-CB4E-4EAD-804F-81226869B095}" type="presOf" srcId="{1E293C9C-50F7-4DF0-A45F-EF6AA41E15B2}" destId="{866F95BB-E9D9-40E2-AB9F-99D5F69BA82A}" srcOrd="0" destOrd="0" presId="urn:microsoft.com/office/officeart/2019/1/layout/PeoplePortraitsList"/>
    <dgm:cxn modelId="{4C525577-8965-4DD8-A876-005F65E1D723}" type="presOf" srcId="{B2F9B3BC-1849-4A4A-BBE4-752B9B492C76}" destId="{79C5F495-3DD9-41C8-99AE-150A333447D0}" srcOrd="0" destOrd="0" presId="urn:microsoft.com/office/officeart/2019/1/layout/PeoplePortraitsList"/>
    <dgm:cxn modelId="{103DE3A3-70BD-4C08-B354-5518A18B954E}" type="presOf" srcId="{DA3F2F2F-B5A8-4CFD-ABCE-1BC48CD913AF}" destId="{9B5C14B8-8D61-4009-9F8C-194486F530FA}" srcOrd="0" destOrd="0" presId="urn:microsoft.com/office/officeart/2019/1/layout/PeoplePortraitsList"/>
    <dgm:cxn modelId="{BB48F2B9-3F80-43D5-9223-76526A774C2D}" srcId="{5C72703F-EB58-4B0C-8B2A-EDF2A51B2C6C}" destId="{B2F9B3BC-1849-4A4A-BBE4-752B9B492C76}" srcOrd="3" destOrd="0" parTransId="{48FD486C-824F-4590-8CFC-BC1053E533DD}" sibTransId="{2946CE56-B018-4C0E-918D-0B36D170024F}"/>
    <dgm:cxn modelId="{E6EDE7CF-5B3F-4E2C-99EE-D5462F0EC9CE}" srcId="{5C72703F-EB58-4B0C-8B2A-EDF2A51B2C6C}" destId="{23CA95F9-8BCF-40C1-B842-BCFFD43632F6}" srcOrd="0" destOrd="0" parTransId="{FC4F4986-5DCD-4DC2-B7FD-2C5FABEF9979}" sibTransId="{D868EA7F-D868-4231-86D5-66D9B2DF2F62}"/>
    <dgm:cxn modelId="{307321D6-32A9-4F29-A35B-8328C6417311}" srcId="{5C72703F-EB58-4B0C-8B2A-EDF2A51B2C6C}" destId="{DA3F2F2F-B5A8-4CFD-ABCE-1BC48CD913AF}" srcOrd="2" destOrd="0" parTransId="{D4AFA5E0-6624-49A6-B10B-4FFA7483C001}" sibTransId="{038FE749-6004-418E-86C7-7C1B1D7930F4}"/>
    <dgm:cxn modelId="{DE44E4D8-C5CF-4438-860F-3C376D4D64F5}" type="presOf" srcId="{23CA95F9-8BCF-40C1-B842-BCFFD43632F6}" destId="{FDFAF16A-4FD0-49F4-8593-32E9A31A4FF7}" srcOrd="0" destOrd="0" presId="urn:microsoft.com/office/officeart/2019/1/layout/PeoplePortraitsList"/>
    <dgm:cxn modelId="{74A68EEE-876E-4134-B088-DC53246E11FE}" type="presOf" srcId="{5C72703F-EB58-4B0C-8B2A-EDF2A51B2C6C}" destId="{BF30E86D-EAFC-44CE-B56C-D7C5EC7742F3}" srcOrd="0" destOrd="0" presId="urn:microsoft.com/office/officeart/2019/1/layout/PeoplePortraitsList"/>
    <dgm:cxn modelId="{3D9D2C87-FAC6-440F-8296-405914DA77FA}" type="presParOf" srcId="{BF30E86D-EAFC-44CE-B56C-D7C5EC7742F3}" destId="{34A89649-B4A9-4A6F-8793-5A3DB37DDDA6}" srcOrd="0" destOrd="0" presId="urn:microsoft.com/office/officeart/2019/1/layout/PeoplePortraitsList"/>
    <dgm:cxn modelId="{10208EBB-3996-40BD-88FB-7743A0FCFC0C}" type="presParOf" srcId="{34A89649-B4A9-4A6F-8793-5A3DB37DDDA6}" destId="{FFB9F511-6797-4909-9D3B-89EBC96F25A8}" srcOrd="0" destOrd="0" presId="urn:microsoft.com/office/officeart/2019/1/layout/PeoplePortraitsList"/>
    <dgm:cxn modelId="{680FCFE1-C0D6-41B7-81EE-34F07569A758}" type="presParOf" srcId="{34A89649-B4A9-4A6F-8793-5A3DB37DDDA6}" destId="{73073D5B-7ADA-4F8B-AD34-0BE114905A44}" srcOrd="1" destOrd="0" presId="urn:microsoft.com/office/officeart/2019/1/layout/PeoplePortraitsList"/>
    <dgm:cxn modelId="{84E22014-947A-4B8C-A1FF-A1E4AAD40AF2}" type="presParOf" srcId="{34A89649-B4A9-4A6F-8793-5A3DB37DDDA6}" destId="{EE33220B-2292-4F19-BD6E-B7F529CD8414}" srcOrd="2" destOrd="0" presId="urn:microsoft.com/office/officeart/2019/1/layout/PeoplePortraitsList"/>
    <dgm:cxn modelId="{6B5D3C86-47CA-4D7E-A443-7DF8A6130E63}" type="presParOf" srcId="{34A89649-B4A9-4A6F-8793-5A3DB37DDDA6}" destId="{FDFAF16A-4FD0-49F4-8593-32E9A31A4FF7}" srcOrd="3" destOrd="0" presId="urn:microsoft.com/office/officeart/2019/1/layout/PeoplePortraitsList"/>
    <dgm:cxn modelId="{119527D7-3755-4E3D-BC66-7A27143BBB8B}" type="presParOf" srcId="{34A89649-B4A9-4A6F-8793-5A3DB37DDDA6}" destId="{EEB88C88-E325-43D0-B163-BFD87C897361}" srcOrd="4" destOrd="0" presId="urn:microsoft.com/office/officeart/2019/1/layout/PeoplePortraitsList"/>
    <dgm:cxn modelId="{8B410EAE-BFFA-4BD7-B4BA-16AABEF1EAA9}" type="presParOf" srcId="{34A89649-B4A9-4A6F-8793-5A3DB37DDDA6}" destId="{7D166BBB-55AF-452C-B9A0-94A1EE55FF4F}" srcOrd="5" destOrd="0" presId="urn:microsoft.com/office/officeart/2019/1/layout/PeoplePortraitsList"/>
    <dgm:cxn modelId="{02A3AE73-815E-459E-B530-44D4C95EF771}" type="presParOf" srcId="{34A89649-B4A9-4A6F-8793-5A3DB37DDDA6}" destId="{860D3358-284A-4827-88CC-2F74FF5A1E56}" srcOrd="6" destOrd="0" presId="urn:microsoft.com/office/officeart/2019/1/layout/PeoplePortraitsList"/>
    <dgm:cxn modelId="{6C30D5CD-53EE-463E-B6E2-B237F041E4C3}" type="presParOf" srcId="{BF30E86D-EAFC-44CE-B56C-D7C5EC7742F3}" destId="{0D4A0804-490F-47AA-B7FA-08C890B0D841}" srcOrd="1" destOrd="0" presId="urn:microsoft.com/office/officeart/2019/1/layout/PeoplePortraitsList"/>
    <dgm:cxn modelId="{E4C40201-6BC4-420D-A8E7-A3465911B5D7}" type="presParOf" srcId="{BF30E86D-EAFC-44CE-B56C-D7C5EC7742F3}" destId="{E40BB94D-AE1C-4F05-8AA5-E9FA9A8CCCDE}" srcOrd="2" destOrd="0" presId="urn:microsoft.com/office/officeart/2019/1/layout/PeoplePortraitsList"/>
    <dgm:cxn modelId="{DF091FE9-5356-4A17-932D-C2EAD2530E8C}" type="presParOf" srcId="{E40BB94D-AE1C-4F05-8AA5-E9FA9A8CCCDE}" destId="{1BC7C3C6-BE78-4F0A-9E69-54742F1AA0F3}" srcOrd="0" destOrd="0" presId="urn:microsoft.com/office/officeart/2019/1/layout/PeoplePortraitsList"/>
    <dgm:cxn modelId="{43A6DAE1-8229-474F-B737-E5233B5044F7}" type="presParOf" srcId="{E40BB94D-AE1C-4F05-8AA5-E9FA9A8CCCDE}" destId="{25238F18-07B8-41D8-8BD9-9F8514E8F9C4}" srcOrd="1" destOrd="0" presId="urn:microsoft.com/office/officeart/2019/1/layout/PeoplePortraitsList"/>
    <dgm:cxn modelId="{811B328F-D513-4A25-BB09-9EDD8689ED34}" type="presParOf" srcId="{E40BB94D-AE1C-4F05-8AA5-E9FA9A8CCCDE}" destId="{6FFE343B-847F-4D3F-A2F9-B95E826EC656}" srcOrd="2" destOrd="0" presId="urn:microsoft.com/office/officeart/2019/1/layout/PeoplePortraitsList"/>
    <dgm:cxn modelId="{B86088D4-B825-4152-895F-72CD7428D68F}" type="presParOf" srcId="{E40BB94D-AE1C-4F05-8AA5-E9FA9A8CCCDE}" destId="{866F95BB-E9D9-40E2-AB9F-99D5F69BA82A}" srcOrd="3" destOrd="0" presId="urn:microsoft.com/office/officeart/2019/1/layout/PeoplePortraitsList"/>
    <dgm:cxn modelId="{9DF4ADBA-E8BF-45F3-B4C1-57BC4E46838A}" type="presParOf" srcId="{E40BB94D-AE1C-4F05-8AA5-E9FA9A8CCCDE}" destId="{B22197FE-7BF1-485D-9B2D-0AD12CF41435}" srcOrd="4" destOrd="0" presId="urn:microsoft.com/office/officeart/2019/1/layout/PeoplePortraitsList"/>
    <dgm:cxn modelId="{AE599A69-85C5-4380-827C-D751478A667D}" type="presParOf" srcId="{E40BB94D-AE1C-4F05-8AA5-E9FA9A8CCCDE}" destId="{1223E777-77CB-4A9A-BF21-12B513842696}" srcOrd="5" destOrd="0" presId="urn:microsoft.com/office/officeart/2019/1/layout/PeoplePortraitsList"/>
    <dgm:cxn modelId="{F8E06700-DE35-4D59-8FE6-04C15FF36365}" type="presParOf" srcId="{E40BB94D-AE1C-4F05-8AA5-E9FA9A8CCCDE}" destId="{48A93FE3-F550-4840-B560-2DB8553BED7D}" srcOrd="6" destOrd="0" presId="urn:microsoft.com/office/officeart/2019/1/layout/PeoplePortraitsList"/>
    <dgm:cxn modelId="{B3BC6484-B724-49D7-B0A5-B96774D6C5A7}" type="presParOf" srcId="{BF30E86D-EAFC-44CE-B56C-D7C5EC7742F3}" destId="{DCDF700C-8587-4AD0-95CF-A8CEBB3AD30B}" srcOrd="3" destOrd="0" presId="urn:microsoft.com/office/officeart/2019/1/layout/PeoplePortraitsList"/>
    <dgm:cxn modelId="{123A582B-C4F8-4519-967F-856EBB9F6F06}" type="presParOf" srcId="{BF30E86D-EAFC-44CE-B56C-D7C5EC7742F3}" destId="{D5C9CF54-A3DB-4262-A188-C006BBF08A29}" srcOrd="4" destOrd="0" presId="urn:microsoft.com/office/officeart/2019/1/layout/PeoplePortraitsList"/>
    <dgm:cxn modelId="{0A329E61-D0BD-4638-AFBB-ECC1E1BB2FE5}" type="presParOf" srcId="{D5C9CF54-A3DB-4262-A188-C006BBF08A29}" destId="{EB21A753-DAF6-4914-9F97-D017DE4534D0}" srcOrd="0" destOrd="0" presId="urn:microsoft.com/office/officeart/2019/1/layout/PeoplePortraitsList"/>
    <dgm:cxn modelId="{4E8CFC80-611A-4174-A442-0AFBB471F58A}" type="presParOf" srcId="{D5C9CF54-A3DB-4262-A188-C006BBF08A29}" destId="{418E44D8-60E4-4008-9F09-1A652C62E8A6}" srcOrd="1" destOrd="0" presId="urn:microsoft.com/office/officeart/2019/1/layout/PeoplePortraitsList"/>
    <dgm:cxn modelId="{D991B0D3-565F-44D9-A83F-197781E114D0}" type="presParOf" srcId="{D5C9CF54-A3DB-4262-A188-C006BBF08A29}" destId="{51349271-76B0-4CC0-A678-325A9A4D3475}" srcOrd="2" destOrd="0" presId="urn:microsoft.com/office/officeart/2019/1/layout/PeoplePortraitsList"/>
    <dgm:cxn modelId="{7FC54EBB-A416-48DA-AADE-209AE477B46E}" type="presParOf" srcId="{D5C9CF54-A3DB-4262-A188-C006BBF08A29}" destId="{9B5C14B8-8D61-4009-9F8C-194486F530FA}" srcOrd="3" destOrd="0" presId="urn:microsoft.com/office/officeart/2019/1/layout/PeoplePortraitsList"/>
    <dgm:cxn modelId="{2DCC0C79-D17C-4625-A51E-8C6146272B0A}" type="presParOf" srcId="{D5C9CF54-A3DB-4262-A188-C006BBF08A29}" destId="{7C23080D-6185-431F-BAF8-5277AA3C0E29}" srcOrd="4" destOrd="0" presId="urn:microsoft.com/office/officeart/2019/1/layout/PeoplePortraitsList"/>
    <dgm:cxn modelId="{A2D210FF-C687-4AED-82B0-395AAD28B698}" type="presParOf" srcId="{D5C9CF54-A3DB-4262-A188-C006BBF08A29}" destId="{EE420F84-477D-4635-BEF8-66426E9A259D}" srcOrd="5" destOrd="0" presId="urn:microsoft.com/office/officeart/2019/1/layout/PeoplePortraitsList"/>
    <dgm:cxn modelId="{948ADD0E-8022-4129-AB57-AF1F16DEEC20}" type="presParOf" srcId="{D5C9CF54-A3DB-4262-A188-C006BBF08A29}" destId="{DB61A93F-5AE0-4A97-AFE4-E1EA7F61D044}" srcOrd="6" destOrd="0" presId="urn:microsoft.com/office/officeart/2019/1/layout/PeoplePortraitsList"/>
    <dgm:cxn modelId="{B37D38BA-04F9-4FDE-90E3-13C84B9D3351}" type="presParOf" srcId="{BF30E86D-EAFC-44CE-B56C-D7C5EC7742F3}" destId="{75D7FAE6-857D-40F6-B564-3F282FD27B77}" srcOrd="5" destOrd="0" presId="urn:microsoft.com/office/officeart/2019/1/layout/PeoplePortraitsList"/>
    <dgm:cxn modelId="{C9461069-5B02-4E7D-89BF-60D89C5520D1}" type="presParOf" srcId="{BF30E86D-EAFC-44CE-B56C-D7C5EC7742F3}" destId="{F836F72C-94C1-41ED-BA62-813057647F9C}" srcOrd="6" destOrd="0" presId="urn:microsoft.com/office/officeart/2019/1/layout/PeoplePortraitsList"/>
    <dgm:cxn modelId="{074A72EB-DB29-40AB-9670-D77CF64F72EE}" type="presParOf" srcId="{F836F72C-94C1-41ED-BA62-813057647F9C}" destId="{8D7BA638-A338-4090-BADA-C1ECE7868394}" srcOrd="0" destOrd="0" presId="urn:microsoft.com/office/officeart/2019/1/layout/PeoplePortraitsList"/>
    <dgm:cxn modelId="{ACF70A6D-0F45-437B-9C70-8A65D4111C5E}" type="presParOf" srcId="{F836F72C-94C1-41ED-BA62-813057647F9C}" destId="{04A8E640-7EB5-4EF2-8C83-19A3E5328324}" srcOrd="1" destOrd="0" presId="urn:microsoft.com/office/officeart/2019/1/layout/PeoplePortraitsList"/>
    <dgm:cxn modelId="{207CB733-8608-4FD4-8942-AEF56B8AD050}" type="presParOf" srcId="{F836F72C-94C1-41ED-BA62-813057647F9C}" destId="{278B038A-7223-4C22-98FA-84D16AB2359F}" srcOrd="2" destOrd="0" presId="urn:microsoft.com/office/officeart/2019/1/layout/PeoplePortraitsList"/>
    <dgm:cxn modelId="{ABBDB8AD-1D60-4A5E-A05E-58E73FB4EE6D}" type="presParOf" srcId="{F836F72C-94C1-41ED-BA62-813057647F9C}" destId="{79C5F495-3DD9-41C8-99AE-150A333447D0}" srcOrd="3" destOrd="0" presId="urn:microsoft.com/office/officeart/2019/1/layout/PeoplePortraitsList"/>
    <dgm:cxn modelId="{4C2F2B28-9C3F-433B-AB15-CE2605DCD325}" type="presParOf" srcId="{F836F72C-94C1-41ED-BA62-813057647F9C}" destId="{0D329E5F-B8D6-4027-B396-6AF7DD7D0537}" srcOrd="4" destOrd="0" presId="urn:microsoft.com/office/officeart/2019/1/layout/PeoplePortraitsList"/>
    <dgm:cxn modelId="{A3CD0915-11F1-4C29-91BA-EF724E1525A8}" type="presParOf" srcId="{F836F72C-94C1-41ED-BA62-813057647F9C}" destId="{5A7600AF-A34B-4D03-B3D6-B3C760AE8E06}" srcOrd="5" destOrd="0" presId="urn:microsoft.com/office/officeart/2019/1/layout/PeoplePortraitsList"/>
    <dgm:cxn modelId="{82E4B52A-F0D2-438B-8CA3-5A6EB2771E78}" type="presParOf" srcId="{F836F72C-94C1-41ED-BA62-813057647F9C}" destId="{F9799C58-A628-4E75-9DAC-6616D2E34649}" srcOrd="6" destOrd="0" presId="urn:microsoft.com/office/officeart/2019/1/layout/PeoplePortraits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73D5B-7ADA-4F8B-AD34-0BE114905A44}">
      <dsp:nvSpPr>
        <dsp:cNvPr id="0" name=""/>
        <dsp:cNvSpPr/>
      </dsp:nvSpPr>
      <dsp:spPr>
        <a:xfrm>
          <a:off x="580445" y="781460"/>
          <a:ext cx="1828799" cy="1828799"/>
        </a:xfrm>
        <a:prstGeom prst="ellipse">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FAF16A-4FD0-49F4-8593-32E9A31A4FF7}">
      <dsp:nvSpPr>
        <dsp:cNvPr id="0" name=""/>
        <dsp:cNvSpPr/>
      </dsp:nvSpPr>
      <dsp:spPr>
        <a:xfrm>
          <a:off x="300232" y="2951374"/>
          <a:ext cx="2389225" cy="487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44600">
            <a:lnSpc>
              <a:spcPct val="100000"/>
            </a:lnSpc>
            <a:spcBef>
              <a:spcPct val="0"/>
            </a:spcBef>
            <a:spcAft>
              <a:spcPct val="35000"/>
            </a:spcAft>
            <a:buNone/>
            <a:defRPr b="1" spc="20">
              <a:latin typeface="+mj-lt"/>
            </a:defRPr>
          </a:pPr>
          <a:r>
            <a:rPr lang="en-US" sz="2800" b="0" kern="1200" dirty="0">
              <a:solidFill>
                <a:sysClr val="windowText" lastClr="000000"/>
              </a:solidFill>
            </a:rPr>
            <a:t> Product Owner</a:t>
          </a:r>
          <a:br>
            <a:rPr lang="en-US" sz="1600" kern="1200" dirty="0">
              <a:solidFill>
                <a:sysClr val="windowText" lastClr="000000"/>
              </a:solidFill>
            </a:rPr>
          </a:br>
          <a:r>
            <a:rPr lang="en-US" sz="1600" b="0" kern="1200" dirty="0">
              <a:solidFill>
                <a:schemeClr val="tx1"/>
              </a:solidFill>
              <a:latin typeface="+mn-lt"/>
            </a:rPr>
            <a:t>*Ensures team understands PBIs</a:t>
          </a:r>
        </a:p>
        <a:p>
          <a:pPr marL="0" lvl="0" indent="0" algn="l" defTabSz="1244600">
            <a:lnSpc>
              <a:spcPct val="100000"/>
            </a:lnSpc>
            <a:spcBef>
              <a:spcPct val="0"/>
            </a:spcBef>
            <a:spcAft>
              <a:spcPct val="35000"/>
            </a:spcAft>
            <a:buNone/>
            <a:defRPr b="1" spc="20">
              <a:latin typeface="+mj-lt"/>
            </a:defRPr>
          </a:pPr>
          <a:r>
            <a:rPr lang="en-US" sz="1600" b="0" kern="1200" dirty="0">
              <a:solidFill>
                <a:schemeClr val="tx1"/>
              </a:solidFill>
              <a:latin typeface="+mn-lt"/>
            </a:rPr>
            <a:t>*Responsible for Product Backlog Grooming &amp; assigning estimates</a:t>
          </a:r>
        </a:p>
      </dsp:txBody>
      <dsp:txXfrm>
        <a:off x="300232" y="2951374"/>
        <a:ext cx="2389225" cy="487484"/>
      </dsp:txXfrm>
    </dsp:sp>
    <dsp:sp modelId="{7D166BBB-55AF-452C-B9A0-94A1EE55FF4F}">
      <dsp:nvSpPr>
        <dsp:cNvPr id="0" name=""/>
        <dsp:cNvSpPr/>
      </dsp:nvSpPr>
      <dsp:spPr>
        <a:xfrm>
          <a:off x="300232" y="3417023"/>
          <a:ext cx="2389225" cy="603915"/>
        </a:xfrm>
        <a:prstGeom prst="rect">
          <a:avLst/>
        </a:prstGeom>
        <a:noFill/>
        <a:ln>
          <a:noFill/>
        </a:ln>
        <a:effectLst/>
      </dsp:spPr>
      <dsp:style>
        <a:lnRef idx="0">
          <a:scrgbClr r="0" g="0" b="0"/>
        </a:lnRef>
        <a:fillRef idx="0">
          <a:scrgbClr r="0" g="0" b="0"/>
        </a:fillRef>
        <a:effectRef idx="0">
          <a:scrgbClr r="0" g="0" b="0"/>
        </a:effectRef>
        <a:fontRef idx="minor"/>
      </dsp:style>
    </dsp:sp>
    <dsp:sp modelId="{25238F18-07B8-41D8-8BD9-9F8514E8F9C4}">
      <dsp:nvSpPr>
        <dsp:cNvPr id="0" name=""/>
        <dsp:cNvSpPr/>
      </dsp:nvSpPr>
      <dsp:spPr>
        <a:xfrm>
          <a:off x="3387785" y="781460"/>
          <a:ext cx="1828799" cy="1828799"/>
        </a:xfrm>
        <a:prstGeom prst="ellipse">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6F95BB-E9D9-40E2-AB9F-99D5F69BA82A}">
      <dsp:nvSpPr>
        <dsp:cNvPr id="0" name=""/>
        <dsp:cNvSpPr/>
      </dsp:nvSpPr>
      <dsp:spPr>
        <a:xfrm>
          <a:off x="3107572" y="2951374"/>
          <a:ext cx="2389225" cy="487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44600">
            <a:lnSpc>
              <a:spcPct val="100000"/>
            </a:lnSpc>
            <a:spcBef>
              <a:spcPct val="0"/>
            </a:spcBef>
            <a:spcAft>
              <a:spcPct val="35000"/>
            </a:spcAft>
            <a:buNone/>
            <a:defRPr b="1" spc="20">
              <a:latin typeface="+mj-lt"/>
            </a:defRPr>
          </a:pPr>
          <a:r>
            <a:rPr lang="en-US" sz="2800" b="0" kern="1200" dirty="0">
              <a:solidFill>
                <a:schemeClr val="tx1"/>
              </a:solidFill>
            </a:rPr>
            <a:t> Scrum Master</a:t>
          </a:r>
          <a:br>
            <a:rPr lang="en-US" sz="1600" kern="1200" dirty="0">
              <a:solidFill>
                <a:schemeClr val="tx1"/>
              </a:solidFill>
            </a:rPr>
          </a:br>
          <a:r>
            <a:rPr lang="en-US" sz="1600" b="0" kern="1200" spc="20" dirty="0">
              <a:solidFill>
                <a:prstClr val="black"/>
              </a:solidFill>
              <a:latin typeface="Avenir Next LT Pro"/>
              <a:ea typeface="+mn-ea"/>
              <a:cs typeface="+mn-cs"/>
            </a:rPr>
            <a:t>*Facilitates comms &amp; collaboration via Scrum events</a:t>
          </a:r>
        </a:p>
        <a:p>
          <a:pPr marL="0" lvl="0" indent="0" algn="l" defTabSz="1244600">
            <a:lnSpc>
              <a:spcPct val="100000"/>
            </a:lnSpc>
            <a:spcBef>
              <a:spcPct val="0"/>
            </a:spcBef>
            <a:spcAft>
              <a:spcPct val="35000"/>
            </a:spcAft>
            <a:buNone/>
            <a:defRPr b="1" spc="20">
              <a:latin typeface="+mj-lt"/>
            </a:defRPr>
          </a:pPr>
          <a:r>
            <a:rPr lang="en-US" sz="1600" b="0" kern="1200" dirty="0">
              <a:solidFill>
                <a:schemeClr val="tx1"/>
              </a:solidFill>
              <a:latin typeface="+mn-lt"/>
            </a:rPr>
            <a:t>*Coaches &amp; mentors team</a:t>
          </a:r>
        </a:p>
        <a:p>
          <a:pPr marL="0" lvl="0" indent="0" algn="l" defTabSz="1244600">
            <a:lnSpc>
              <a:spcPct val="100000"/>
            </a:lnSpc>
            <a:spcBef>
              <a:spcPct val="0"/>
            </a:spcBef>
            <a:spcAft>
              <a:spcPct val="35000"/>
            </a:spcAft>
            <a:buNone/>
            <a:defRPr b="1" spc="20">
              <a:latin typeface="+mj-lt"/>
            </a:defRPr>
          </a:pPr>
          <a:r>
            <a:rPr lang="en-US" sz="1600" b="0" kern="1200" dirty="0">
              <a:solidFill>
                <a:schemeClr val="tx1"/>
              </a:solidFill>
              <a:latin typeface="+mn-lt"/>
            </a:rPr>
            <a:t>*Removes barriers to productivity</a:t>
          </a:r>
        </a:p>
      </dsp:txBody>
      <dsp:txXfrm>
        <a:off x="3107572" y="2951374"/>
        <a:ext cx="2389225" cy="487484"/>
      </dsp:txXfrm>
    </dsp:sp>
    <dsp:sp modelId="{1223E777-77CB-4A9A-BF21-12B513842696}">
      <dsp:nvSpPr>
        <dsp:cNvPr id="0" name=""/>
        <dsp:cNvSpPr/>
      </dsp:nvSpPr>
      <dsp:spPr>
        <a:xfrm>
          <a:off x="3107572" y="3417023"/>
          <a:ext cx="2389225" cy="603915"/>
        </a:xfrm>
        <a:prstGeom prst="rect">
          <a:avLst/>
        </a:prstGeom>
        <a:noFill/>
        <a:ln>
          <a:noFill/>
        </a:ln>
        <a:effectLst/>
      </dsp:spPr>
      <dsp:style>
        <a:lnRef idx="0">
          <a:scrgbClr r="0" g="0" b="0"/>
        </a:lnRef>
        <a:fillRef idx="0">
          <a:scrgbClr r="0" g="0" b="0"/>
        </a:fillRef>
        <a:effectRef idx="0">
          <a:scrgbClr r="0" g="0" b="0"/>
        </a:effectRef>
        <a:fontRef idx="minor"/>
      </dsp:style>
    </dsp:sp>
    <dsp:sp modelId="{418E44D8-60E4-4008-9F09-1A652C62E8A6}">
      <dsp:nvSpPr>
        <dsp:cNvPr id="0" name=""/>
        <dsp:cNvSpPr/>
      </dsp:nvSpPr>
      <dsp:spPr>
        <a:xfrm>
          <a:off x="6195126" y="781460"/>
          <a:ext cx="1828799" cy="1828799"/>
        </a:xfrm>
        <a:prstGeom prst="ellipse">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5C14B8-8D61-4009-9F8C-194486F530FA}">
      <dsp:nvSpPr>
        <dsp:cNvPr id="0" name=""/>
        <dsp:cNvSpPr/>
      </dsp:nvSpPr>
      <dsp:spPr>
        <a:xfrm>
          <a:off x="5914913" y="2951374"/>
          <a:ext cx="2389225" cy="487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44600">
            <a:lnSpc>
              <a:spcPct val="100000"/>
            </a:lnSpc>
            <a:spcBef>
              <a:spcPct val="0"/>
            </a:spcBef>
            <a:spcAft>
              <a:spcPct val="35000"/>
            </a:spcAft>
            <a:buNone/>
            <a:defRPr b="1" spc="20">
              <a:latin typeface="+mj-lt"/>
            </a:defRPr>
          </a:pPr>
          <a:r>
            <a:rPr lang="en-US" sz="2800" b="0" kern="1200" dirty="0">
              <a:solidFill>
                <a:schemeClr val="tx1"/>
              </a:solidFill>
            </a:rPr>
            <a:t>  Developer(s)</a:t>
          </a:r>
          <a:br>
            <a:rPr lang="en-US" sz="1600" kern="1200" dirty="0">
              <a:solidFill>
                <a:schemeClr val="tx1"/>
              </a:solidFill>
            </a:rPr>
          </a:br>
          <a:r>
            <a:rPr lang="en-US" sz="1600" b="0" kern="1200" spc="20" dirty="0">
              <a:solidFill>
                <a:prstClr val="black"/>
              </a:solidFill>
              <a:latin typeface="Avenir Next LT Pro"/>
              <a:ea typeface="+mn-ea"/>
              <a:cs typeface="+mn-cs"/>
            </a:rPr>
            <a:t>*Creates a usable product</a:t>
          </a:r>
        </a:p>
        <a:p>
          <a:pPr marL="0" lvl="0" indent="0" algn="l" defTabSz="1244600">
            <a:lnSpc>
              <a:spcPct val="100000"/>
            </a:lnSpc>
            <a:spcBef>
              <a:spcPct val="0"/>
            </a:spcBef>
            <a:spcAft>
              <a:spcPct val="35000"/>
            </a:spcAft>
            <a:buNone/>
            <a:defRPr b="1" spc="20">
              <a:latin typeface="+mj-lt"/>
            </a:defRPr>
          </a:pPr>
          <a:r>
            <a:rPr lang="en-US" sz="1600" b="0" kern="1200" spc="20" dirty="0">
              <a:solidFill>
                <a:prstClr val="black"/>
              </a:solidFill>
              <a:latin typeface="Avenir Next LT Pro"/>
              <a:ea typeface="+mn-ea"/>
              <a:cs typeface="+mn-cs"/>
            </a:rPr>
            <a:t>*Defines non-functional requirements, design, &amp; scope</a:t>
          </a:r>
        </a:p>
        <a:p>
          <a:pPr marL="0" lvl="0" indent="0" algn="l" defTabSz="1244600">
            <a:lnSpc>
              <a:spcPct val="100000"/>
            </a:lnSpc>
            <a:spcBef>
              <a:spcPct val="0"/>
            </a:spcBef>
            <a:spcAft>
              <a:spcPct val="35000"/>
            </a:spcAft>
            <a:buNone/>
            <a:defRPr b="1" spc="20">
              <a:latin typeface="+mj-lt"/>
            </a:defRPr>
          </a:pPr>
          <a:r>
            <a:rPr lang="en-US" sz="1600" b="0" kern="1200" spc="20" dirty="0">
              <a:solidFill>
                <a:prstClr val="black"/>
              </a:solidFill>
              <a:latin typeface="Avenir Next LT Pro"/>
              <a:ea typeface="+mn-ea"/>
              <a:cs typeface="+mn-cs"/>
            </a:rPr>
            <a:t>*Creates Sprint Backlog</a:t>
          </a:r>
          <a:endParaRPr lang="en-US" sz="1600" b="0" kern="1200" dirty="0">
            <a:solidFill>
              <a:schemeClr val="tx1"/>
            </a:solidFill>
            <a:latin typeface="+mn-lt"/>
          </a:endParaRPr>
        </a:p>
      </dsp:txBody>
      <dsp:txXfrm>
        <a:off x="5914913" y="2951374"/>
        <a:ext cx="2389225" cy="487484"/>
      </dsp:txXfrm>
    </dsp:sp>
    <dsp:sp modelId="{EE420F84-477D-4635-BEF8-66426E9A259D}">
      <dsp:nvSpPr>
        <dsp:cNvPr id="0" name=""/>
        <dsp:cNvSpPr/>
      </dsp:nvSpPr>
      <dsp:spPr>
        <a:xfrm>
          <a:off x="6251818" y="2539746"/>
          <a:ext cx="2389225" cy="603915"/>
        </a:xfrm>
        <a:prstGeom prst="rect">
          <a:avLst/>
        </a:prstGeom>
        <a:noFill/>
        <a:ln>
          <a:noFill/>
        </a:ln>
        <a:effectLst/>
      </dsp:spPr>
      <dsp:style>
        <a:lnRef idx="0">
          <a:scrgbClr r="0" g="0" b="0"/>
        </a:lnRef>
        <a:fillRef idx="0">
          <a:scrgbClr r="0" g="0" b="0"/>
        </a:fillRef>
        <a:effectRef idx="0">
          <a:scrgbClr r="0" g="0" b="0"/>
        </a:effectRef>
        <a:fontRef idx="minor"/>
      </dsp:style>
    </dsp:sp>
    <dsp:sp modelId="{04A8E640-7EB5-4EF2-8C83-19A3E5328324}">
      <dsp:nvSpPr>
        <dsp:cNvPr id="0" name=""/>
        <dsp:cNvSpPr/>
      </dsp:nvSpPr>
      <dsp:spPr>
        <a:xfrm>
          <a:off x="9002466" y="781460"/>
          <a:ext cx="1828799" cy="1828799"/>
        </a:xfrm>
        <a:prstGeom prst="ellipse">
          <a:avLst/>
        </a:prstGeom>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C5F495-3DD9-41C8-99AE-150A333447D0}">
      <dsp:nvSpPr>
        <dsp:cNvPr id="0" name=""/>
        <dsp:cNvSpPr/>
      </dsp:nvSpPr>
      <dsp:spPr>
        <a:xfrm>
          <a:off x="8722253" y="2951374"/>
          <a:ext cx="2389225" cy="487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44600">
            <a:lnSpc>
              <a:spcPct val="100000"/>
            </a:lnSpc>
            <a:spcBef>
              <a:spcPct val="0"/>
            </a:spcBef>
            <a:spcAft>
              <a:spcPct val="35000"/>
            </a:spcAft>
            <a:buNone/>
            <a:defRPr b="1" spc="20">
              <a:latin typeface="+mj-lt"/>
            </a:defRPr>
          </a:pPr>
          <a:r>
            <a:rPr lang="en-US" sz="2800" b="0" kern="1200" dirty="0">
              <a:solidFill>
                <a:schemeClr val="tx1"/>
              </a:solidFill>
            </a:rPr>
            <a:t>     Tester(s)</a:t>
          </a:r>
          <a:br>
            <a:rPr lang="en-US" sz="1600" kern="1200" dirty="0">
              <a:solidFill>
                <a:schemeClr val="tx1"/>
              </a:solidFill>
            </a:rPr>
          </a:br>
          <a:r>
            <a:rPr lang="en-US" sz="1600" b="0" kern="1200" spc="20" dirty="0">
              <a:solidFill>
                <a:prstClr val="black"/>
              </a:solidFill>
              <a:latin typeface="Avenir Next LT Pro"/>
              <a:ea typeface="+mn-ea"/>
              <a:cs typeface="+mn-cs"/>
            </a:rPr>
            <a:t>*Performs User Acceptance Tests using Acceptance Criteria and Definition of Done (DoD)</a:t>
          </a:r>
        </a:p>
        <a:p>
          <a:pPr marL="0" lvl="0" indent="0" algn="l" defTabSz="1244600">
            <a:lnSpc>
              <a:spcPct val="100000"/>
            </a:lnSpc>
            <a:spcBef>
              <a:spcPct val="0"/>
            </a:spcBef>
            <a:spcAft>
              <a:spcPct val="35000"/>
            </a:spcAft>
            <a:buNone/>
            <a:defRPr b="1" spc="20">
              <a:latin typeface="+mj-lt"/>
            </a:defRPr>
          </a:pPr>
          <a:r>
            <a:rPr lang="en-US" sz="1600" b="0" kern="1200" spc="20" dirty="0">
              <a:solidFill>
                <a:prstClr val="black"/>
              </a:solidFill>
              <a:latin typeface="Avenir Next LT Pro"/>
              <a:ea typeface="+mn-ea"/>
              <a:cs typeface="+mn-cs"/>
            </a:rPr>
            <a:t>*NOTE: Each member may perform the job of both Developer and Tester</a:t>
          </a:r>
          <a:endParaRPr lang="en-US" sz="1600" b="0" kern="1200" dirty="0">
            <a:solidFill>
              <a:schemeClr val="tx1"/>
            </a:solidFill>
            <a:latin typeface="+mn-lt"/>
          </a:endParaRPr>
        </a:p>
      </dsp:txBody>
      <dsp:txXfrm>
        <a:off x="8722253" y="2951374"/>
        <a:ext cx="2389225" cy="487484"/>
      </dsp:txXfrm>
    </dsp:sp>
    <dsp:sp modelId="{5A7600AF-A34B-4D03-B3D6-B3C760AE8E06}">
      <dsp:nvSpPr>
        <dsp:cNvPr id="0" name=""/>
        <dsp:cNvSpPr/>
      </dsp:nvSpPr>
      <dsp:spPr>
        <a:xfrm>
          <a:off x="8765713" y="3373469"/>
          <a:ext cx="2389225" cy="603915"/>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9/1/layout/PeoplePortraitsList">
  <dgm:title val="People Portrait List"/>
  <dgm:desc val="People Portrait List"/>
  <dgm:catLst>
    <dgm:cat type="list"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dgm:constr type="w" for="ch" forName="compNode" refType="h" refFor="ch" refForName="compNode" fact="0.55"/>
      <dgm:constr type="w" for="ch" forName="sibTrans" refType="w" refFor="ch" refForName="compNode" fact="0.175"/>
      <dgm:constr type="primFontSz" for="des" forName="nameTx" val="18"/>
      <dgm:constr type="primFontSz" for="des" forName="desTx" refType="primFontSz" refFor="des" refForName="nameTx" op="lte" fact="0.75"/>
      <dgm:constr type="h" for="des" forName="topSpace" op="equ"/>
      <dgm:constr type="h" for="des" forName="compNode" op="equ"/>
      <dgm:constr type="h" for="des" forName="photoElip" op="equ"/>
      <dgm:constr type="w" for="des" forName="photoElip" op="equ"/>
      <dgm:constr type="l" for="des" forName="photoElip" op="equ"/>
      <dgm:constr type="h" for="des" forName="iconSpace" op="equ"/>
      <dgm:constr type="h" for="des" forName="nameTx" op="equ"/>
      <dgm:constr type="h" for="des" forName="txSpace" op="equ"/>
      <dgm:constr type="h" for="des" forName="desTx" op="equ"/>
      <dgm:constr type="h" for="des" forName="bottSpace"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topSpace" refType="w"/>
          <dgm:constr type="h" for="ch" forName="topSpace" refType="h" fact="0.187"/>
          <dgm:constr type="l" for="ch" forName="topSpace"/>
          <dgm:constr type="w" for="ch" forName="photoElip" refType="h" refFor="ch" refForName="photoElip"/>
          <dgm:constr type="h" for="ch" forName="photoElip" val="46.775"/>
          <dgm:constr type="t" for="ch" forName="photoElip" refType="b" refFor="ch" refForName="topSpace"/>
          <dgm:constr type="ctrX" for="ch" forName="photoElip" refType="w" fact="0.5"/>
          <dgm:constr type="w" for="ch" forName="iconSpace" refType="w"/>
          <dgm:constr type="h" for="ch" forName="iconSpace" refType="h" fact="0.075"/>
          <dgm:constr type="l" for="ch" forName="iconSpace"/>
          <dgm:constr type="t" for="ch" forName="iconSpace" refType="b" refFor="ch" refForName="photoElip"/>
          <dgm:constr type="w" for="ch" forName="nameTx" refType="w"/>
          <dgm:constr type="h" for="ch" forName="nameTx" refType="h" fact="0.112"/>
          <dgm:constr type="l" for="ch" forName="nameTx"/>
          <dgm:constr type="t" for="ch" forName="nameTx" refType="b" refFor="ch" refForName="iconSpace"/>
          <dgm:constr type="h" for="ch" forName="txSpace" refType="h" fact="0.015"/>
          <dgm:constr type="w" for="ch" forName="txSpace" refType="w"/>
          <dgm:constr type="l" for="ch" forName="txSpace"/>
          <dgm:constr type="t" for="ch" forName="txSpace" refType="b" refFor="ch" refForName="nameTx"/>
          <dgm:constr type="w" for="ch" forName="desTx" refType="w"/>
          <dgm:constr type="l" for="ch" forName="desTx"/>
          <dgm:constr type="h" for="ch" forName="desTx" refType="h" fact="0.13875"/>
          <dgm:constr type="t" for="ch" forName="desTx" refType="b" refFor="ch" refForName="txSpace"/>
          <dgm:constr type="w" for="ch" forName="bottSpace" refType="w"/>
          <dgm:constr type="h" for="ch" forName="bottSpace" refType="h" fact="0.067"/>
          <dgm:constr type="l" for="ch" forName="bottSpace"/>
          <dgm:constr type="t" for="ch" forName="bottSpace" refType="b" refFor="ch" refForName="desTx"/>
        </dgm:constrLst>
        <dgm:ruleLst>
          <dgm:rule type="h" val="INF" fact="NaN" max="NaN"/>
        </dgm:ruleLst>
        <dgm:layoutNode name="topSpace">
          <dgm:alg type="sp"/>
          <dgm:shape xmlns:r="http://schemas.openxmlformats.org/officeDocument/2006/relationships" r:blip="">
            <dgm:adjLst/>
          </dgm:shape>
          <dgm:presOf/>
          <dgm:constrLst/>
          <dgm:ruleLst/>
        </dgm:layoutNode>
        <dgm:layoutNode name="photoElip" styleLbl="node1">
          <dgm:alg type="sp"/>
          <dgm:shape xmlns:r="http://schemas.openxmlformats.org/officeDocument/2006/relationships" type="ellipse"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nameTx" styleLbl="revTx">
          <dgm:varLst>
            <dgm:chMax val="0"/>
            <dgm:chPref val="0"/>
          </dgm:varLst>
          <dgm:alg type="tx">
            <dgm:param type="txAnchorVert" val="t"/>
            <dgm:param type="txAnchorHorzCh" val="ct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HorzCh" val="ctr"/>
            <dgm:param type="txAnchorVert" val="t"/>
          </dgm:alg>
          <dgm:shape xmlns:r="http://schemas.openxmlformats.org/officeDocument/2006/relationships" type="rect" r:blip="">
            <dgm:adjLst/>
          </dgm:shape>
          <dgm:presOf axis="des" ptType="node"/>
          <dgm:constrLst>
            <dgm:constr type="primFontSz" val="13"/>
            <dgm:constr type="secFontSz" refType="primFontSz"/>
            <dgm:constr type="lMarg"/>
            <dgm:constr type="rMarg"/>
            <dgm:constr type="tMarg"/>
            <dgm:constr type="bMarg"/>
          </dgm:constrLst>
          <dgm:ruleLst>
            <dgm:rule type="primFontSz" val="13" fact="NaN" max="NaN"/>
            <dgm:rule type="h" val="INF" fact="NaN" max="NaN"/>
          </dgm:ruleLst>
        </dgm:layoutNode>
        <dgm:layoutNode name="bottSpace">
          <dgm:alg type="sp"/>
          <dgm:shape xmlns:r="http://schemas.openxmlformats.org/officeDocument/2006/relationships" r:blip="">
            <dgm:adjLst/>
          </dgm:shape>
          <dgm:presOf/>
          <dgm:constrLst/>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gn="ctr">
          <a:lnSpc>
            <a:spcPct val="100000"/>
          </a:lnSpc>
          <a:defRPr b="1" spc="20">
            <a:latin typeface="+mj-lt"/>
          </a:defRPr>
        </a:lvl1pPr>
        <a:lvl2pPr algn="ctr">
          <a:lnSpc>
            <a:spcPct val="100000"/>
          </a:lnSpc>
          <a:defRPr>
            <a:latin typeface="+mj-lt"/>
          </a:defRPr>
        </a:lvl2pPr>
        <a:lvl3pPr algn="ctr">
          <a:buNone/>
          <a:defRPr i="1">
            <a:latin typeface="+mj-lt"/>
          </a:defRPr>
        </a:lvl3pPr>
        <a:lvl4pPr algn="ctr">
          <a:buNone/>
          <a:defRPr i="1">
            <a:latin typeface="+mj-lt"/>
          </a:defRPr>
        </a:lvl4pPr>
        <a:lvl5pPr algn="ctr">
          <a:buNone/>
          <a:defRPr i="1">
            <a:latin typeface="+mj-lt"/>
          </a:defRPr>
        </a:lvl5pPr>
        <a:lvl6pPr algn="ctr">
          <a:buNone/>
          <a:defRPr i="1">
            <a:latin typeface="+mj-lt"/>
          </a:defRPr>
        </a:lvl6pPr>
        <a:lvl7pPr algn="ctr">
          <a:buNone/>
          <a:defRPr i="1">
            <a:latin typeface="+mj-lt"/>
          </a:defRPr>
        </a:lvl7pPr>
        <a:lvl8pPr algn="ctr">
          <a:buNone/>
          <a:defRPr i="1">
            <a:latin typeface="+mj-lt"/>
          </a:defRPr>
        </a:lvl8pPr>
        <a:lvl9pPr algn="ctr">
          <a:buNone/>
          <a:defRPr i="1">
            <a:latin typeface="+mj-lt"/>
          </a:defRPr>
        </a:lvl9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dirty="0"/>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6C7BA811-8917-4F1D-B22F-E96045BFA4E0}" type="datetimeFigureOut">
              <a:rPr lang="en-US" smtClean="0"/>
              <a:t>7/20/2024</a:t>
            </a:fld>
            <a:endParaRPr lang="en-US" dirty="0"/>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US" dirty="0"/>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D40C6A29-4676-420C-BBE3-ACC2B80F64D4}" type="slidenum">
              <a:rPr lang="en-US" smtClean="0"/>
              <a:t>‹#›</a:t>
            </a:fld>
            <a:endParaRPr lang="en-US" dirty="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reeform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anchor="b"/>
          <a:lstStyle>
            <a:lvl1pPr algn="r">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 Placeholder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medium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a:lstStyle>
            <a:lvl1pPr marL="0" indent="0">
              <a:buNone/>
              <a:defRPr sz="24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a:lstStyle>
            <a:lvl1pPr algn="ct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pPr algn="l">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a:lstStyle>
            <a:lvl1pPr marL="0" indent="0">
              <a:buNone/>
              <a:defRPr sz="2400"/>
            </a:lvl1pPr>
            <a:lvl2pPr marL="228600">
              <a:defRPr sz="1800"/>
            </a:lvl2pPr>
            <a:lvl3pPr marL="457200">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a:lstStyle>
            <a:lvl1pPr algn="ct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anchor="ctr"/>
          <a:lstStyle>
            <a:lvl1pPr marL="0" indent="0">
              <a:buNone/>
              <a:defRPr/>
            </a:lvl1pPr>
            <a:lvl2pPr marL="228600">
              <a:defRPr/>
            </a:lvl2pPr>
            <a:lvl3pPr marL="457200">
              <a:defRPr/>
            </a:lvl3pPr>
            <a:lvl4pPr>
              <a:buNone/>
              <a:defRPr/>
            </a:lvl4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anchor="b"/>
          <a:lstStyle>
            <a:lvl1pPr algn="ct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a:lstStyle>
            <a:lvl1pPr>
              <a:buNone/>
              <a:defRPr>
                <a:solidFill>
                  <a:schemeClr val="bg1"/>
                </a:solidFill>
              </a:defRPr>
            </a:lvl1pPr>
          </a:lstStyle>
          <a:p>
            <a:r>
              <a:rPr lang="en-US"/>
              <a:t>Click icon to add picture</a:t>
            </a:r>
            <a:endParaRPr lang="en-US" dirty="0"/>
          </a:p>
        </p:txBody>
      </p:sp>
      <p:sp>
        <p:nvSpPr>
          <p:cNvPr id="10" name="Title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anchor="b" anchorCtr="0">
            <a:noAutofit/>
          </a:bodyPr>
          <a:lstStyle>
            <a:lvl1pPr algn="ctr">
              <a:defRPr sz="4000">
                <a:solidFill>
                  <a:schemeClr val="tx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Date Placeholder 10">
            <a:extLst>
              <a:ext uri="{FF2B5EF4-FFF2-40B4-BE49-F238E27FC236}">
                <a16:creationId xmlns:a16="http://schemas.microsoft.com/office/drawing/2014/main" id="{6B76FE53-FB67-4871-8485-71BAAFD7D1BF}"/>
              </a:ext>
            </a:extLst>
          </p:cNvPr>
          <p:cNvSpPr>
            <a:spLocks noGrp="1"/>
          </p:cNvSpPr>
          <p:nvPr>
            <p:ph type="dt" sz="half" idx="11"/>
          </p:nvPr>
        </p:nvSpPr>
        <p:spPr/>
        <p:txBody>
          <a:bodyPr/>
          <a:lstStyle>
            <a:lvl1pPr>
              <a:defRPr>
                <a:solidFill>
                  <a:schemeClr val="bg1"/>
                </a:solidFill>
                <a:latin typeface="+mn-lt"/>
              </a:defRPr>
            </a:lvl1pPr>
          </a:lstStyle>
          <a:p>
            <a:pPr>
              <a:defRPr/>
            </a:pPr>
            <a:r>
              <a:rPr lang="en-US" dirty="0"/>
              <a:t>9/3/20XX</a:t>
            </a:r>
          </a:p>
        </p:txBody>
      </p:sp>
      <p:sp>
        <p:nvSpPr>
          <p:cNvPr id="12" name="Footer Placehold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a:lstStyle>
            <a:lvl1pPr>
              <a:defRPr>
                <a:solidFill>
                  <a:schemeClr val="bg1"/>
                </a:solidFill>
                <a:latin typeface="+mn-lt"/>
              </a:defRPr>
            </a:lvl1pPr>
          </a:lstStyle>
          <a:p>
            <a:pPr>
              <a:defRPr/>
            </a:pPr>
            <a:r>
              <a:rPr lang="en-US" dirty="0"/>
              <a:t>Presentation Title</a:t>
            </a:r>
          </a:p>
        </p:txBody>
      </p:sp>
      <p:sp>
        <p:nvSpPr>
          <p:cNvPr id="13" name="Slide Number Placehold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a:lstStyle>
            <a:lvl1pPr>
              <a:defRPr>
                <a:solidFill>
                  <a:schemeClr val="bg1"/>
                </a:solidFill>
                <a:latin typeface="+mn-lt"/>
              </a:defRPr>
            </a:lvl1pPr>
          </a:lstStyle>
          <a:p>
            <a:pPr>
              <a:defRPr/>
            </a:pPr>
            <a:fld id="{D76B855D-E9CC-4FF8-AD85-6CDC7B89A0DE}" type="slidenum">
              <a:rPr lang="en-US" smtClean="0"/>
              <a:pPr>
                <a:defRPr/>
              </a:pPr>
              <a:t>‹#›</a:t>
            </a:fld>
            <a:endParaRPr lang="en-US" dirty="0"/>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agilemanifesto.org/" TargetMode="External"/><Relationship Id="rId2" Type="http://schemas.openxmlformats.org/officeDocument/2006/relationships/hyperlink" Target="https://www.scrum.org/resources/scrum-guide" TargetMode="External"/><Relationship Id="rId1" Type="http://schemas.openxmlformats.org/officeDocument/2006/relationships/slideLayout" Target="../slideLayouts/slideLayout11.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hyperlink" Target="mailto:matthew.pool@snhu.edu" TargetMode="Externa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8836-40C5-46C2-81BA-21AA27176925}"/>
              </a:ext>
            </a:extLst>
          </p:cNvPr>
          <p:cNvSpPr>
            <a:spLocks noGrp="1"/>
          </p:cNvSpPr>
          <p:nvPr>
            <p:ph type="ctrTitle"/>
          </p:nvPr>
        </p:nvSpPr>
        <p:spPr/>
        <p:txBody>
          <a:bodyPr/>
          <a:lstStyle/>
          <a:p>
            <a:r>
              <a:rPr lang="en-US" dirty="0">
                <a:solidFill>
                  <a:srgbClr val="FFFFFF"/>
                </a:solidFill>
              </a:rPr>
              <a:t>Scrum-Agile Framework</a:t>
            </a:r>
            <a:endParaRPr lang="en-US" dirty="0"/>
          </a:p>
        </p:txBody>
      </p:sp>
      <p:sp>
        <p:nvSpPr>
          <p:cNvPr id="3" name="Subtitle 2">
            <a:extLst>
              <a:ext uri="{FF2B5EF4-FFF2-40B4-BE49-F238E27FC236}">
                <a16:creationId xmlns:a16="http://schemas.microsoft.com/office/drawing/2014/main" id="{72CC4EC4-809C-4FD2-AA20-009F08590DA6}"/>
              </a:ext>
            </a:extLst>
          </p:cNvPr>
          <p:cNvSpPr>
            <a:spLocks noGrp="1"/>
          </p:cNvSpPr>
          <p:nvPr>
            <p:ph type="subTitle" idx="1"/>
          </p:nvPr>
        </p:nvSpPr>
        <p:spPr/>
        <p:txBody>
          <a:bodyPr/>
          <a:lstStyle/>
          <a:p>
            <a:r>
              <a:rPr lang="en-US" dirty="0">
                <a:solidFill>
                  <a:srgbClr val="FFFFFF"/>
                </a:solidFill>
              </a:rPr>
              <a:t>Matthew Pool</a:t>
            </a:r>
          </a:p>
          <a:p>
            <a:endParaRPr lang="en-US" dirty="0"/>
          </a:p>
        </p:txBody>
      </p:sp>
    </p:spTree>
    <p:extLst>
      <p:ext uri="{BB962C8B-B14F-4D97-AF65-F5344CB8AC3E}">
        <p14:creationId xmlns:p14="http://schemas.microsoft.com/office/powerpoint/2010/main" val="800962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E49C-11A0-4C95-8A6E-FC7E9C57C105}"/>
              </a:ext>
            </a:extLst>
          </p:cNvPr>
          <p:cNvSpPr>
            <a:spLocks noGrp="1"/>
          </p:cNvSpPr>
          <p:nvPr>
            <p:ph type="title"/>
          </p:nvPr>
        </p:nvSpPr>
        <p:spPr/>
        <p:txBody>
          <a:bodyPr/>
          <a:lstStyle/>
          <a:p>
            <a:r>
              <a:rPr lang="en-US" dirty="0">
                <a:solidFill>
                  <a:srgbClr val="FFFFFF"/>
                </a:solidFill>
              </a:rPr>
              <a:t>Scrum-Agile vs Waterfall</a:t>
            </a:r>
            <a:endParaRPr lang="en-US" dirty="0"/>
          </a:p>
        </p:txBody>
      </p:sp>
      <p:sp>
        <p:nvSpPr>
          <p:cNvPr id="3" name="Content Placeholder 2">
            <a:extLst>
              <a:ext uri="{FF2B5EF4-FFF2-40B4-BE49-F238E27FC236}">
                <a16:creationId xmlns:a16="http://schemas.microsoft.com/office/drawing/2014/main" id="{869C3FD2-AF88-4EF1-AFB7-5D31BD5AA0BF}"/>
              </a:ext>
            </a:extLst>
          </p:cNvPr>
          <p:cNvSpPr>
            <a:spLocks noGrp="1"/>
          </p:cNvSpPr>
          <p:nvPr>
            <p:ph idx="1"/>
          </p:nvPr>
        </p:nvSpPr>
        <p:spPr>
          <a:xfrm>
            <a:off x="5759577" y="1536192"/>
            <a:ext cx="5111496" cy="3931920"/>
          </a:xfrm>
        </p:spPr>
        <p:txBody>
          <a:bodyPr/>
          <a:lstStyle/>
          <a:p>
            <a:pPr marL="0" indent="0">
              <a:buNone/>
            </a:pPr>
            <a:r>
              <a:rPr lang="en-US" dirty="0"/>
              <a:t>Scrum-Agile Roles</a:t>
            </a:r>
          </a:p>
          <a:p>
            <a:pPr marL="0" indent="0">
              <a:buNone/>
            </a:pPr>
            <a:r>
              <a:rPr lang="en-US" dirty="0"/>
              <a:t>Agile SDLC Phases</a:t>
            </a:r>
          </a:p>
          <a:p>
            <a:pPr marL="0" indent="0">
              <a:buNone/>
            </a:pPr>
            <a:r>
              <a:rPr lang="en-US" dirty="0"/>
              <a:t>Waterfall vs. Agile Framework</a:t>
            </a:r>
          </a:p>
          <a:p>
            <a:pPr marL="0" indent="0">
              <a:buNone/>
            </a:pPr>
            <a:r>
              <a:rPr lang="en-US" dirty="0"/>
              <a:t>References</a:t>
            </a:r>
          </a:p>
        </p:txBody>
      </p:sp>
      <p:sp>
        <p:nvSpPr>
          <p:cNvPr id="4" name="Date Placeholder 3">
            <a:extLst>
              <a:ext uri="{FF2B5EF4-FFF2-40B4-BE49-F238E27FC236}">
                <a16:creationId xmlns:a16="http://schemas.microsoft.com/office/drawing/2014/main" id="{78C8B647-084C-492D-A242-148BEA5B682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06/13/2023</a:t>
            </a:r>
          </a:p>
        </p:txBody>
      </p:sp>
      <p:sp>
        <p:nvSpPr>
          <p:cNvPr id="5" name="Footer Placeholder 4">
            <a:extLst>
              <a:ext uri="{FF2B5EF4-FFF2-40B4-BE49-F238E27FC236}">
                <a16:creationId xmlns:a16="http://schemas.microsoft.com/office/drawing/2014/main" id="{A4A2B84E-2163-44C1-99D0-6F162AEA82E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Scrum-Agile Framework</a:t>
            </a:r>
          </a:p>
        </p:txBody>
      </p:sp>
      <p:sp>
        <p:nvSpPr>
          <p:cNvPr id="6" name="Slide Number Placeholder 5">
            <a:extLst>
              <a:ext uri="{FF2B5EF4-FFF2-40B4-BE49-F238E27FC236}">
                <a16:creationId xmlns:a16="http://schemas.microsoft.com/office/drawing/2014/main" id="{88AB1A36-2D6E-4392-AAA4-996FFE03208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160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p:txBody>
          <a:bodyPr/>
          <a:lstStyle/>
          <a:p>
            <a:r>
              <a:rPr lang="en-US" dirty="0"/>
              <a:t>Introduction</a:t>
            </a: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p:txBody>
          <a:bodyPr>
            <a:normAutofit fontScale="92500" lnSpcReduction="10000"/>
          </a:bodyPr>
          <a:lstStyle/>
          <a:p>
            <a:r>
              <a:rPr lang="en-US" dirty="0"/>
              <a:t>Scrum is a framework sometimes used with the agile methodology for project management of software development products and services </a:t>
            </a:r>
            <a:r>
              <a:rPr lang="en-US" sz="1900" dirty="0"/>
              <a:t>(Schwaber &amp; Sutherland, 2020)</a:t>
            </a:r>
            <a:r>
              <a:rPr lang="en-US" dirty="0"/>
              <a:t>. There are key differences in the Scrum framework compared to a traditional project management (waterfall) one.</a:t>
            </a:r>
          </a:p>
          <a:p>
            <a:r>
              <a:rPr lang="en-US" dirty="0"/>
              <a:t>After going over the roles and phases of the Scrum-agile framework, we will compare it to the waterfall approach and learn what considerations will help in deciding which is best for your specific requirements.</a:t>
            </a:r>
          </a:p>
          <a:p>
            <a:endParaRPr lang="en-US" dirty="0"/>
          </a:p>
        </p:txBody>
      </p:sp>
      <p:pic>
        <p:nvPicPr>
          <p:cNvPr id="11" name="Picture Placeholder 10" descr="boy looking at map on the wall">
            <a:extLst>
              <a:ext uri="{FF2B5EF4-FFF2-40B4-BE49-F238E27FC236}">
                <a16:creationId xmlns:a16="http://schemas.microsoft.com/office/drawing/2014/main" id="{759DD474-D676-41A6-A2FB-30B2078418A8}"/>
              </a:ext>
            </a:extLst>
          </p:cNvPr>
          <p:cNvPicPr>
            <a:picLocks noGrp="1" noChangeAspect="1"/>
          </p:cNvPicPr>
          <p:nvPr>
            <p:ph type="pic" sz="quarter" idx="13"/>
          </p:nvPr>
        </p:nvPicPr>
        <p:blipFill rotWithShape="1">
          <a:blip r:embed="rId2"/>
          <a:srcRect t="72" b="72"/>
          <a:stretch/>
        </p:blipFill>
        <p:spPr/>
      </p:pic>
      <p:pic>
        <p:nvPicPr>
          <p:cNvPr id="13" name="Picture Placeholder 12" descr="boy playing with space ship toys">
            <a:extLst>
              <a:ext uri="{FF2B5EF4-FFF2-40B4-BE49-F238E27FC236}">
                <a16:creationId xmlns:a16="http://schemas.microsoft.com/office/drawing/2014/main" id="{D624A4F8-65E3-4A17-A439-FE80714CDE5A}"/>
              </a:ext>
            </a:extLst>
          </p:cNvPr>
          <p:cNvPicPr>
            <a:picLocks noGrp="1" noChangeAspect="1"/>
          </p:cNvPicPr>
          <p:nvPr>
            <p:ph type="pic" sz="quarter" idx="14"/>
          </p:nvPr>
        </p:nvPicPr>
        <p:blipFill rotWithShape="1">
          <a:blip r:embed="rId3"/>
          <a:srcRect/>
          <a:stretch/>
        </p:blipFill>
        <p:spPr/>
      </p:pic>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06/13/2023</a:t>
            </a: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Scrum-Agile Framework</a:t>
            </a: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2193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8AA74-F89F-48A1-B941-897EC05BA69F}"/>
              </a:ext>
            </a:extLst>
          </p:cNvPr>
          <p:cNvSpPr>
            <a:spLocks noGrp="1"/>
          </p:cNvSpPr>
          <p:nvPr>
            <p:ph type="title"/>
          </p:nvPr>
        </p:nvSpPr>
        <p:spPr/>
        <p:txBody>
          <a:bodyPr/>
          <a:lstStyle/>
          <a:p>
            <a:r>
              <a:rPr lang="en-US" dirty="0"/>
              <a:t>Scrum-Agile Team Roles</a:t>
            </a:r>
            <a:br>
              <a:rPr lang="en-US" dirty="0"/>
            </a:br>
            <a:endParaRPr lang="en-US" dirty="0"/>
          </a:p>
        </p:txBody>
      </p:sp>
      <p:graphicFrame>
        <p:nvGraphicFramePr>
          <p:cNvPr id="5" name="Content Placeholder 2" descr="Team Smart Art Graphic&#10;">
            <a:extLst>
              <a:ext uri="{FF2B5EF4-FFF2-40B4-BE49-F238E27FC236}">
                <a16:creationId xmlns:a16="http://schemas.microsoft.com/office/drawing/2014/main" id="{9C6D4AB6-2821-496B-916D-DC02A2DBB124}"/>
              </a:ext>
            </a:extLst>
          </p:cNvPr>
          <p:cNvGraphicFramePr>
            <a:graphicFrameLocks noGrp="1"/>
          </p:cNvGraphicFramePr>
          <p:nvPr>
            <p:ph idx="1"/>
            <p:extLst>
              <p:ext uri="{D42A27DB-BD31-4B8C-83A1-F6EECF244321}">
                <p14:modId xmlns:p14="http://schemas.microsoft.com/office/powerpoint/2010/main" val="3681563515"/>
              </p:ext>
            </p:extLst>
          </p:nvPr>
        </p:nvGraphicFramePr>
        <p:xfrm>
          <a:off x="390144" y="1031719"/>
          <a:ext cx="11411712"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a:extLst>
              <a:ext uri="{FF2B5EF4-FFF2-40B4-BE49-F238E27FC236}">
                <a16:creationId xmlns:a16="http://schemas.microsoft.com/office/drawing/2014/main" id="{8933A4BE-531E-4A62-A55C-06E0881802DC}"/>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06/13/2023</a:t>
            </a:r>
          </a:p>
        </p:txBody>
      </p:sp>
      <p:sp>
        <p:nvSpPr>
          <p:cNvPr id="7" name="Footer Placeholder 6">
            <a:extLst>
              <a:ext uri="{FF2B5EF4-FFF2-40B4-BE49-F238E27FC236}">
                <a16:creationId xmlns:a16="http://schemas.microsoft.com/office/drawing/2014/main" id="{8FFD21CE-7A2D-4CB5-AC11-6E5CB7F735F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Scrum-Agile Framework</a:t>
            </a:r>
          </a:p>
        </p:txBody>
      </p:sp>
      <p:sp>
        <p:nvSpPr>
          <p:cNvPr id="8" name="Slide Number Placeholder 7">
            <a:extLst>
              <a:ext uri="{FF2B5EF4-FFF2-40B4-BE49-F238E27FC236}">
                <a16:creationId xmlns:a16="http://schemas.microsoft.com/office/drawing/2014/main" id="{A8C87077-3DA0-43A0-9187-E1AACEF316C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1535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624E-1256-4074-A302-8EFDA23D77BF}"/>
              </a:ext>
            </a:extLst>
          </p:cNvPr>
          <p:cNvSpPr>
            <a:spLocks noGrp="1"/>
          </p:cNvSpPr>
          <p:nvPr>
            <p:ph type="title"/>
          </p:nvPr>
        </p:nvSpPr>
        <p:spPr/>
        <p:txBody>
          <a:bodyPr/>
          <a:lstStyle/>
          <a:p>
            <a:r>
              <a:rPr lang="en-US" dirty="0"/>
              <a:t>Agile Phases</a:t>
            </a:r>
          </a:p>
        </p:txBody>
      </p:sp>
      <p:sp>
        <p:nvSpPr>
          <p:cNvPr id="3" name="Text Placeholder 2">
            <a:extLst>
              <a:ext uri="{FF2B5EF4-FFF2-40B4-BE49-F238E27FC236}">
                <a16:creationId xmlns:a16="http://schemas.microsoft.com/office/drawing/2014/main" id="{33E8A40A-0195-4B3A-81F2-8B76B68F974F}"/>
              </a:ext>
            </a:extLst>
          </p:cNvPr>
          <p:cNvSpPr>
            <a:spLocks noGrp="1"/>
          </p:cNvSpPr>
          <p:nvPr>
            <p:ph type="body" idx="1"/>
          </p:nvPr>
        </p:nvSpPr>
        <p:spPr/>
        <p:txBody>
          <a:bodyPr/>
          <a:lstStyle/>
          <a:p>
            <a:r>
              <a:rPr lang="en-US" dirty="0"/>
              <a:t>Software Development Lifecycle (SDLC)</a:t>
            </a:r>
          </a:p>
        </p:txBody>
      </p:sp>
      <p:sp>
        <p:nvSpPr>
          <p:cNvPr id="4" name="Content Placeholder 3">
            <a:extLst>
              <a:ext uri="{FF2B5EF4-FFF2-40B4-BE49-F238E27FC236}">
                <a16:creationId xmlns:a16="http://schemas.microsoft.com/office/drawing/2014/main" id="{A84DACD0-2773-4975-A2FE-3BD5764E1F61}"/>
              </a:ext>
            </a:extLst>
          </p:cNvPr>
          <p:cNvSpPr>
            <a:spLocks noGrp="1"/>
          </p:cNvSpPr>
          <p:nvPr>
            <p:ph sz="half" idx="2"/>
          </p:nvPr>
        </p:nvSpPr>
        <p:spPr/>
        <p:txBody>
          <a:bodyPr/>
          <a:lstStyle/>
          <a:p>
            <a:r>
              <a:rPr lang="en-US" dirty="0"/>
              <a:t>Planning &amp; Requirements/Risk Analysis</a:t>
            </a:r>
          </a:p>
          <a:p>
            <a:r>
              <a:rPr lang="en-US" dirty="0"/>
              <a:t>Software Requirement Specification (SRS)</a:t>
            </a:r>
          </a:p>
          <a:p>
            <a:r>
              <a:rPr lang="en-US" dirty="0"/>
              <a:t>Architectural Design</a:t>
            </a:r>
          </a:p>
          <a:p>
            <a:r>
              <a:rPr lang="en-US" dirty="0"/>
              <a:t>Product Development/Testing</a:t>
            </a:r>
          </a:p>
          <a:p>
            <a:r>
              <a:rPr lang="en-US" dirty="0"/>
              <a:t>Product Deployment</a:t>
            </a:r>
          </a:p>
          <a:p>
            <a:r>
              <a:rPr lang="en-US" dirty="0"/>
              <a:t>Product Maintenance</a:t>
            </a:r>
          </a:p>
        </p:txBody>
      </p:sp>
      <p:sp>
        <p:nvSpPr>
          <p:cNvPr id="5" name="Text Placeholder 4">
            <a:extLst>
              <a:ext uri="{FF2B5EF4-FFF2-40B4-BE49-F238E27FC236}">
                <a16:creationId xmlns:a16="http://schemas.microsoft.com/office/drawing/2014/main" id="{8FCFD254-68A8-4D88-9653-D6F0238D59BD}"/>
              </a:ext>
            </a:extLst>
          </p:cNvPr>
          <p:cNvSpPr>
            <a:spLocks noGrp="1"/>
          </p:cNvSpPr>
          <p:nvPr>
            <p:ph type="body" sz="quarter" idx="3"/>
          </p:nvPr>
        </p:nvSpPr>
        <p:spPr>
          <a:xfrm>
            <a:off x="6169024" y="1362076"/>
            <a:ext cx="5183188" cy="823912"/>
          </a:xfrm>
        </p:spPr>
        <p:txBody>
          <a:bodyPr/>
          <a:lstStyle/>
          <a:p>
            <a:r>
              <a:rPr lang="en-US" dirty="0"/>
              <a:t>Agile SDLC </a:t>
            </a:r>
            <a:r>
              <a:rPr lang="en-US" sz="1800" b="0" dirty="0"/>
              <a:t>(Beck, 2001)</a:t>
            </a:r>
            <a:endParaRPr lang="en-US" b="0" dirty="0"/>
          </a:p>
        </p:txBody>
      </p:sp>
      <p:sp>
        <p:nvSpPr>
          <p:cNvPr id="6" name="Content Placeholder 5">
            <a:extLst>
              <a:ext uri="{FF2B5EF4-FFF2-40B4-BE49-F238E27FC236}">
                <a16:creationId xmlns:a16="http://schemas.microsoft.com/office/drawing/2014/main" id="{3905CD03-9B40-4AA4-B6AB-5B38436AB901}"/>
              </a:ext>
            </a:extLst>
          </p:cNvPr>
          <p:cNvSpPr>
            <a:spLocks noGrp="1"/>
          </p:cNvSpPr>
          <p:nvPr>
            <p:ph sz="quarter" idx="4"/>
          </p:nvPr>
        </p:nvSpPr>
        <p:spPr>
          <a:xfrm>
            <a:off x="6169024" y="2181225"/>
            <a:ext cx="5183188" cy="3684588"/>
          </a:xfrm>
        </p:spPr>
        <p:txBody>
          <a:bodyPr/>
          <a:lstStyle/>
          <a:p>
            <a:r>
              <a:rPr lang="en-US" dirty="0"/>
              <a:t>Product Vision</a:t>
            </a:r>
          </a:p>
          <a:p>
            <a:r>
              <a:rPr lang="en-US" sz="2400" dirty="0"/>
              <a:t>Product Backlog (and </a:t>
            </a:r>
            <a:r>
              <a:rPr lang="en-US" sz="2400"/>
              <a:t>ongoing grooming)</a:t>
            </a:r>
            <a:endParaRPr lang="en-US" sz="2400" dirty="0"/>
          </a:p>
          <a:p>
            <a:r>
              <a:rPr lang="en-US" dirty="0"/>
              <a:t>Incremental/iterative development:</a:t>
            </a:r>
          </a:p>
          <a:p>
            <a:pPr lvl="1"/>
            <a:r>
              <a:rPr lang="en-US" dirty="0"/>
              <a:t>Sprint Planning</a:t>
            </a:r>
          </a:p>
          <a:p>
            <a:pPr lvl="1"/>
            <a:r>
              <a:rPr lang="en-US" dirty="0"/>
              <a:t>Sprint</a:t>
            </a:r>
          </a:p>
          <a:p>
            <a:pPr lvl="1"/>
            <a:r>
              <a:rPr lang="en-US" dirty="0"/>
              <a:t>Daily Stand-Up</a:t>
            </a:r>
          </a:p>
          <a:p>
            <a:pPr lvl="1"/>
            <a:r>
              <a:rPr lang="en-US" dirty="0"/>
              <a:t>Sprint Review</a:t>
            </a:r>
          </a:p>
          <a:p>
            <a:pPr lvl="1"/>
            <a:r>
              <a:rPr lang="en-US" dirty="0"/>
              <a:t>Sprint Retrospective</a:t>
            </a:r>
          </a:p>
        </p:txBody>
      </p:sp>
      <p:sp>
        <p:nvSpPr>
          <p:cNvPr id="18" name="Date Placeholder 17">
            <a:extLst>
              <a:ext uri="{FF2B5EF4-FFF2-40B4-BE49-F238E27FC236}">
                <a16:creationId xmlns:a16="http://schemas.microsoft.com/office/drawing/2014/main" id="{93F1F6E8-FB29-489E-9497-38321677D83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06/13/2023</a:t>
            </a:r>
          </a:p>
        </p:txBody>
      </p:sp>
      <p:sp>
        <p:nvSpPr>
          <p:cNvPr id="19" name="Footer Placeholder 18">
            <a:extLst>
              <a:ext uri="{FF2B5EF4-FFF2-40B4-BE49-F238E27FC236}">
                <a16:creationId xmlns:a16="http://schemas.microsoft.com/office/drawing/2014/main" id="{A86EFF1E-AB9A-40FE-A0CF-794B56E5276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Scrum-Agile Framework</a:t>
            </a: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3910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8FCFD254-68A8-4D88-9653-D6F0238D59BD}"/>
              </a:ext>
            </a:extLst>
          </p:cNvPr>
          <p:cNvSpPr>
            <a:spLocks noGrp="1"/>
          </p:cNvSpPr>
          <p:nvPr>
            <p:ph type="body" sz="quarter" idx="3"/>
          </p:nvPr>
        </p:nvSpPr>
        <p:spPr>
          <a:xfrm>
            <a:off x="912812" y="916782"/>
            <a:ext cx="5183188" cy="823912"/>
          </a:xfrm>
        </p:spPr>
        <p:txBody>
          <a:bodyPr/>
          <a:lstStyle/>
          <a:p>
            <a:r>
              <a:rPr lang="en-US" dirty="0"/>
              <a:t>Agile SDLC Significance</a:t>
            </a:r>
          </a:p>
        </p:txBody>
      </p:sp>
      <p:sp>
        <p:nvSpPr>
          <p:cNvPr id="6" name="Content Placeholder 5">
            <a:extLst>
              <a:ext uri="{FF2B5EF4-FFF2-40B4-BE49-F238E27FC236}">
                <a16:creationId xmlns:a16="http://schemas.microsoft.com/office/drawing/2014/main" id="{3905CD03-9B40-4AA4-B6AB-5B38436AB901}"/>
              </a:ext>
            </a:extLst>
          </p:cNvPr>
          <p:cNvSpPr>
            <a:spLocks noGrp="1"/>
          </p:cNvSpPr>
          <p:nvPr>
            <p:ph sz="quarter" idx="4"/>
          </p:nvPr>
        </p:nvSpPr>
        <p:spPr>
          <a:xfrm>
            <a:off x="912812" y="2000250"/>
            <a:ext cx="10366376" cy="3684588"/>
          </a:xfrm>
        </p:spPr>
        <p:txBody>
          <a:bodyPr>
            <a:normAutofit fontScale="85000" lnSpcReduction="20000"/>
          </a:bodyPr>
          <a:lstStyle/>
          <a:p>
            <a:r>
              <a:rPr lang="en-US" b="1" dirty="0"/>
              <a:t>Sprint Planning</a:t>
            </a:r>
            <a:r>
              <a:rPr lang="en-US" dirty="0"/>
              <a:t>: Ensures team is aligned on the project goals, requirements, and estimates by planning work for the next Sprint and creating a Sprint Backlog.</a:t>
            </a:r>
          </a:p>
          <a:p>
            <a:r>
              <a:rPr lang="en-US" b="1" dirty="0"/>
              <a:t>Sprint</a:t>
            </a:r>
            <a:r>
              <a:rPr lang="en-US" dirty="0"/>
              <a:t>: This is where the actual product development and testing is done and ensures a working deliverable of value to the shareholders and end users.</a:t>
            </a:r>
          </a:p>
          <a:p>
            <a:r>
              <a:rPr lang="en-US" b="1" dirty="0"/>
              <a:t>Daily Stand-Up</a:t>
            </a:r>
            <a:r>
              <a:rPr lang="en-US" dirty="0"/>
              <a:t>: Short 15-minute meeting where the development team members answer: What did I do? What will I do? What impedes me? This keeps the team on track and allows the Scrum Master to remove any obstacles in the way of the team’s development.</a:t>
            </a:r>
          </a:p>
          <a:p>
            <a:r>
              <a:rPr lang="en-US" b="1" dirty="0"/>
              <a:t>Sprint Review</a:t>
            </a:r>
            <a:r>
              <a:rPr lang="en-US" dirty="0"/>
              <a:t>: Development team demonstrates the work they have completed. This is a great opportunity to get feedback from the Product Owner, shareholders, and end users to make sure the product with the most value is being developed.</a:t>
            </a:r>
          </a:p>
          <a:p>
            <a:r>
              <a:rPr lang="en-US" b="1" dirty="0"/>
              <a:t>Sprint Retrospective</a:t>
            </a:r>
            <a:r>
              <a:rPr lang="en-US" dirty="0"/>
              <a:t>: The team reflects on the previous Sprint and uses the feedback obtained via the Sprint Review to make changes to the Product Backlog and identify ways to improve the next Sprint, leading to the best product possible!</a:t>
            </a:r>
          </a:p>
        </p:txBody>
      </p:sp>
      <p:sp>
        <p:nvSpPr>
          <p:cNvPr id="18" name="Date Placeholder 17">
            <a:extLst>
              <a:ext uri="{FF2B5EF4-FFF2-40B4-BE49-F238E27FC236}">
                <a16:creationId xmlns:a16="http://schemas.microsoft.com/office/drawing/2014/main" id="{93F1F6E8-FB29-489E-9497-38321677D83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06/13/2023</a:t>
            </a:r>
          </a:p>
        </p:txBody>
      </p:sp>
      <p:sp>
        <p:nvSpPr>
          <p:cNvPr id="19" name="Footer Placeholder 18">
            <a:extLst>
              <a:ext uri="{FF2B5EF4-FFF2-40B4-BE49-F238E27FC236}">
                <a16:creationId xmlns:a16="http://schemas.microsoft.com/office/drawing/2014/main" id="{A86EFF1E-AB9A-40FE-A0CF-794B56E5276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Scrum-Agile Framework</a:t>
            </a: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72817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p:txBody>
          <a:bodyPr/>
          <a:lstStyle/>
          <a:p>
            <a:r>
              <a:rPr lang="en-US" dirty="0"/>
              <a:t>Waterfall vs. Agile SDLC</a:t>
            </a: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a:xfrm>
            <a:off x="539496" y="1691004"/>
            <a:ext cx="6204204" cy="4395472"/>
          </a:xfrm>
        </p:spPr>
        <p:txBody>
          <a:bodyPr>
            <a:normAutofit fontScale="70000" lnSpcReduction="20000"/>
          </a:bodyPr>
          <a:lstStyle/>
          <a:p>
            <a:r>
              <a:rPr lang="en-US" dirty="0"/>
              <a:t>Waterfall is a linear approach using sequential and rigid phases, and Agile uses smaller, incremental (iterative) development instead. Agile leads to reduced time to market and lower costs. This is an affect of agile adaptability. For example, in the SNHU Travel app, changes to the graphical user interface (GUI) would not have been realized until late into development, when the shareholders and end users finally had a chance to use the product and provide feedback that would lead to the changes seen in the final product. This is a waste of time and money and does not provide an optimized system of the software development lifecycle in most cases. If flexibility and user satisfaction are major concerns for your software development requirements, then Agile is the best methodology to use. On the other hand, if the app is well-planned and does not have much need for adaptability and frequent releases are not necessarily required, then a waterfall approach may suffice.</a:t>
            </a:r>
          </a:p>
        </p:txBody>
      </p:sp>
      <p:pic>
        <p:nvPicPr>
          <p:cNvPr id="11" name="Picture Placeholder 10" descr="boy looking at map on the wall">
            <a:extLst>
              <a:ext uri="{FF2B5EF4-FFF2-40B4-BE49-F238E27FC236}">
                <a16:creationId xmlns:a16="http://schemas.microsoft.com/office/drawing/2014/main" id="{759DD474-D676-41A6-A2FB-30B2078418A8}"/>
              </a:ext>
            </a:extLst>
          </p:cNvPr>
          <p:cNvPicPr>
            <a:picLocks noGrp="1" noChangeAspect="1"/>
          </p:cNvPicPr>
          <p:nvPr>
            <p:ph type="pic" sz="quarter" idx="13"/>
          </p:nvPr>
        </p:nvPicPr>
        <p:blipFill rotWithShape="1">
          <a:blip r:embed="rId2"/>
          <a:srcRect t="72" b="72"/>
          <a:stretch/>
        </p:blipFill>
        <p:spPr/>
      </p:pic>
      <p:pic>
        <p:nvPicPr>
          <p:cNvPr id="13" name="Picture Placeholder 12" descr="boy playing with space ship toys">
            <a:extLst>
              <a:ext uri="{FF2B5EF4-FFF2-40B4-BE49-F238E27FC236}">
                <a16:creationId xmlns:a16="http://schemas.microsoft.com/office/drawing/2014/main" id="{D624A4F8-65E3-4A17-A439-FE80714CDE5A}"/>
              </a:ext>
            </a:extLst>
          </p:cNvPr>
          <p:cNvPicPr>
            <a:picLocks noGrp="1" noChangeAspect="1"/>
          </p:cNvPicPr>
          <p:nvPr>
            <p:ph type="pic" sz="quarter" idx="14"/>
          </p:nvPr>
        </p:nvPicPr>
        <p:blipFill rotWithShape="1">
          <a:blip r:embed="rId3"/>
          <a:srcRect/>
          <a:stretch/>
        </p:blipFill>
        <p:spPr/>
      </p:pic>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06/13/2023</a:t>
            </a: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Scrum-Agile Framework</a:t>
            </a: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87937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5C6405-9D6C-48F5-9EFB-4CF1F3193EA4}"/>
              </a:ext>
            </a:extLst>
          </p:cNvPr>
          <p:cNvSpPr>
            <a:spLocks noGrp="1"/>
          </p:cNvSpPr>
          <p:nvPr>
            <p:ph type="title"/>
          </p:nvPr>
        </p:nvSpPr>
        <p:spPr/>
        <p:txBody>
          <a:bodyPr/>
          <a:lstStyle/>
          <a:p>
            <a:r>
              <a:rPr lang="en-US" dirty="0"/>
              <a:t>References</a:t>
            </a:r>
          </a:p>
        </p:txBody>
      </p:sp>
      <p:sp>
        <p:nvSpPr>
          <p:cNvPr id="5" name="Content Placeholder 4">
            <a:extLst>
              <a:ext uri="{FF2B5EF4-FFF2-40B4-BE49-F238E27FC236}">
                <a16:creationId xmlns:a16="http://schemas.microsoft.com/office/drawing/2014/main" id="{42E3A3A9-5E96-4CDD-A971-9C272EFD97D9}"/>
              </a:ext>
            </a:extLst>
          </p:cNvPr>
          <p:cNvSpPr>
            <a:spLocks noGrp="1"/>
          </p:cNvSpPr>
          <p:nvPr>
            <p:ph idx="1"/>
          </p:nvPr>
        </p:nvSpPr>
        <p:spPr/>
        <p:txBody>
          <a:bodyPr/>
          <a:lstStyle/>
          <a:p>
            <a:pPr marL="360045" marR="0" indent="-360045"/>
            <a:r>
              <a:rPr lang="en-US" sz="1800" dirty="0">
                <a:effectLst/>
                <a:latin typeface="Times New Roman" panose="02020603050405020304" pitchFamily="18" charset="0"/>
                <a:ea typeface="Times New Roman" panose="02020603050405020304" pitchFamily="18" charset="0"/>
              </a:rPr>
              <a:t>Schwaber, K., &amp; Sutherland, J. (2020, November). </a:t>
            </a:r>
            <a:r>
              <a:rPr lang="en-US" sz="1800" i="1" dirty="0">
                <a:effectLst/>
                <a:latin typeface="Times New Roman" panose="02020603050405020304" pitchFamily="18" charset="0"/>
                <a:ea typeface="Times New Roman" panose="02020603050405020304" pitchFamily="18" charset="0"/>
              </a:rPr>
              <a:t>The Definitive Guide to Scrum: The Rules of the Game</a:t>
            </a:r>
            <a:r>
              <a:rPr lang="en-US" sz="1800" dirty="0">
                <a:effectLst/>
                <a:latin typeface="Times New Roman" panose="02020603050405020304" pitchFamily="18" charset="0"/>
                <a:ea typeface="Times New Roman" panose="02020603050405020304" pitchFamily="18" charset="0"/>
              </a:rPr>
              <a:t>. The Scrum Guide. Retrieved June 13, 2023 from </a:t>
            </a:r>
            <a:r>
              <a:rPr lang="en-US" sz="1800" u="sng" dirty="0">
                <a:solidFill>
                  <a:srgbClr val="0563C1"/>
                </a:solidFill>
                <a:effectLst/>
                <a:latin typeface="Times New Roman" panose="02020603050405020304" pitchFamily="18" charset="0"/>
                <a:ea typeface="Times New Roman" panose="02020603050405020304" pitchFamily="18" charset="0"/>
                <a:hlinkClick r:id="rId2"/>
              </a:rPr>
              <a:t>https://www.scrum.org/resources/scrum-guide</a:t>
            </a:r>
            <a:endParaRPr lang="en-US" sz="1800" dirty="0">
              <a:effectLst/>
              <a:latin typeface="Times New Roman" panose="02020603050405020304" pitchFamily="18" charset="0"/>
              <a:ea typeface="Times New Roman" panose="02020603050405020304" pitchFamily="18" charset="0"/>
            </a:endParaRPr>
          </a:p>
          <a:p>
            <a:pPr marL="360045" marR="0" indent="-360045"/>
            <a:endParaRPr lang="en-US" sz="1800" dirty="0">
              <a:effectLst/>
              <a:latin typeface="Times New Roman" panose="02020603050405020304" pitchFamily="18" charset="0"/>
              <a:ea typeface="Times New Roman" panose="02020603050405020304" pitchFamily="18" charset="0"/>
            </a:endParaRPr>
          </a:p>
          <a:p>
            <a:pPr marL="360045" marR="0" indent="-360045"/>
            <a:r>
              <a:rPr lang="en-US" sz="1800" dirty="0">
                <a:effectLst/>
                <a:latin typeface="Times New Roman" panose="02020603050405020304" pitchFamily="18" charset="0"/>
                <a:ea typeface="Times New Roman" panose="02020603050405020304" pitchFamily="18" charset="0"/>
              </a:rPr>
              <a:t>Beck, K. (2001). </a:t>
            </a:r>
            <a:r>
              <a:rPr lang="en-US" sz="1800" i="1" dirty="0">
                <a:effectLst/>
                <a:latin typeface="Times New Roman" panose="02020603050405020304" pitchFamily="18" charset="0"/>
                <a:ea typeface="Times New Roman" panose="02020603050405020304" pitchFamily="18" charset="0"/>
              </a:rPr>
              <a:t>Manifesto for Agile Software Development</a:t>
            </a:r>
            <a:r>
              <a:rPr lang="en-US" sz="1800" dirty="0">
                <a:effectLst/>
                <a:latin typeface="Times New Roman" panose="02020603050405020304" pitchFamily="18" charset="0"/>
                <a:ea typeface="Times New Roman" panose="02020603050405020304" pitchFamily="18" charset="0"/>
              </a:rPr>
              <a:t>. Agile Manifesto. Retrieved June 13, 2023 from </a:t>
            </a:r>
            <a:r>
              <a:rPr lang="en-US" sz="1800" u="sng" dirty="0">
                <a:solidFill>
                  <a:srgbClr val="0563C1"/>
                </a:solidFill>
                <a:effectLst/>
                <a:latin typeface="Times New Roman" panose="02020603050405020304" pitchFamily="18" charset="0"/>
                <a:ea typeface="Times New Roman" panose="02020603050405020304" pitchFamily="18" charset="0"/>
                <a:hlinkClick r:id="rId3"/>
              </a:rPr>
              <a:t>https://agilemanifesto.org/</a:t>
            </a:r>
            <a:endParaRPr lang="en-US" sz="1800" dirty="0">
              <a:effectLst/>
              <a:latin typeface="Times New Roman" panose="02020603050405020304" pitchFamily="18" charset="0"/>
              <a:ea typeface="Times New Roman" panose="02020603050405020304" pitchFamily="18" charset="0"/>
            </a:endParaRPr>
          </a:p>
          <a:p>
            <a:endParaRPr lang="en-US" dirty="0"/>
          </a:p>
        </p:txBody>
      </p:sp>
      <p:pic>
        <p:nvPicPr>
          <p:cNvPr id="9" name="Picture Placeholder 8" descr="boy playing with space ship toys">
            <a:extLst>
              <a:ext uri="{FF2B5EF4-FFF2-40B4-BE49-F238E27FC236}">
                <a16:creationId xmlns:a16="http://schemas.microsoft.com/office/drawing/2014/main" id="{BB00A97C-4C32-42DA-9838-F3D341AB0DCC}"/>
              </a:ext>
            </a:extLst>
          </p:cNvPr>
          <p:cNvPicPr>
            <a:picLocks noGrp="1" noChangeAspect="1"/>
          </p:cNvPicPr>
          <p:nvPr>
            <p:ph type="pic" sz="quarter" idx="13"/>
          </p:nvPr>
        </p:nvPicPr>
        <p:blipFill rotWithShape="1">
          <a:blip r:embed="rId4"/>
          <a:srcRect l="20" r="20"/>
          <a:stretch/>
        </p:blipFill>
        <p:spPr/>
      </p:pic>
      <p:pic>
        <p:nvPicPr>
          <p:cNvPr id="11" name="Picture Placeholder 10" descr="little girl sitting on steps reading a book">
            <a:extLst>
              <a:ext uri="{FF2B5EF4-FFF2-40B4-BE49-F238E27FC236}">
                <a16:creationId xmlns:a16="http://schemas.microsoft.com/office/drawing/2014/main" id="{89C83A94-9400-40DF-9CE0-AFEB3C742BC3}"/>
              </a:ext>
            </a:extLst>
          </p:cNvPr>
          <p:cNvPicPr>
            <a:picLocks noGrp="1" noChangeAspect="1"/>
          </p:cNvPicPr>
          <p:nvPr>
            <p:ph type="pic" sz="quarter" idx="14"/>
          </p:nvPr>
        </p:nvPicPr>
        <p:blipFill rotWithShape="1">
          <a:blip r:embed="rId5"/>
          <a:srcRect t="23" b="23"/>
          <a:stretch/>
        </p:blipFill>
        <p:spPr/>
      </p:pic>
      <p:sp>
        <p:nvSpPr>
          <p:cNvPr id="12" name="Date Placeholder 11">
            <a:extLst>
              <a:ext uri="{FF2B5EF4-FFF2-40B4-BE49-F238E27FC236}">
                <a16:creationId xmlns:a16="http://schemas.microsoft.com/office/drawing/2014/main" id="{C01975C7-D604-4AD4-85CC-2EFC92D81A7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06/13/2023</a:t>
            </a:r>
          </a:p>
        </p:txBody>
      </p:sp>
      <p:sp>
        <p:nvSpPr>
          <p:cNvPr id="13" name="Footer Placeholder 12">
            <a:extLst>
              <a:ext uri="{FF2B5EF4-FFF2-40B4-BE49-F238E27FC236}">
                <a16:creationId xmlns:a16="http://schemas.microsoft.com/office/drawing/2014/main" id="{E0C27B2A-1D72-43E3-82D3-29739485AA7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Scrum-Agile Framework</a:t>
            </a:r>
          </a:p>
        </p:txBody>
      </p:sp>
      <p:sp>
        <p:nvSpPr>
          <p:cNvPr id="14" name="Slide Number Placeholder 13">
            <a:extLst>
              <a:ext uri="{FF2B5EF4-FFF2-40B4-BE49-F238E27FC236}">
                <a16:creationId xmlns:a16="http://schemas.microsoft.com/office/drawing/2014/main" id="{DC4D09A1-D96F-4BFC-8475-2F079EAD865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39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706C9-F26D-46CA-93BF-8C27012F6B12}"/>
              </a:ext>
            </a:extLst>
          </p:cNvPr>
          <p:cNvSpPr>
            <a:spLocks noGrp="1"/>
          </p:cNvSpPr>
          <p:nvPr>
            <p:ph type="title"/>
          </p:nvPr>
        </p:nvSpPr>
        <p:spPr/>
        <p:txBody>
          <a:bodyPr/>
          <a:lstStyle/>
          <a:p>
            <a:r>
              <a:rPr lang="en-US" dirty="0"/>
              <a:t>Thank you!</a:t>
            </a:r>
          </a:p>
        </p:txBody>
      </p:sp>
      <p:sp>
        <p:nvSpPr>
          <p:cNvPr id="4" name="Date Placeholder 3">
            <a:extLst>
              <a:ext uri="{FF2B5EF4-FFF2-40B4-BE49-F238E27FC236}">
                <a16:creationId xmlns:a16="http://schemas.microsoft.com/office/drawing/2014/main" id="{6F95E0EB-F1F4-436B-A218-93E100A66902}"/>
              </a:ext>
            </a:extLst>
          </p:cNvPr>
          <p:cNvSpPr>
            <a:spLocks noGrp="1"/>
          </p:cNvSpPr>
          <p:nvPr>
            <p:ph type="dt" sz="half" idx="10"/>
          </p:nvPr>
        </p:nvSpPr>
        <p:spPr/>
        <p:txBody>
          <a:bodyPr/>
          <a:lstStyle/>
          <a:p>
            <a:pPr lvl="0"/>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06/13/2023</a:t>
            </a:r>
            <a:endParaRPr lang="en-US" noProof="0" dirty="0"/>
          </a:p>
        </p:txBody>
      </p:sp>
      <p:sp>
        <p:nvSpPr>
          <p:cNvPr id="5" name="Footer Placeholder 4">
            <a:extLst>
              <a:ext uri="{FF2B5EF4-FFF2-40B4-BE49-F238E27FC236}">
                <a16:creationId xmlns:a16="http://schemas.microsoft.com/office/drawing/2014/main" id="{C75D06EF-9416-46F7-8230-B49EE1269F5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Scrum-Agile Framework</a:t>
            </a:r>
          </a:p>
        </p:txBody>
      </p:sp>
      <p:sp>
        <p:nvSpPr>
          <p:cNvPr id="6" name="Slide Number Placeholder 5">
            <a:extLst>
              <a:ext uri="{FF2B5EF4-FFF2-40B4-BE49-F238E27FC236}">
                <a16:creationId xmlns:a16="http://schemas.microsoft.com/office/drawing/2014/main" id="{7359025F-68D1-4F50-8480-3F981455D4DE}"/>
              </a:ext>
            </a:extLst>
          </p:cNvPr>
          <p:cNvSpPr>
            <a:spLocks noGrp="1"/>
          </p:cNvSpPr>
          <p:nvPr>
            <p:ph type="sldNum" sz="quarter" idx="12"/>
          </p:nvPr>
        </p:nvSpPr>
        <p:spPr/>
        <p:txBody>
          <a:bodyPr/>
          <a:lstStyle/>
          <a:p>
            <a:pPr lvl="0"/>
            <a:fld id="{D76B855D-E9CC-4FF8-AD85-6CDC7B89A0DE}" type="slidenum">
              <a:rPr lang="en-US" noProof="0" smtClean="0"/>
              <a:pPr lvl="0"/>
              <a:t>9</a:t>
            </a:fld>
            <a:endParaRPr lang="en-US" noProof="0" dirty="0"/>
          </a:p>
        </p:txBody>
      </p:sp>
      <p:sp>
        <p:nvSpPr>
          <p:cNvPr id="3" name="Content Placeholder 2">
            <a:extLst>
              <a:ext uri="{FF2B5EF4-FFF2-40B4-BE49-F238E27FC236}">
                <a16:creationId xmlns:a16="http://schemas.microsoft.com/office/drawing/2014/main" id="{21F0B6E0-1F7C-4E6A-87B1-554ADE739CD1}"/>
              </a:ext>
            </a:extLst>
          </p:cNvPr>
          <p:cNvSpPr>
            <a:spLocks noGrp="1"/>
          </p:cNvSpPr>
          <p:nvPr>
            <p:ph idx="1"/>
          </p:nvPr>
        </p:nvSpPr>
        <p:spPr/>
        <p:txBody>
          <a:bodyPr>
            <a:normAutofit/>
          </a:bodyPr>
          <a:lstStyle/>
          <a:p>
            <a:r>
              <a:rPr lang="en-US" dirty="0"/>
              <a:t>Matthew Pool</a:t>
            </a:r>
          </a:p>
          <a:p>
            <a:pPr>
              <a:spcBef>
                <a:spcPts val="3000"/>
              </a:spcBef>
            </a:pPr>
            <a:r>
              <a:rPr lang="en-US" sz="1800" dirty="0">
                <a:hlinkClick r:id="rId2"/>
              </a:rPr>
              <a:t>matthew.pool@snhu.edu</a:t>
            </a:r>
            <a:endParaRPr lang="en-US" sz="1800" dirty="0"/>
          </a:p>
        </p:txBody>
      </p:sp>
    </p:spTree>
    <p:extLst>
      <p:ext uri="{BB962C8B-B14F-4D97-AF65-F5344CB8AC3E}">
        <p14:creationId xmlns:p14="http://schemas.microsoft.com/office/powerpoint/2010/main" val="962258905"/>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BDEF148-1770-458F-8F5B-C3D0A278AA97}">
  <ds:schemaRefs>
    <ds:schemaRef ds:uri="http://schemas.microsoft.com/office/infopath/2007/PartnerControls"/>
    <ds:schemaRef ds:uri="http://schemas.microsoft.com/office/2006/documentManagement/types"/>
    <ds:schemaRef ds:uri="http://schemas.openxmlformats.org/package/2006/metadata/core-properties"/>
    <ds:schemaRef ds:uri="http://schemas.microsoft.com/office/2006/metadata/properties"/>
    <ds:schemaRef ds:uri="http://purl.org/dc/elements/1.1/"/>
    <ds:schemaRef ds:uri="http://www.w3.org/XML/1998/namespace"/>
    <ds:schemaRef ds:uri="71af3243-3dd4-4a8d-8c0d-dd76da1f02a5"/>
    <ds:schemaRef ds:uri="http://purl.org/dc/terms/"/>
    <ds:schemaRef ds:uri="16c05727-aa75-4e4a-9b5f-8a80a1165891"/>
    <ds:schemaRef ds:uri="http://purl.org/dc/dcmitype/"/>
  </ds:schemaRefs>
</ds:datastoreItem>
</file>

<file path=customXml/itemProps2.xml><?xml version="1.0" encoding="utf-8"?>
<ds:datastoreItem xmlns:ds="http://schemas.openxmlformats.org/officeDocument/2006/customXml" ds:itemID="{1A449C04-64B3-4403-94B7-8D2284C38D1B}">
  <ds:schemaRefs>
    <ds:schemaRef ds:uri="http://schemas.microsoft.com/sharepoint/v3/contenttype/forms"/>
  </ds:schemaRefs>
</ds:datastoreItem>
</file>

<file path=customXml/itemProps3.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{4DE906CB-5FEA-4525-9ECC-36C67D6FD944}tf78504181_win32</Template>
  <TotalTime>179</TotalTime>
  <Words>761</Words>
  <Application>Microsoft Office PowerPoint</Application>
  <PresentationFormat>Widescreen</PresentationFormat>
  <Paragraphs>77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Avenir Next LT Pro</vt:lpstr>
      <vt:lpstr>Calibri</vt:lpstr>
      <vt:lpstr>Times New Roman</vt:lpstr>
      <vt:lpstr>Tw Cen MT</vt:lpstr>
      <vt:lpstr>ShapesVTI</vt:lpstr>
      <vt:lpstr>Scrum-Agile Framework</vt:lpstr>
      <vt:lpstr>Scrum-Agile vs Waterfall</vt:lpstr>
      <vt:lpstr>Introduction</vt:lpstr>
      <vt:lpstr>Scrum-Agile Team Roles </vt:lpstr>
      <vt:lpstr>Agile Phases</vt:lpstr>
      <vt:lpstr>PowerPoint Presentation</vt:lpstr>
      <vt:lpstr>Waterfall vs. Agile SDLC</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Scrum-Agile Framework</dc:title>
  <dc:creator>Pool, Matthew</dc:creator>
  <cp:lastModifiedBy>Matt P</cp:lastModifiedBy>
  <cp:revision>31</cp:revision>
  <cp:lastPrinted>2023-06-13T20:24:07Z</cp:lastPrinted>
  <dcterms:created xsi:type="dcterms:W3CDTF">2023-06-13T18:54:14Z</dcterms:created>
  <dcterms:modified xsi:type="dcterms:W3CDTF">2024-07-20T19:44:21Z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