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1" r:id="rId4"/>
    <p:sldId id="267" r:id="rId5"/>
    <p:sldId id="263" r:id="rId6"/>
    <p:sldId id="265" r:id="rId7"/>
    <p:sldId id="268"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7" d="100"/>
          <a:sy n="77" d="100"/>
        </p:scale>
        <p:origin x="18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DriverPass System Analysis session. I’m Matthew Pool, the System Analyst for the DriverPass app. Thank you for being here. Today I am going to go over the system we are developing with you. The DriverPass app is designed to help students pass their driving test at the local DMV, as roughly 65% of attempts are unsuccessful. Our app will increase brand awareness, while also providing customers with up-to-date practice exams and on-the-road training and classes to help overcome this low success rate.</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DriverPass app, users will be able to register for a DriverPass online account, by simply clicking a link conveniently located at the top right of the screen labeled “Sign Up”. Once registered, the user can log in to the site to access the different training packages available from DriverPass. Once a user finds the package they desire, the user may click “Add Package” to reserve and select from the available dates and times.</a:t>
            </a:r>
          </a:p>
          <a:p>
            <a:endParaRPr lang="en-US" dirty="0"/>
          </a:p>
          <a:p>
            <a:r>
              <a:rPr lang="en-US" dirty="0"/>
              <a:t>The DriverPass app will run on all major desktop and mobile platforms, including (but not limited to) Microsoft Windows, Apple macOS, Linux, Apple iOS, and Google Android. The app will be accessed by the user via a web browser, such as Google Chrome, Apple Safari, Mozilla Firefox, Microsoft Edge, or Opera. The app will be utilizing DriverPass’ own custom font and will use 16px font size for body and 32px font size for major headings, as is an industry-standard and ensures easy readability for most users. This will help ensure users enjoy using the app and are more likely to follow through on making a reservation. Besides, that’s a beautiful font!</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consists of the following users:</a:t>
            </a:r>
          </a:p>
          <a:p>
            <a:pPr marL="171450" indent="-171450">
              <a:buFont typeface="Arial" panose="020B0604020202020204" pitchFamily="34" charset="0"/>
              <a:buChar char="•"/>
            </a:pPr>
            <a:r>
              <a:rPr lang="en-US" dirty="0"/>
              <a:t>Customer: can register for an online account, and then log in or out of that account, or reset their password if they forget. Registered customers can add and then modify a DriverPass package. They can also view their driver or other details and statistics, or contact DriverPass for any reason.</a:t>
            </a:r>
          </a:p>
          <a:p>
            <a:pPr marL="171450" indent="-171450">
              <a:buFont typeface="Arial" panose="020B0604020202020204" pitchFamily="34" charset="0"/>
              <a:buChar char="•"/>
            </a:pPr>
            <a:r>
              <a:rPr lang="en-US" dirty="0"/>
              <a:t>Secretary: can help a customer register an account or add or modify a package with DriverPass.</a:t>
            </a:r>
          </a:p>
          <a:p>
            <a:pPr marL="171450" indent="-171450">
              <a:buFont typeface="Arial" panose="020B0604020202020204" pitchFamily="34" charset="0"/>
              <a:buChar char="•"/>
            </a:pPr>
            <a:r>
              <a:rPr lang="en-US" dirty="0"/>
              <a:t>Client (Owner): has administrator account to view reservations or reports, contact a student, or manage a user (including an employee).</a:t>
            </a:r>
          </a:p>
          <a:p>
            <a:pPr marL="171450" indent="-171450">
              <a:buFont typeface="Arial" panose="020B0604020202020204" pitchFamily="34" charset="0"/>
              <a:buChar char="•"/>
            </a:pPr>
            <a:r>
              <a:rPr lang="en-US" dirty="0"/>
              <a:t>Driver: drivers can view lessons and add comments to scheduled reservations that they are involved with</a:t>
            </a:r>
          </a:p>
          <a:p>
            <a:pPr marL="171450" indent="-171450">
              <a:buFont typeface="Arial" panose="020B0604020202020204" pitchFamily="34" charset="0"/>
              <a:buChar char="•"/>
            </a:pPr>
            <a:r>
              <a:rPr lang="en-US" dirty="0"/>
              <a:t>IT Officer: may modify the system, including pulling updates from the DMV</a:t>
            </a:r>
          </a:p>
          <a:p>
            <a:pPr marL="171450" indent="-171450">
              <a:buFont typeface="Arial" panose="020B0604020202020204" pitchFamily="34" charset="0"/>
              <a:buChar char="•"/>
            </a:pPr>
            <a:r>
              <a:rPr lang="en-US" dirty="0"/>
              <a:t>DMV: pushes notifications to DriverPass, when updates to regulatory information is available</a:t>
            </a:r>
          </a:p>
          <a:p>
            <a:pPr marL="171450" indent="-171450">
              <a:buFont typeface="Arial" panose="020B0604020202020204" pitchFamily="34" charset="0"/>
              <a:buChar char="•"/>
            </a:pPr>
            <a:endParaRPr lang="en-US" dirty="0"/>
          </a:p>
          <a:p>
            <a:r>
              <a:rPr lang="en-US" dirty="0"/>
              <a:t>These basic actions allow for the system envisioned by DriverPass and our design team.</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“Log In / Log Out” diagram shows the activities of a registered user logging in, or logging out if you already happen to be logged in. If the user is logged in, then a “Log Out” link will be displayed at the top right of the screen right above a link to access their account, naturally labeled as “Account”. If the user clicks the “Log Out” link, then a confirmation is displayed to the user, as the user is logged out of their account. The user may then click “OK” and be brought back to the home page of the DriverPass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alternative scenario, if the registered user is not already logged in to the system, then a “Log In” link will be displayed at the top right of the screen instead. Once clicked, a Log In page is displayed to the user, and the user can enter their username and password to log in to their account. If the user enters incorrect information, an error message will be displayed to the user, and after 6 failed attempts, the account will be temporarily locked, for security reasons. Upon entering the correct credentials, user settings will be shown to the (now) logged in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accounts allow for an efficient and dependable framework for keeping track of customers and business users, and allow a means for the customer to purchase business packages from DriverPass.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critically important. All DriverPass users will be required to follow strict password policies when creating account passwords, including using mixed capitalization, at least one special character and numeric digit, and must be at least 8 characters long. All sensitive data will be encrypted and stored at an offsite and secure location. Different users will be allowed functionality limited to their specific system needs.</a:t>
            </a:r>
          </a:p>
          <a:p>
            <a:endParaRPr lang="en-US" dirty="0"/>
          </a:p>
          <a:p>
            <a:r>
              <a:rPr lang="en-US" dirty="0"/>
              <a:t>And although, we are using best-practices and premium architectures for the DriverPass app, if there are ever any types of security breaches or technical issues, administrators will be made aware immediately, so that uptime may be maximized! Since all data is backed up to an offsite location, if there is ever a system crash or issues involving data loss, all systems can be up and running with a complete restoration of all data!</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important aspects of the system is to always stay up-to-date with the latest DMV-compliant regulations. This includes training materials and online test, in which case updates will be necessary periodically as the system pulls updates from the DMV, when notified. This will result in a small bit of downtime, as the system is updated and validated. This can be done during non-peak hours (late night) and should not occur frequently though.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project deadline is set for May 8</a:t>
            </a:r>
            <a:r>
              <a:rPr lang="en-US" baseline="30000" dirty="0"/>
              <a:t>th</a:t>
            </a:r>
            <a:r>
              <a:rPr lang="en-US" dirty="0"/>
              <a:t>, 2023, and the DriverPass app is set to pass all requirement tests by this time.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for your time. I hope I have met all your needs and desired functionality for the DriverPass app. Are there any questions or concerns?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7978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8/10/2023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8/10/2023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Matthew Pool</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b="1" dirty="0">
                <a:solidFill>
                  <a:srgbClr val="000000"/>
                </a:solidFill>
              </a:rPr>
              <a:t>Functional Requirements</a:t>
            </a:r>
          </a:p>
          <a:p>
            <a:pPr lvl="1"/>
            <a:r>
              <a:rPr lang="en-US" sz="2000" dirty="0">
                <a:solidFill>
                  <a:srgbClr val="000000"/>
                </a:solidFill>
              </a:rPr>
              <a:t>Users can register for a DriverPass account to log in to (or out of)</a:t>
            </a:r>
          </a:p>
          <a:p>
            <a:pPr lvl="1"/>
            <a:r>
              <a:rPr lang="en-US" sz="2000" dirty="0">
                <a:solidFill>
                  <a:srgbClr val="000000"/>
                </a:solidFill>
              </a:rPr>
              <a:t>Users can register for 1 of 3 DriverPass packages</a:t>
            </a:r>
          </a:p>
          <a:p>
            <a:pPr marL="0" indent="0">
              <a:buNone/>
            </a:pPr>
            <a:endParaRPr lang="en-US" sz="2400" dirty="0">
              <a:solidFill>
                <a:srgbClr val="000000"/>
              </a:solidFill>
            </a:endParaRPr>
          </a:p>
          <a:p>
            <a:r>
              <a:rPr lang="en-US" sz="2400" b="1" dirty="0">
                <a:solidFill>
                  <a:srgbClr val="000000"/>
                </a:solidFill>
              </a:rPr>
              <a:t>Nonfunctional Requirements</a:t>
            </a:r>
          </a:p>
          <a:p>
            <a:pPr lvl="1"/>
            <a:r>
              <a:rPr lang="en-US" sz="2000" dirty="0">
                <a:solidFill>
                  <a:srgbClr val="000000"/>
                </a:solidFill>
              </a:rPr>
              <a:t>System will run on all major desktop and mobile platforms via the user’ web browser</a:t>
            </a:r>
          </a:p>
          <a:p>
            <a:pPr lvl="1"/>
            <a:r>
              <a:rPr lang="en-US" sz="2000" dirty="0">
                <a:solidFill>
                  <a:srgbClr val="000000"/>
                </a:solidFill>
              </a:rPr>
              <a:t>App will use DriverPass brand’s custom font with industry-standard web font sizes</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descr="A diagram of a diagram&#10;&#10;Description automatically generated">
            <a:extLst>
              <a:ext uri="{FF2B5EF4-FFF2-40B4-BE49-F238E27FC236}">
                <a16:creationId xmlns:a16="http://schemas.microsoft.com/office/drawing/2014/main" id="{14FD467E-7D8D-4F32-2D39-D438B9D0788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0612" y="0"/>
            <a:ext cx="5684034" cy="6857999"/>
          </a:xfrm>
          <a:prstGeom prst="rect">
            <a:avLst/>
          </a:prstGeom>
          <a:noFill/>
          <a:ln>
            <a:noFill/>
          </a:ln>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Picture 6" descr="A diagram of a project&#10;&#10;Description automatically generated">
            <a:extLst>
              <a:ext uri="{FF2B5EF4-FFF2-40B4-BE49-F238E27FC236}">
                <a16:creationId xmlns:a16="http://schemas.microsoft.com/office/drawing/2014/main" id="{4E39A013-580A-D125-7D2C-8878EB5F975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8861" y="147180"/>
            <a:ext cx="7443138" cy="6563639"/>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b="1" dirty="0">
                <a:solidFill>
                  <a:srgbClr val="000000"/>
                </a:solidFill>
              </a:rPr>
              <a:t>Security</a:t>
            </a:r>
          </a:p>
          <a:p>
            <a:pPr lvl="1"/>
            <a:r>
              <a:rPr lang="en-US" sz="2000" dirty="0">
                <a:solidFill>
                  <a:srgbClr val="000000"/>
                </a:solidFill>
              </a:rPr>
              <a:t>Strong password rules enforced to all users</a:t>
            </a:r>
          </a:p>
          <a:p>
            <a:pPr lvl="1"/>
            <a:r>
              <a:rPr lang="en-US" sz="2000" dirty="0">
                <a:solidFill>
                  <a:srgbClr val="000000"/>
                </a:solidFill>
              </a:rPr>
              <a:t>Passwords and other sensitive data stored on encrypted server</a:t>
            </a:r>
          </a:p>
          <a:p>
            <a:pPr lvl="1"/>
            <a:r>
              <a:rPr lang="en-US" sz="2000" dirty="0">
                <a:solidFill>
                  <a:srgbClr val="000000"/>
                </a:solidFill>
              </a:rPr>
              <a:t>Functionality limited to needs of specific users</a:t>
            </a:r>
          </a:p>
          <a:p>
            <a:pPr lvl="1"/>
            <a:r>
              <a:rPr lang="en-US" sz="2000" dirty="0">
                <a:solidFill>
                  <a:srgbClr val="000000"/>
                </a:solidFill>
              </a:rPr>
              <a:t>Administrator notified of security breaches or technical issues</a:t>
            </a:r>
          </a:p>
          <a:p>
            <a:pPr lvl="1"/>
            <a:r>
              <a:rPr lang="en-US" sz="2000" dirty="0">
                <a:solidFill>
                  <a:srgbClr val="000000"/>
                </a:solidFill>
              </a:rPr>
              <a:t>All data fully backed up at offsite location</a:t>
            </a:r>
          </a:p>
          <a:p>
            <a:pPr lvl="1"/>
            <a:endParaRPr lang="en-US"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Training material/tests must stay up-to-date with DMV-compliant regulations</a:t>
            </a:r>
          </a:p>
          <a:p>
            <a:r>
              <a:rPr lang="en-US" sz="2400" dirty="0">
                <a:solidFill>
                  <a:srgbClr val="000000"/>
                </a:solidFill>
              </a:rPr>
              <a:t>DriverPass app should pass all requirement tests by May 8</a:t>
            </a:r>
            <a:r>
              <a:rPr lang="en-US" sz="2400" baseline="30000" dirty="0">
                <a:solidFill>
                  <a:srgbClr val="000000"/>
                </a:solidFill>
              </a:rPr>
              <a:t>th</a:t>
            </a:r>
            <a:r>
              <a:rPr lang="en-US" sz="2400" dirty="0">
                <a:solidFill>
                  <a:srgbClr val="000000"/>
                </a:solidFill>
              </a:rPr>
              <a:t>, 2023</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Matthew Pool</a:t>
            </a:r>
            <a:br>
              <a:rPr lang="en-US" dirty="0">
                <a:solidFill>
                  <a:schemeClr val="bg1"/>
                </a:solidFill>
              </a:rPr>
            </a:br>
            <a:r>
              <a:rPr lang="en-US" dirty="0">
                <a:solidFill>
                  <a:schemeClr val="bg1"/>
                </a:solidFill>
              </a:rPr>
              <a:t>System Analyst</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0" indent="0" algn="ctr">
              <a:buNone/>
            </a:pPr>
            <a:r>
              <a:rPr lang="en-US" sz="2400" b="1" dirty="0">
                <a:solidFill>
                  <a:srgbClr val="000000"/>
                </a:solidFill>
              </a:rPr>
              <a:t>Thank You!</a:t>
            </a:r>
          </a:p>
          <a:p>
            <a:endParaRPr lang="en-US" sz="2400" dirty="0">
              <a:solidFill>
                <a:srgbClr val="000000"/>
              </a:solidFill>
            </a:endParaRPr>
          </a:p>
          <a:p>
            <a:endParaRPr lang="en-US" sz="2400" dirty="0">
              <a:solidFill>
                <a:srgbClr val="000000"/>
              </a:solidFill>
            </a:endParaRPr>
          </a:p>
          <a:p>
            <a:pPr marL="0" indent="0" algn="ctr">
              <a:buNone/>
            </a:pPr>
            <a:r>
              <a:rPr lang="en-US" sz="2400" i="1" dirty="0">
                <a:solidFill>
                  <a:srgbClr val="000000"/>
                </a:solidFill>
              </a:rPr>
              <a:t>Questions or Concerns?</a:t>
            </a:r>
            <a:endParaRPr sz="2400" i="1" dirty="0">
              <a:solidFill>
                <a:srgbClr val="000000"/>
              </a:solidFill>
            </a:endParaRPr>
          </a:p>
        </p:txBody>
      </p:sp>
    </p:spTree>
    <p:custDataLst>
      <p:tags r:id="rId1"/>
    </p:custDataLst>
    <p:extLst>
      <p:ext uri="{BB962C8B-B14F-4D97-AF65-F5344CB8AC3E}">
        <p14:creationId xmlns:p14="http://schemas.microsoft.com/office/powerpoint/2010/main" val="3021825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1442</TotalTime>
  <Words>1199</Words>
  <Application>Microsoft Office PowerPoint</Application>
  <PresentationFormat>Widescreen</PresentationFormat>
  <Paragraphs>58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lpstr>Matthew Pool System Analyst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Pool, Matthew</cp:lastModifiedBy>
  <cp:revision>38</cp:revision>
  <dcterms:created xsi:type="dcterms:W3CDTF">2019-10-14T02:36:52Z</dcterms:created>
  <dcterms:modified xsi:type="dcterms:W3CDTF">2023-08-11T02:42:20Z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