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4" r:id="rId4"/>
    <p:sldId id="266" r:id="rId5"/>
    <p:sldId id="270" r:id="rId6"/>
    <p:sldId id="267" r:id="rId7"/>
    <p:sldId id="265" r:id="rId8"/>
    <p:sldId id="268" r:id="rId9"/>
    <p:sldId id="269" r:id="rId10"/>
    <p:sldId id="259" r:id="rId11"/>
    <p:sldId id="260" r:id="rId12"/>
    <p:sldId id="261" r:id="rId13"/>
    <p:sldId id="26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748"/>
    <a:srgbClr val="404040"/>
    <a:srgbClr val="026D9C"/>
    <a:srgbClr val="048C80"/>
    <a:srgbClr val="CA2196"/>
    <a:srgbClr val="0F8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0"/>
    <p:restoredTop sz="95775"/>
  </p:normalViewPr>
  <p:slideViewPr>
    <p:cSldViewPr snapToGrid="0">
      <p:cViewPr varScale="1">
        <p:scale>
          <a:sx n="110" d="100"/>
          <a:sy n="11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16:53:37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71 254 24575,'0'-55'0,"0"36"0,0-37 0,0 55 0,0 7 0,0 8 0,-2 3 0,0 2 0,0 0 0,0 1 0,2 2 0,0 1 0,0 1 0,0-4 0,0-3 0,0-6 0,0-2 0,0-3 0,0 3 0,0-1 0,0 1 0,0-1 0,0-3 0,0-5 0,0-3 0,0-7 0,0-3 0,0-4 0,0 0 0,0 3 0,0 2 0,0-1 0,-2-4 0,0-1 0,-2 1 0,0 3 0,2 3 0,0 2 0,2 3 0,0 5 0,-1 6 0,1 5 0,0 3 0,0-2 0,0 1 0,0 0 0,0-1 0,0 0 0,0-2 0,0-2 0,0 1 0,-1-2 0,-1 1 0,-2-3 0,-1-1 0,0-1 0,-1-3 0,2-4 0,3-2 0,0-4 0,0 1 0,1 0 0,0 0 0,0 2 0,0-2 0,0 1 0,0 1 0,0-1 0,0 1 0,0-3 0,2 0 0,0 1 0,0 1 0,-1 2 0,1-1 0,0 1 0,0 0 0,0 0 0,-2-1 0,0-2 0,0 2 0,0-1 0,0 1 0,0 0 0,0 0 0,1 2 0,1 3 0,0 6 0,0 9 0,-2 10 0,0 9 0,0 2 0,0-3 0,0-5 0,0-5 0,0-3 0,0 0 0,0-4 0,0-1 0,-1-5 0,-3-2 0,0-4 0,-3-5 0,1-2 0,2-1 0,1-1 0,3-1 0,0-1 0,-1 1 0,-1 0 0,0 3 0,0-2 0,2-2 0,-1 1 0,1 1 0,0 1 0,0 0 0,0-2 0,0 1 0,0 0 0,0 0 0,0 0 0,0-1 0,0-1 0,0-1 0,0-1 0,1-1 0,3-1 0,0 0 0,2-1 0,-1-1 0,2 0 0,2 1 0,2 4 0,0 3 0,-1 6 0,-3 3 0,-1 9 0,2 9 0,1 7 0,1 7 0,0 1 0,-2 2 0,-2 2 0,0 0 0,-1-1 0,0-3 0,-1-8 0,-2-6 0,2-2 0,1-2 0,-1 0 0,1-1 0,-1-6 0,-2-8 0,0-11 0,-2-15 0,0-11 0,0-8 0,0 0 0,0 2 0,0 7 0,0 7 0,0 6 0,0 7 0,0 4 0,0 2 0,0 2 0,0-1 0,-1 1 0,-3 3 0,-2 2 0,-4 4 0,-6 10 0,-1 6 0,-1 4 0,3 0 0,6-6 0,2-2 0,6-3 0,5-5 0,4-4 0,4-1 0,2-2 0,-1-2 0,0-3 0,-1-4 0,-1-1 0,-2-1 0,1-4 0,-2-2 0,-2-3 0,0 0 0,-2 2 0,-2 3 0,-1 3 0,-1 3 0,-2 3 0,-1 2 0,-5 6 0,-4 4 0,-1 8 0,-2 9 0,2 7 0,1 3 0,2-2 0,4-6 0,3-3 0,2-4 0,1-1 0,0 1 0,1-2 0,1-1 0,3-3 0,2-3 0,2-3 0,1-2 0,-1 2 0,0-2 0,1 0 0,0-1 0,2-2 0,2 0 0,1 0 0,1-3 0,-1-6 0,-1-6 0,-3-6 0,-3-2 0,-3 1 0,-3 0 0,-2-1 0,0-1 0,0 0 0,0 3 0,0 6 0,0 1 0,0 2 0,0 2 0,0 3 0,0 26 0,0-2 0,0 20 0,0-8 0,0 1 0,0-3 0,0-6 0,0-7 0,0-6 0,0-1 0,0-1 0,-2 1 0,-3-8 0,-6-11 0,-2-12 0,-1-10 0,4-1 0,3 4 0,3 9 0,1 8 0,2 6 0,-2 4 0,2 6 0,1 6 0,2 10 0,3 4 0,-1 5 0,-1 4 0,-1 1 0,-2-3 0,0-3 0,0-6 0,0-4 0,0-7 0,0-8 0,0-13 0,0-8 0,0-9 0,1-8 0,1 2 0,2-1 0,0 8 0,0 6 0,0 6 0,1 3 0,0 3 0,1 2 0,1 2 0,1 3 0,-1 1 0,-2 3 0,0 3 0,1 11 0,1 10 0,-1 11 0,1 7 0,-3-2 0,-2-2 0,0-6 0,-2-7 0,1-7 0,1-6 0,1-4 0,2-3 0,-1-6 0,0-9 0,-1-8 0,-3-8 0,0-5 0,0-2 0,0-5 0,0 0 0,0 5 0,1 5 0,1 11 0,2 7 0,0 4 0,1 3 0,1 1 0,2 1 0,0 0 0,0 3 0,0 5 0,-2 6 0,0 7 0,-2 3 0,-2 4 0,0-1 0,-2-1 0,0-4 0,0-3 0,0 0 0,0 0 0,0 0 0,-2-4 0,-1-7 0,-3-4 0,0-4 0,0-2 0,2-7 0,2-7 0,2-6 0,0 0 0,0 5 0,4 5 0,1 4 0,3-1 0,1 1 0,-2 0 0,-2 0 0,0 0 0,-1 2 0,1 0 0,-1 1 0,-1-1 0,0 0 0,-2-1 0,1-1 0,3 2 0,2 2 0,-1 4 0,-1 4 0,-2 2 0,-3 5 0,0 3 0,0 3 0,0 1 0,-1-3 0,-4-1 0,-2-2 0,-5-1 0,0 0 0,1-1 0,0 1 0,2-2 0,2-1 0,1-1 0,1-1 0,1-1 0,0 0 0,-2-1 0,1 1 0,-1-1 0,-1-2 0,1 0 0,-2-2 0,-2 0 0,-4 0 0,1 0 0,0 0 0,4 0 0,1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16:55:55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268 123 24575,'4'-1'0,"1"-1"0,0 2 0,0 0 0,-2-1 0,1-2 0,1-2 0,3-2 0,2-4 0,2-2 0,1 0 0,-1 1 0,-1 3 0,-4 4 0,-2 3 0,-2 0 0,-2 1 0,1 0 0,0 0 0,0 1 0,0 1 0,-1 2 0,-1 4 0,-1 8 0,-1 3 0,0 1 0,-2-2 0,1-9 0,1-2 0,1-2 0,0-2 0,1 1 0,0-1 0,0 1 0,0 1 0,0 1 0,0 1 0,0 0 0,0 0 0,0 0 0,0 1 0,0 0 0,0-2 0,0-6 0,-1-6 0,-1-7 0,-2-2 0,1 2 0,-1 4 0,0 3 0,0 0 0,0 2 0,-1 0 0,1 0 0,0 1 0,-1 0 0,-1-2 0,0-1 0,1-1 0,0 2 0,1 1 0,0 1 0,1-1 0,-1-3 0,0-2 0,0 0 0,0 2 0,3 2 0,0 3 0,1 0 0,0 1 0,-2 0 0,0 1 0,0 0 0,-1 1 0,-3 0 0,-1 1 0,-3 0 0,-2 2 0,-1 0 0,-4 1 0,-4 1 0,-3 0 0,1 0 0,1 1 0,1-1 0,3-1 0,2-1 0,3-2 0,4 1 0,3 1 0,1 0 0,1 2 0,-1-1 0,1 1 0,-1-1 0,2 0 0,0-1 0,1 1 0,1-1 0,1 1 0,1-1 0,2-1 0,1-1 0,0 0 0,1-1 0,1 0 0,-1 0 0,0 0 0,-1-1 0,0 0 0,-1-1 0,0-2 0,0 1 0,0-1 0,-1 1 0,-1 0 0,1 0 0,-1 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0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33 104 24575,'0'-5'0,"0"4"0,0 4 0,0 9 0,0 7 0,0 0 0,0 1 0,0-4 0,0 0 0,0-4 0,0-2 0,0-2 0,0-1 0,0 0 0,-2-1 0,-2-1 0,0-1 0,0-3 0,2-3 0,2-4 0,0-5 0,0-2 0,0 0 0,0 2 0,0 1 0,0-1 0,2 0 0,1-2 0,-1 1 0,0 0 0,0 3 0,0 1 0,0 1 0,-1 0 0,-1-1 0,1-1 0,-1 0 0,0 3 0,0 4 0,0 7 0,0 9 0,0 4 0,0 3 0,0 2 0,0-3 0,0 0 0,0-1 0,0-2 0,1-5 0,2-3 0,2-5 0,2-3 0,0-2 0,2-2 0,0-4 0,0-4 0,1-4 0,2-4 0,1-1 0,2-2 0,-2-1 0,-3 3 0,-2 0 0,-4 4 0,-3 3 0,-3 6 0,-8 3 0,-4 4 0,-4 0 0,0 2 0,3 3 0,-1 3 0,4 3 0,2 2 0,2 0 0,3 0 0,0 1 0,2-2 0,1 1 0,1-3 0,1 2 0,0 2 0,0-1 0,0 1 0,0-1 0,0-4 0,0-6 0,0-10 0,0-10 0,2-4 0,2-3 0,1 1 0,1 3 0,-2 1 0,-2 5 0,0 1 0,-4 3 0,0 6 0,0 4 0,-1 7 0,-2 9 0,-2 7 0,-2 5 0,2 2 0,3-3 0,2-2 0,2-3 0,0-3 0,1-7 0,4-4 0,4-5 0,5-4 0,3-6 0,0-10 0,1-8 0,-1-6 0,-5 2 0,-6 3 0,-4 3 0,-2 4 0,-1 5 0,-4 2 0,-4 3 0,-2 3 0,-1 1 0,1 3 0,1 1 0,-2 1 0,1 0 0,-1 0 0,-2 0 0,4 2 0,2 3 0,4 4 0,3 5 0,1 1 0,0 2 0,0 0 0,0 0 0,1-4 0,3-2 0,2-3 0,3-1 0,2-1 0,1-2 0,-1-2 0,-1-2 0,-3-1 0,0-5 0,1-8 0,5-11 0,3-8 0,3-5 0,-3 4 0,-4 7 0,-4 8 0,-5 9 0,-8 4 0,-7 4 0,-5 2 0,-2 4 0,2 6 0,1 8 0,3 7 0,4 2 0,5-2 0,2-3 0,2-4 0,1-4 0,3 1 0,10 1 0,9 2 0,7-2 0,3-1 0,-5-6 0,-3-4 0,-2-3 0,-3-5 0,-2-4 0,-5-8 0,-2-7 0,-2-3 0,-1-2 0,-2 4 0,-2 4 0,-2 4 0,-2 5 0,-2 3 0,-4 2 0,-5 3 0,-7 1 0,-2 1 0,3 0 0,4 1 0,6 10 0,3 14 0,2 16 0,2 11 0,0 0 0,0-7 0,1-15 0,3-13 0,5-15 0,3-15 0,2-7 0,0-5 0,-4 0 0,-1 1 0,-4 0 0,-2 4 0,-1 3 0,-6 3 0,-5 3 0,-4 1 0,-4 3 0,0 3 0,1 2 0,1 2 0,2 4 0,-1 5 0,-1 11 0,-2 7 0,1 3 0,2 0 0,5-5 0,8-5 0,14-12 0,15-17 0,10-13 0,2-9 0,-8 2 0,-11 6 0,-10 3 0,-7 5 0,-5 4 0,-3 5 0,-4 4 0,-3 2 0,0 2 0,1 3 0,3 4 0,4 5 0,2 1 0,1-2 0,0-6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16.9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11.5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13.8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29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98 287 24575,'0'5'0,"0"0"0,0 1 0,-1 1 0,-1-1 0,0 2 0,-1-2 0,0 2 0,1 0 0,0-1 0,1 3 0,1-1 0,0 0 0,-2 0 0,0-1 0,0 1 0,-1-1 0,2-1 0,-3 0 0,0 0 0,0 0 0,1 1 0,0 0 0,-1-1 0,0-4 0,1-4 0,2-4 0,0-5 0,3-1 0,0-5 0,2-1 0,1 0 0,-2 2 0,1 3 0,-2 2 0,0 3 0,0-1 0,0 2 0,0-2 0,-1 0 0,0 0 0,-1 0 0,2 0 0,0 0 0,0 1 0,0-1 0,-2-1 0,0 1 0,2-2 0,0 1 0,0 0 0,0-2 0,-2 1 0,0 1 0,0 1 0,0 0 0,0 0 0,0-2 0,0 2 0,0-1 0,0-1 0,0-1 0,0-4 0,0-4 0,0-4 0,0 1 0,-2 1 0,-2 5 0,-1 9 0,-1 7 0,1 11 0,0 7 0,2 5 0,1 2 0,1-1 0,1-1 0,-2-3 0,0-4 0,-1-3 0,1-3 0,2-2 0,0-1 0,0 0 0,0 1 0,0-1 0,0 2 0,0-1 0,2 1 0,0 1 0,0 0 0,1-1 0,-1 1 0,0-1 0,0 1 0,-1 0 0,-1-1 0,0-1 0,0 2 0,0 1 0,0 0 0,0-1 0,0 1 0,0 2 0,0 2 0,0 3 0,0 6 0,0 8 0,0 7 0,0 0 0,0-5 0,0-8 0,0-9 0,0-6 0,0-7 0,0-7 0,0-6 0,0-5 0,0-2 0,0-2 0,0 1 0,0-1 0,0 2 0,0 1 0,0 2 0,0 1 0,1 2 0,1-1 0,0 0 0,0 1 0,-2 0 0,0 0 0,0 0 0,0-2 0,0 1 0,0-2 0,0 3 0,0 0 0,0-1 0,0 2 0,0 0 0,0 2 0,0 0 0,0-1 0,0 1 0,0-1 0,0 0 0,0 0 0,0 0 0,0 1 0,0 0 0,0 2 0,-1 4 0,-1 3 0,0 4 0,0 1 0,2 1 0,-2-2 0,0 0 0,0-1 0,0 2 0,-1 1 0,0-1 0,-1 1 0,0-1 0,0 2 0,1-1 0,-1 0 0,1-1 0,0 1 0,1 0 0,2 0 0,0-1 0,0 1 0,0 5 0,0 4 0,0 2 0,0 2 0,-2-3 0,-1-1 0,-1 0 0,0 0 0,0-2 0,1-7 0,2-3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4:37:3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24575,'0'6'0,"0"1"0,0 2 0,0 2 0,0 2 0,0 3 0,0 3 0,0 1 0,0 0 0,0-3 0,0-8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08EC-7537-A644-99E3-D6F5190FC160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B609-EFF7-3248-916A-1F49C6D4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B609-EFF7-3248-916A-1F49C6D4C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3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live in a culture where we are constantly being bombarded with work, deadlines, and expectations. </a:t>
            </a:r>
          </a:p>
          <a:p>
            <a:endParaRPr lang="en-US" dirty="0"/>
          </a:p>
          <a:p>
            <a:r>
              <a:rPr lang="en-US" dirty="0"/>
              <a:t>-I go to class for 3-4 hours each day, develop for 2-4 hours in the marketing office, then do 3-7 hours of homework every evening. </a:t>
            </a:r>
          </a:p>
          <a:p>
            <a:endParaRPr lang="en-US" dirty="0"/>
          </a:p>
          <a:p>
            <a:r>
              <a:rPr lang="en-US" dirty="0"/>
              <a:t>-This leaves very few hours for meals, devotionals, exercise, time with my friends, and even sleep. </a:t>
            </a:r>
          </a:p>
          <a:p>
            <a:endParaRPr lang="en-US" dirty="0"/>
          </a:p>
          <a:p>
            <a:r>
              <a:rPr lang="en-US" dirty="0"/>
              <a:t>-Often times, I don’t know about you, I find myself chewing more than I can swallow on a daily basis.</a:t>
            </a:r>
          </a:p>
          <a:p>
            <a:endParaRPr lang="en-US" dirty="0"/>
          </a:p>
          <a:p>
            <a:r>
              <a:rPr lang="en-US" dirty="0"/>
              <a:t>-This has resulted in increased stress levels in my life this last year of college.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-Each and every one of us in this meeting has had to learn how to balance our work, relationships, and our health to a certain extent, and I want to talk about the importance of balance.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-Let me share with you what I call the stress equation. This is nothing mathematical or data driven, purely just my own observations from daily life.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Let me at least speak for myself and say that I want to decrease the average stress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had noticed these themes for some time in my regular life, and I wanted to figure out some real trends.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B609-EFF7-3248-916A-1F49C6D4CD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6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3/6/25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3/6/25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3/6/25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inting of a person sitting on a beach&#10;&#10;Description automatically generated">
            <a:extLst>
              <a:ext uri="{FF2B5EF4-FFF2-40B4-BE49-F238E27FC236}">
                <a16:creationId xmlns:a16="http://schemas.microsoft.com/office/drawing/2014/main" id="{8A27642A-E831-5BF3-3CB5-3D138A49B9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rcRect b="15094"/>
          <a:stretch/>
        </p:blipFill>
        <p:spPr>
          <a:xfrm>
            <a:off x="0" y="36495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AE3E4-957D-C0E3-5CE8-DAFD8049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02376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Understanding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9D922-A0B7-6776-A1A9-2C7F79628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3793953"/>
            <a:ext cx="6193971" cy="1239894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chemeClr val="tx1"/>
                </a:solidFill>
              </a:rPr>
              <a:t>Insights, Solutions, and Opportunities for Growth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By: Matthew Saxby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3570B-8947-1D8B-263F-F22708A3AFA5}"/>
              </a:ext>
            </a:extLst>
          </p:cNvPr>
          <p:cNvSpPr txBox="1"/>
          <p:nvPr/>
        </p:nvSpPr>
        <p:spPr>
          <a:xfrm>
            <a:off x="0" y="6488658"/>
            <a:ext cx="374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Contemplation by: Claire McCall</a:t>
            </a:r>
          </a:p>
        </p:txBody>
      </p:sp>
    </p:spTree>
    <p:extLst>
      <p:ext uri="{BB962C8B-B14F-4D97-AF65-F5344CB8AC3E}">
        <p14:creationId xmlns:p14="http://schemas.microsoft.com/office/powerpoint/2010/main" val="17554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E53C-5A67-721C-89EA-E6563160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96" y="967367"/>
            <a:ext cx="5801105" cy="1168748"/>
          </a:xfrm>
        </p:spPr>
        <p:txBody>
          <a:bodyPr/>
          <a:lstStyle/>
          <a:p>
            <a:r>
              <a:rPr lang="en-US" dirty="0"/>
              <a:t>Productivity and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6CE3-E961-68D0-C52B-9774FF07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96" y="2404037"/>
            <a:ext cx="5801105" cy="2110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- The University of Oklahoma at Tulsa conducted a cross-sectional study between perceived stress-level (PSS) and productivity.</a:t>
            </a:r>
          </a:p>
          <a:p>
            <a:pPr marL="0" indent="0" algn="ctr">
              <a:buNone/>
            </a:pPr>
            <a:r>
              <a:rPr lang="en-US" sz="2000" dirty="0"/>
              <a:t>- The study concluded with a strong negative relationship between PSS and Productivity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2657-AB34-2E9F-EFEF-64D2C0EB5A09}"/>
              </a:ext>
            </a:extLst>
          </p:cNvPr>
          <p:cNvSpPr txBox="1"/>
          <p:nvPr/>
        </p:nvSpPr>
        <p:spPr>
          <a:xfrm>
            <a:off x="0" y="6237820"/>
            <a:ext cx="662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</a:rPr>
              <a:t>Bui, Tina, et al. “Workplace Stress and Productivity: A Cross-Sectional Study.” </a:t>
            </a:r>
            <a:r>
              <a:rPr lang="en-US" sz="1100" i="1" dirty="0">
                <a:effectLst/>
              </a:rPr>
              <a:t>Kansas Journal of Medicine</a:t>
            </a:r>
            <a:r>
              <a:rPr lang="en-US" sz="1100" dirty="0">
                <a:effectLst/>
              </a:rPr>
              <a:t>, U.S. National Library of Medicine, 12 Feb. 2021, </a:t>
            </a:r>
            <a:r>
              <a:rPr lang="en-US" sz="1100" dirty="0" err="1">
                <a:effectLst/>
              </a:rPr>
              <a:t>pmc.ncbi.nlm.nih.gov</a:t>
            </a:r>
            <a:r>
              <a:rPr lang="en-US" sz="1100" dirty="0">
                <a:effectLst/>
              </a:rPr>
              <a:t>/articles/PMC7889069/.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0220B-A697-90FA-7985-44D796D30248}"/>
                  </a:ext>
                </a:extLst>
              </p:cNvPr>
              <p:cNvSpPr txBox="1"/>
              <p:nvPr/>
            </p:nvSpPr>
            <p:spPr>
              <a:xfrm>
                <a:off x="1800224" y="4378101"/>
                <a:ext cx="3857247" cy="809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𝑃𝑟𝑜𝑑𝑢𝑐𝑡𝑖𝑣𝑖𝑡𝑦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𝑆𝑡𝑟𝑒𝑠𝑠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0220B-A697-90FA-7985-44D796D3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4" y="4378101"/>
                <a:ext cx="3857247" cy="809645"/>
              </a:xfrm>
              <a:prstGeom prst="rect">
                <a:avLst/>
              </a:prstGeom>
              <a:blipFill>
                <a:blip r:embed="rId2"/>
                <a:stretch>
                  <a:fillRect t="-153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ainting of a person's face&#10;&#10;Description automatically generated">
            <a:extLst>
              <a:ext uri="{FF2B5EF4-FFF2-40B4-BE49-F238E27FC236}">
                <a16:creationId xmlns:a16="http://schemas.microsoft.com/office/drawing/2014/main" id="{A707D23C-7940-A97A-1303-C7D06711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38" y="815689"/>
            <a:ext cx="3857247" cy="5226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0FF0C-1689-C2B9-6196-28B4C3AF3A53}"/>
              </a:ext>
            </a:extLst>
          </p:cNvPr>
          <p:cNvSpPr txBox="1"/>
          <p:nvPr/>
        </p:nvSpPr>
        <p:spPr>
          <a:xfrm>
            <a:off x="9241971" y="6042311"/>
            <a:ext cx="201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Unnamed </a:t>
            </a:r>
            <a:r>
              <a:rPr lang="en-US" sz="1200" dirty="0"/>
              <a:t>by: Ryan Hewett</a:t>
            </a:r>
          </a:p>
        </p:txBody>
      </p:sp>
    </p:spTree>
    <p:extLst>
      <p:ext uri="{BB962C8B-B14F-4D97-AF65-F5344CB8AC3E}">
        <p14:creationId xmlns:p14="http://schemas.microsoft.com/office/powerpoint/2010/main" val="23361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55BE-3EE6-F1FC-1857-0E6769C2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78971"/>
            <a:ext cx="4136038" cy="1674441"/>
          </a:xfrm>
        </p:spPr>
        <p:txBody>
          <a:bodyPr vert="horz" lIns="182880" tIns="182880" rIns="182880" bIns="182880" rtlCol="0" anchor="ctr">
            <a:noAutofit/>
          </a:bodyPr>
          <a:lstStyle/>
          <a:p>
            <a:pPr marL="0" indent="0"/>
            <a:r>
              <a:rPr lang="en-US" sz="3400" dirty="0"/>
              <a:t>Stress Prediction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6AEF5-B0D3-B120-DAB1-E10DBCCCE907}"/>
                  </a:ext>
                </a:extLst>
              </p:cNvPr>
              <p:cNvSpPr txBox="1"/>
              <p:nvPr/>
            </p:nvSpPr>
            <p:spPr>
              <a:xfrm>
                <a:off x="804672" y="2879161"/>
                <a:ext cx="4136038" cy="13224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/>
              <a:p>
                <a:pPr defTabSz="914400">
                  <a:spcBef>
                    <a:spcPts val="100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2.9*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TPD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+ 0.95*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W_11 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+ 0.95*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W_12 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+ 0.23*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HW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+ 0.15*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CC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+ 0.95*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W_11 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- 0.35*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W_7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- 0.36*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W_10 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- 0.66*</a:t>
                </a:r>
                <a:r>
                  <a:rPr lang="en-US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W_9</a:t>
                </a: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+ 1.06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6AEF5-B0D3-B120-DAB1-E10DBC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" y="2879161"/>
                <a:ext cx="4136038" cy="1322449"/>
              </a:xfrm>
              <a:prstGeom prst="rect">
                <a:avLst/>
              </a:prstGeom>
              <a:blipFill>
                <a:blip r:embed="rId2"/>
                <a:stretch>
                  <a:fillRect l="-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DF2410B-42C9-944A-002B-8B1720EE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209" r="2" b="2"/>
          <a:stretch/>
        </p:blipFill>
        <p:spPr>
          <a:xfrm>
            <a:off x="5562601" y="175264"/>
            <a:ext cx="6392799" cy="3235448"/>
          </a:xfrm>
          <a:prstGeom prst="rect">
            <a:avLst/>
          </a:prstGeom>
          <a:ln w="28575">
            <a:solidFill>
              <a:srgbClr val="026D9C"/>
            </a:solidFill>
          </a:ln>
          <a:effectLst>
            <a:softEdge rad="0"/>
          </a:effectLst>
        </p:spPr>
      </p:pic>
      <p:pic>
        <p:nvPicPr>
          <p:cNvPr id="12" name="Content Placeholder 11" descr="A graph of a stress level&#10;&#10;Description automatically generated">
            <a:extLst>
              <a:ext uri="{FF2B5EF4-FFF2-40B4-BE49-F238E27FC236}">
                <a16:creationId xmlns:a16="http://schemas.microsoft.com/office/drawing/2014/main" id="{297381E0-A2C7-8559-E41F-2E556771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677" r="1" b="1"/>
          <a:stretch/>
        </p:blipFill>
        <p:spPr>
          <a:xfrm>
            <a:off x="5562600" y="3502808"/>
            <a:ext cx="6392800" cy="3235448"/>
          </a:xfrm>
          <a:prstGeom prst="rect">
            <a:avLst/>
          </a:prstGeom>
          <a:ln w="28575">
            <a:solidFill>
              <a:srgbClr val="026D9C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4F445-FCF3-ED78-F7E0-A39687C77093}"/>
              </a:ext>
            </a:extLst>
          </p:cNvPr>
          <p:cNvSpPr txBox="1"/>
          <p:nvPr/>
        </p:nvSpPr>
        <p:spPr>
          <a:xfrm>
            <a:off x="1508770" y="2433399"/>
            <a:ext cx="272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1EA3E6-FCA0-636E-BDFC-A3BFE6B6D4E8}"/>
                  </a:ext>
                </a:extLst>
              </p:cNvPr>
              <p:cNvSpPr txBox="1"/>
              <p:nvPr/>
            </p:nvSpPr>
            <p:spPr>
              <a:xfrm>
                <a:off x="804672" y="4520463"/>
                <a:ext cx="3349970" cy="12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 </a:t>
                </a:r>
                <a:r>
                  <a:rPr lang="en-US" sz="2400" dirty="0"/>
                  <a:t>= 0.5524</a:t>
                </a: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𝑹𝑴𝑺𝑬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1.46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1EA3E6-FCA0-636E-BDFC-A3BFE6B6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" y="4520463"/>
                <a:ext cx="3349970" cy="1200137"/>
              </a:xfrm>
              <a:prstGeom prst="rect">
                <a:avLst/>
              </a:prstGeom>
              <a:blipFill>
                <a:blip r:embed="rId5"/>
                <a:stretch>
                  <a:fillRect l="-1887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E58D2-96A1-7AB1-73FC-FFBB7E0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Personal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E7DD-8169-55A1-9E2D-9BD9EF8E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-Health &amp; Well-being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-Academic &amp; Work Performance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-Emotional &amp; Mental Health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-Relationships &amp; Social Life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-Financial &amp; Lifestyle Decisions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and person sitting on a beach&#10;&#10;AI-generated content may be incorrect.">
            <a:extLst>
              <a:ext uri="{FF2B5EF4-FFF2-40B4-BE49-F238E27FC236}">
                <a16:creationId xmlns:a16="http://schemas.microsoft.com/office/drawing/2014/main" id="{6D829C6F-48ED-E725-1A00-EA500917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32" r="2" b="2"/>
          <a:stretch/>
        </p:blipFill>
        <p:spPr>
          <a:xfrm>
            <a:off x="7208520" y="1290025"/>
            <a:ext cx="3867912" cy="4124908"/>
          </a:xfrm>
          <a:prstGeom prst="rect">
            <a:avLst/>
          </a:prstGeom>
          <a:ln w="3175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679CD-481E-3D4F-4E76-42DAE79122FF}"/>
              </a:ext>
            </a:extLst>
          </p:cNvPr>
          <p:cNvSpPr txBox="1"/>
          <p:nvPr/>
        </p:nvSpPr>
        <p:spPr>
          <a:xfrm>
            <a:off x="9757457" y="5901250"/>
            <a:ext cx="2002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unknown by unknown artist</a:t>
            </a:r>
          </a:p>
        </p:txBody>
      </p:sp>
    </p:spTree>
    <p:extLst>
      <p:ext uri="{BB962C8B-B14F-4D97-AF65-F5344CB8AC3E}">
        <p14:creationId xmlns:p14="http://schemas.microsoft.com/office/powerpoint/2010/main" val="5564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8811-8F21-5798-F9B2-42DCBFEA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5162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248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933E-8177-9C6B-D68D-07D19D38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3092"/>
            <a:ext cx="7729728" cy="1188720"/>
          </a:xfrm>
        </p:spPr>
        <p:txBody>
          <a:bodyPr/>
          <a:lstStyle/>
          <a:p>
            <a:r>
              <a:rPr lang="en-US" dirty="0"/>
              <a:t>Resources / Works cited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A522F6-6844-5275-5921-C4DEDEA8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Enterprise</a:t>
            </a:r>
          </a:p>
          <a:p>
            <a:pPr lvl="1"/>
            <a:r>
              <a:rPr lang="en-US" dirty="0"/>
              <a:t>Search &amp; Reporting</a:t>
            </a:r>
          </a:p>
          <a:p>
            <a:pPr lvl="1"/>
            <a:r>
              <a:rPr lang="en-US" dirty="0"/>
              <a:t>Machine Learning Took Kit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ChatGPT</a:t>
            </a:r>
          </a:p>
          <a:p>
            <a:r>
              <a:rPr lang="en-US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17800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9FC-00DB-C030-DAD6-7A9CEF41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6" y="1199904"/>
            <a:ext cx="6250643" cy="1188720"/>
          </a:xfrm>
        </p:spPr>
        <p:txBody>
          <a:bodyPr>
            <a:noAutofit/>
          </a:bodyPr>
          <a:lstStyle/>
          <a:p>
            <a:r>
              <a:rPr lang="en-US" sz="4000" dirty="0"/>
              <a:t>The Typical stress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95A55-F744-6B28-4D3E-E0729B254504}"/>
              </a:ext>
            </a:extLst>
          </p:cNvPr>
          <p:cNvSpPr txBox="1"/>
          <p:nvPr/>
        </p:nvSpPr>
        <p:spPr>
          <a:xfrm>
            <a:off x="6163604" y="3729065"/>
            <a:ext cx="4029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Luminari" panose="02000505000000020004" pitchFamily="2" charset="0"/>
              </a:rPr>
              <a:t>Increased Stress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DEBCEF-17F8-AE69-968E-F3EA142A2BB2}"/>
                  </a:ext>
                </a:extLst>
              </p:cNvPr>
              <p:cNvSpPr txBox="1"/>
              <p:nvPr/>
            </p:nvSpPr>
            <p:spPr>
              <a:xfrm>
                <a:off x="5405712" y="2886393"/>
                <a:ext cx="5545749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𝑤𝑜𝑟𝑘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𝑠𝑙𝑒𝑒𝑝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𝑙𝑢𝑛𝑐h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DEBCEF-17F8-AE69-968E-F3EA142A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12" y="2886393"/>
                <a:ext cx="5545749" cy="698846"/>
              </a:xfrm>
              <a:prstGeom prst="rect">
                <a:avLst/>
              </a:prstGeom>
              <a:blipFill>
                <a:blip r:embed="rId3"/>
                <a:stretch>
                  <a:fillRect l="-685" t="-53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-up of a human head&#10;&#10;Description automatically generated">
            <a:extLst>
              <a:ext uri="{FF2B5EF4-FFF2-40B4-BE49-F238E27FC236}">
                <a16:creationId xmlns:a16="http://schemas.microsoft.com/office/drawing/2014/main" id="{2717C485-0E55-3C33-8B7C-1314580E1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51" y="488215"/>
            <a:ext cx="4029964" cy="5881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F83F2C-7597-C2C3-EEB6-F54E71FD6A5B}"/>
              </a:ext>
            </a:extLst>
          </p:cNvPr>
          <p:cNvSpPr txBox="1"/>
          <p:nvPr/>
        </p:nvSpPr>
        <p:spPr>
          <a:xfrm>
            <a:off x="410551" y="6108174"/>
            <a:ext cx="3900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Stress and Psychological Health </a:t>
            </a:r>
            <a:r>
              <a:rPr lang="en-US" sz="1100" dirty="0"/>
              <a:t>by: </a:t>
            </a:r>
            <a:r>
              <a:rPr lang="en-US" sz="1100" i="1" dirty="0"/>
              <a:t>Leon Zernitsky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67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3B75E-ED18-3D4C-E4B1-031892A91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05609"/>
              </p:ext>
            </p:extLst>
          </p:nvPr>
        </p:nvGraphicFramePr>
        <p:xfrm>
          <a:off x="1620964" y="1511907"/>
          <a:ext cx="9102470" cy="4720788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1791522">
                  <a:extLst>
                    <a:ext uri="{9D8B030D-6E8A-4147-A177-3AD203B41FA5}">
                      <a16:colId xmlns:a16="http://schemas.microsoft.com/office/drawing/2014/main" val="86013558"/>
                    </a:ext>
                  </a:extLst>
                </a:gridCol>
                <a:gridCol w="1707490">
                  <a:extLst>
                    <a:ext uri="{9D8B030D-6E8A-4147-A177-3AD203B41FA5}">
                      <a16:colId xmlns:a16="http://schemas.microsoft.com/office/drawing/2014/main" val="1434575793"/>
                    </a:ext>
                  </a:extLst>
                </a:gridCol>
                <a:gridCol w="5603458">
                  <a:extLst>
                    <a:ext uri="{9D8B030D-6E8A-4147-A177-3AD203B41FA5}">
                      <a16:colId xmlns:a16="http://schemas.microsoft.com/office/drawing/2014/main" val="1915113661"/>
                    </a:ext>
                  </a:extLst>
                </a:gridCol>
              </a:tblGrid>
              <a:tr h="363351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Variable Name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570577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 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long date format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day the data comes from.  (8/26/2024 – 12/12/2024)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972901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hours_slept 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 hours slept; (to_sleep – wake_up)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529736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to_sleep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previous night’s bedtime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02449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wake_up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That day’s wake up time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376767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times_waking_up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 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woken up throughout the night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883008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sleep_score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Between 0-100; (hours_slept/8  * 70) - (times_waking_up * 5)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64998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cups_coffee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Cups of coffee drank throughout the 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1319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bool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I worked out or not that 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6621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homework_hours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hours I spent on homework or studying that 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726133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class_hours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hours I spent in class that 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96324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test_project_day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bool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I had a test on that day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726563"/>
                  </a:ext>
                </a:extLst>
              </a:tr>
              <a:tr h="30727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stress_level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Between 0-10; The estimated maximum stress level I experienced that day.</a:t>
                      </a:r>
                    </a:p>
                  </a:txBody>
                  <a:tcPr marL="174396" marR="130797" marT="87198" marB="87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9467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11D4B2-530D-6CA7-C8BD-D003C47AE465}"/>
              </a:ext>
            </a:extLst>
          </p:cNvPr>
          <p:cNvSpPr txBox="1"/>
          <p:nvPr/>
        </p:nvSpPr>
        <p:spPr>
          <a:xfrm>
            <a:off x="3629023" y="544285"/>
            <a:ext cx="493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My Fall Semester Research</a:t>
            </a:r>
          </a:p>
        </p:txBody>
      </p:sp>
    </p:spTree>
    <p:extLst>
      <p:ext uri="{BB962C8B-B14F-4D97-AF65-F5344CB8AC3E}">
        <p14:creationId xmlns:p14="http://schemas.microsoft.com/office/powerpoint/2010/main" val="171159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E138D-430F-64F2-3F39-1B23AB60C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343-3438-56E0-667A-8A3593BE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Average Stress Fall 2024</a:t>
            </a:r>
          </a:p>
        </p:txBody>
      </p:sp>
      <p:pic>
        <p:nvPicPr>
          <p:cNvPr id="4" name="Picture 3" descr="A screenshot of a device&#10;&#10;Description automatically generated">
            <a:extLst>
              <a:ext uri="{FF2B5EF4-FFF2-40B4-BE49-F238E27FC236}">
                <a16:creationId xmlns:a16="http://schemas.microsoft.com/office/drawing/2014/main" id="{86B49B54-E50C-92DC-85B6-5C0462C0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48" y="1599390"/>
            <a:ext cx="7473303" cy="5121789"/>
          </a:xfrm>
          <a:prstGeom prst="rect">
            <a:avLst/>
          </a:prstGeom>
          <a:ln w="28575">
            <a:solidFill>
              <a:srgbClr val="0F8831"/>
            </a:solidFill>
          </a:ln>
        </p:spPr>
      </p:pic>
    </p:spTree>
    <p:extLst>
      <p:ext uri="{BB962C8B-B14F-4D97-AF65-F5344CB8AC3E}">
        <p14:creationId xmlns:p14="http://schemas.microsoft.com/office/powerpoint/2010/main" val="282788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69D6-2A70-A617-978B-B4502CED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7A0B-9738-2025-7367-ABD0FEE8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Exercise vs Average Stress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50B4789-A26D-3FF6-7A66-C081055B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1725562"/>
            <a:ext cx="7943555" cy="4325585"/>
          </a:xfrm>
          <a:prstGeom prst="rect">
            <a:avLst/>
          </a:prstGeom>
          <a:ln w="28575">
            <a:solidFill>
              <a:srgbClr val="048C80"/>
            </a:solidFill>
          </a:ln>
        </p:spPr>
      </p:pic>
    </p:spTree>
    <p:extLst>
      <p:ext uri="{BB962C8B-B14F-4D97-AF65-F5344CB8AC3E}">
        <p14:creationId xmlns:p14="http://schemas.microsoft.com/office/powerpoint/2010/main" val="37885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0A7E-6490-1726-ED79-E71E570A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8BD5-B44B-382C-5A17-0DB6568D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899"/>
            <a:ext cx="7729728" cy="1188720"/>
          </a:xfrm>
        </p:spPr>
        <p:txBody>
          <a:bodyPr/>
          <a:lstStyle/>
          <a:p>
            <a:r>
              <a:rPr lang="en-US" dirty="0"/>
              <a:t>Sleep Score Distribution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E00FA67-0EDE-AA56-5E4C-B95FCA90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2" y="1659176"/>
            <a:ext cx="7412736" cy="4690123"/>
          </a:xfrm>
          <a:prstGeom prst="rect">
            <a:avLst/>
          </a:prstGeom>
          <a:ln w="28575">
            <a:solidFill>
              <a:srgbClr val="F5B748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2653F0-7EAF-59C7-A820-05B94D50A609}"/>
                  </a:ext>
                </a:extLst>
              </p14:cNvPr>
              <p14:cNvContentPartPr/>
              <p14:nvPr/>
            </p14:nvContentPartPr>
            <p14:xfrm>
              <a:off x="4501749" y="2626680"/>
              <a:ext cx="178920" cy="15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2653F0-7EAF-59C7-A820-05B94D50A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29" y="2620560"/>
                <a:ext cx="191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08EFDD-1B76-6AD1-8D88-CA21FCAC8E36}"/>
                  </a:ext>
                </a:extLst>
              </p14:cNvPr>
              <p14:cNvContentPartPr/>
              <p14:nvPr/>
            </p14:nvContentPartPr>
            <p14:xfrm>
              <a:off x="4535191" y="2657255"/>
              <a:ext cx="140760" cy="7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08EFDD-1B76-6AD1-8D88-CA21FCAC8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9071" y="2651135"/>
                <a:ext cx="153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6E1239-F464-254C-EB7C-F0682A4258F9}"/>
                  </a:ext>
                </a:extLst>
              </p14:cNvPr>
              <p14:cNvContentPartPr/>
              <p14:nvPr/>
            </p14:nvContentPartPr>
            <p14:xfrm>
              <a:off x="4552660" y="2735882"/>
              <a:ext cx="119520" cy="127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6E1239-F464-254C-EB7C-F0682A4258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6540" y="2729762"/>
                <a:ext cx="131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FA4A11-5524-1E42-F514-085B98535F1E}"/>
                  </a:ext>
                </a:extLst>
              </p14:cNvPr>
              <p14:cNvContentPartPr/>
              <p14:nvPr/>
            </p14:nvContentPartPr>
            <p14:xfrm>
              <a:off x="4586860" y="279276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FA4A11-5524-1E42-F514-085B98535F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4220" y="272976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4AE08E6-49DB-7C3C-0E38-1C4FDDBE2D8C}"/>
              </a:ext>
            </a:extLst>
          </p:cNvPr>
          <p:cNvGrpSpPr/>
          <p:nvPr/>
        </p:nvGrpSpPr>
        <p:grpSpPr>
          <a:xfrm>
            <a:off x="4490740" y="2688002"/>
            <a:ext cx="132840" cy="236520"/>
            <a:chOff x="4490740" y="2688002"/>
            <a:chExt cx="1328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7AAA79-9C94-9744-A4AC-A81E86526383}"/>
                    </a:ext>
                  </a:extLst>
                </p14:cNvPr>
                <p14:cNvContentPartPr/>
                <p14:nvPr/>
              </p14:nvContentPartPr>
              <p14:xfrm>
                <a:off x="4623220" y="2762882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7AAA79-9C94-9744-A4AC-A81E865263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0580" y="26998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D31971-1460-340C-2470-86BEF820D575}"/>
                    </a:ext>
                  </a:extLst>
                </p14:cNvPr>
                <p14:cNvContentPartPr/>
                <p14:nvPr/>
              </p14:nvContentPartPr>
              <p14:xfrm>
                <a:off x="4599820" y="280752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D31971-1460-340C-2470-86BEF820D5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6820" y="27448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96ED62-9170-02AB-B6E5-D87C44A40A73}"/>
                    </a:ext>
                  </a:extLst>
                </p14:cNvPr>
                <p14:cNvContentPartPr/>
                <p14:nvPr/>
              </p14:nvContentPartPr>
              <p14:xfrm>
                <a:off x="4490740" y="2688002"/>
                <a:ext cx="35280" cy="236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96ED62-9170-02AB-B6E5-D87C44A40A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84620" y="2681882"/>
                  <a:ext cx="47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B68387-E856-D0CA-94E7-F6C75DC5F8AB}"/>
                    </a:ext>
                  </a:extLst>
                </p14:cNvPr>
                <p14:cNvContentPartPr/>
                <p14:nvPr/>
              </p14:nvContentPartPr>
              <p14:xfrm>
                <a:off x="4504060" y="2794922"/>
                <a:ext cx="360" cy="5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B68387-E856-D0CA-94E7-F6C75DC5F8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97940" y="2788802"/>
                  <a:ext cx="1260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92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613-D7ED-ECF8-C4B5-750E70A8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Month vs. Stress Level</a:t>
            </a:r>
          </a:p>
        </p:txBody>
      </p:sp>
      <p:pic>
        <p:nvPicPr>
          <p:cNvPr id="9" name="Content Placeholder 8" descr="A graph of purple and pink bars&#10;&#10;Description automatically generated">
            <a:extLst>
              <a:ext uri="{FF2B5EF4-FFF2-40B4-BE49-F238E27FC236}">
                <a16:creationId xmlns:a16="http://schemas.microsoft.com/office/drawing/2014/main" id="{6485B515-DDD6-1841-B764-71E434ADC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25" y="1618409"/>
            <a:ext cx="7234549" cy="4998799"/>
          </a:xfrm>
          <a:ln w="28575">
            <a:solidFill>
              <a:srgbClr val="CA2196"/>
            </a:solidFill>
          </a:ln>
        </p:spPr>
      </p:pic>
    </p:spTree>
    <p:extLst>
      <p:ext uri="{BB962C8B-B14F-4D97-AF65-F5344CB8AC3E}">
        <p14:creationId xmlns:p14="http://schemas.microsoft.com/office/powerpoint/2010/main" val="17983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E52C9-3DAE-F661-AC15-1A8A19FF0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F22C-EAFF-3E03-9AD1-E97EC4D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Hours Slept vs Average Stress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B7B1CE-E3CA-589D-1247-3F8B0A2A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60" y="1537858"/>
            <a:ext cx="7532479" cy="4912009"/>
          </a:xfrm>
          <a:prstGeom prst="rect">
            <a:avLst/>
          </a:prstGeom>
          <a:ln w="28575">
            <a:solidFill>
              <a:srgbClr val="CA2196"/>
            </a:solidFill>
          </a:ln>
        </p:spPr>
      </p:pic>
    </p:spTree>
    <p:extLst>
      <p:ext uri="{BB962C8B-B14F-4D97-AF65-F5344CB8AC3E}">
        <p14:creationId xmlns:p14="http://schemas.microsoft.com/office/powerpoint/2010/main" val="2481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AB754-72C8-06DD-E934-6D2B3D6D6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3F51-B7EE-D2C8-5A2F-C6663510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Test Day vs Average Stress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1553F0F-DBF6-48AA-FD32-B005342A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782711"/>
            <a:ext cx="7772400" cy="4346703"/>
          </a:xfrm>
          <a:prstGeom prst="rect">
            <a:avLst/>
          </a:prstGeom>
          <a:ln w="28575">
            <a:solidFill>
              <a:srgbClr val="048C80"/>
            </a:solidFill>
          </a:ln>
        </p:spPr>
      </p:pic>
    </p:spTree>
    <p:extLst>
      <p:ext uri="{BB962C8B-B14F-4D97-AF65-F5344CB8AC3E}">
        <p14:creationId xmlns:p14="http://schemas.microsoft.com/office/powerpoint/2010/main" val="1277566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42749</TotalTime>
  <Words>679</Words>
  <Application>Microsoft Macintosh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Cambria Math</vt:lpstr>
      <vt:lpstr>Garamond</vt:lpstr>
      <vt:lpstr>Luminari</vt:lpstr>
      <vt:lpstr>Trebuchet MS</vt:lpstr>
      <vt:lpstr>Parcel</vt:lpstr>
      <vt:lpstr>Understanding Stress</vt:lpstr>
      <vt:lpstr>The Typical stress equation</vt:lpstr>
      <vt:lpstr>PowerPoint Presentation</vt:lpstr>
      <vt:lpstr>Average Stress Fall 2024</vt:lpstr>
      <vt:lpstr>Exercise vs Average Stress</vt:lpstr>
      <vt:lpstr>Sleep Score Distribution</vt:lpstr>
      <vt:lpstr>Month vs. Stress Level</vt:lpstr>
      <vt:lpstr>Hours Slept vs Average Stress</vt:lpstr>
      <vt:lpstr>Test Day vs Average Stress</vt:lpstr>
      <vt:lpstr>Productivity and Stress</vt:lpstr>
      <vt:lpstr>Stress Prediction Model</vt:lpstr>
      <vt:lpstr>Personal application</vt:lpstr>
      <vt:lpstr>Questions?</vt:lpstr>
      <vt:lpstr>Resources / 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Saxby</dc:creator>
  <cp:lastModifiedBy>Matthew Saxby</cp:lastModifiedBy>
  <cp:revision>23</cp:revision>
  <dcterms:created xsi:type="dcterms:W3CDTF">2024-12-02T18:31:45Z</dcterms:created>
  <dcterms:modified xsi:type="dcterms:W3CDTF">2025-03-06T21:01:01Z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7a65dd-c0e6-4ab7-89de-346beef98a3a_Enabled">
    <vt:lpwstr>true</vt:lpwstr>
  </property>
  <property fmtid="{D5CDD505-2E9C-101B-9397-08002B2CF9AE}" pid="3" name="MSIP_Label_587a65dd-c0e6-4ab7-89de-346beef98a3a_SetDate">
    <vt:lpwstr>2024-12-02T18:33:35Z</vt:lpwstr>
  </property>
  <property fmtid="{D5CDD505-2E9C-101B-9397-08002B2CF9AE}" pid="4" name="MSIP_Label_587a65dd-c0e6-4ab7-89de-346beef98a3a_Method">
    <vt:lpwstr>Standard</vt:lpwstr>
  </property>
  <property fmtid="{D5CDD505-2E9C-101B-9397-08002B2CF9AE}" pid="5" name="MSIP_Label_587a65dd-c0e6-4ab7-89de-346beef98a3a_Name">
    <vt:lpwstr>defa4170-0d19-0005-0004-bc88714345d2</vt:lpwstr>
  </property>
  <property fmtid="{D5CDD505-2E9C-101B-9397-08002B2CF9AE}" pid="6" name="MSIP_Label_587a65dd-c0e6-4ab7-89de-346beef98a3a_SiteId">
    <vt:lpwstr>81512e77-de2a-48d2-a488-859f215b15c1</vt:lpwstr>
  </property>
  <property fmtid="{D5CDD505-2E9C-101B-9397-08002B2CF9AE}" pid="7" name="MSIP_Label_587a65dd-c0e6-4ab7-89de-346beef98a3a_ActionId">
    <vt:lpwstr>ebd2b76a-d572-4e56-ae3c-d870af6744e4</vt:lpwstr>
  </property>
  <property fmtid="{D5CDD505-2E9C-101B-9397-08002B2CF9AE}" pid="8" name="MSIP_Label_587a65dd-c0e6-4ab7-89de-346beef98a3a_ContentBits">
    <vt:lpwstr>0</vt:lpwstr>
  </property>
</Properties>
</file>