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22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236340" y="1750599"/>
            <a:ext cx="3158024" cy="238498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u="sng" dirty="0">
                <a:solidFill>
                  <a:srgbClr val="D4DF33"/>
                </a:solidFill>
              </a:rPr>
              <a:t>Executive Summary </a:t>
            </a:r>
            <a:r>
              <a:rPr lang="en-US" dirty="0">
                <a:solidFill>
                  <a:srgbClr val="D4DF33"/>
                </a:solidFill>
              </a:rPr>
              <a:t>-</a:t>
            </a:r>
            <a:br>
              <a:rPr lang="en-US" dirty="0">
                <a:solidFill>
                  <a:srgbClr val="D4DF33"/>
                </a:solidFill>
              </a:rPr>
            </a:br>
            <a:r>
              <a:rPr lang="en-US" sz="2800" dirty="0">
                <a:solidFill>
                  <a:srgbClr val="D4DF33"/>
                </a:solidFill>
              </a:rPr>
              <a:t>Model’s Prediction &amp; Solution</a:t>
            </a:r>
            <a:endParaRPr sz="2800" dirty="0"/>
          </a:p>
        </p:txBody>
      </p:sp>
      <p:sp>
        <p:nvSpPr>
          <p:cNvPr id="512" name="Google Shape;512;p1"/>
          <p:cNvSpPr txBox="1"/>
          <p:nvPr/>
        </p:nvSpPr>
        <p:spPr>
          <a:xfrm>
            <a:off x="4910575" y="1142999"/>
            <a:ext cx="6352500" cy="489758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dirty="0">
                <a:solidFill>
                  <a:schemeClr val="dk1"/>
                </a:solidFill>
                <a:latin typeface="Trebuchet MS"/>
                <a:ea typeface="Trebuchet MS"/>
                <a:cs typeface="Trebuchet MS"/>
                <a:sym typeface="Trebuchet MS"/>
              </a:rPr>
              <a:t>Customer </a:t>
            </a:r>
            <a:r>
              <a:rPr lang="en-US" sz="1800" b="1" dirty="0">
                <a:solidFill>
                  <a:schemeClr val="dk1"/>
                </a:solidFill>
                <a:latin typeface="Trebuchet MS"/>
                <a:ea typeface="Trebuchet MS"/>
                <a:cs typeface="Trebuchet MS"/>
                <a:sym typeface="Trebuchet MS"/>
              </a:rPr>
              <a:t>Churn</a:t>
            </a:r>
            <a:r>
              <a:rPr lang="en-US" sz="1800" dirty="0">
                <a:solidFill>
                  <a:schemeClr val="dk1"/>
                </a:solidFill>
                <a:latin typeface="Trebuchet MS"/>
                <a:ea typeface="Trebuchet MS"/>
                <a:cs typeface="Trebuchet MS"/>
                <a:sym typeface="Trebuchet MS"/>
              </a:rPr>
              <a:t> accounts is indeed High…</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US" sz="1600" i="1" dirty="0">
                <a:solidFill>
                  <a:schemeClr val="dk1"/>
                </a:solidFill>
                <a:latin typeface="Trebuchet MS"/>
                <a:sym typeface="Trebuchet MS"/>
              </a:rPr>
              <a:t>Around 9.7%</a:t>
            </a:r>
            <a:endParaRPr lang="en-US" i="1"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algn="l" rtl="0">
              <a:lnSpc>
                <a:spcPct val="100000"/>
              </a:lnSpc>
              <a:spcBef>
                <a:spcPts val="300"/>
              </a:spcBef>
              <a:spcAft>
                <a:spcPts val="0"/>
              </a:spcAft>
              <a:buClr>
                <a:srgbClr val="28BA73"/>
              </a:buClr>
              <a:buSzPts val="1600"/>
            </a:pPr>
            <a:endParaRPr lang="en-AU" sz="1600" dirty="0">
              <a:solidFill>
                <a:schemeClr val="dk1"/>
              </a:solidFill>
              <a:latin typeface="Trebuchet MS"/>
              <a:ea typeface="Trebuchet MS"/>
              <a:cs typeface="Trebuchet MS"/>
              <a:sym typeface="Trebuchet MS"/>
            </a:endParaRPr>
          </a:p>
          <a:p>
            <a:pPr marL="108000" marR="0" lvl="1" algn="l" rtl="0">
              <a:lnSpc>
                <a:spcPct val="100000"/>
              </a:lnSpc>
              <a:spcBef>
                <a:spcPts val="300"/>
              </a:spcBef>
              <a:spcAft>
                <a:spcPts val="0"/>
              </a:spcAft>
              <a:buClr>
                <a:srgbClr val="28BA73"/>
              </a:buClr>
              <a:buSzPts val="1600"/>
            </a:pPr>
            <a:r>
              <a:rPr lang="en-AU" sz="1800" b="0" i="0" u="none" strike="noStrike" cap="none" dirty="0">
                <a:solidFill>
                  <a:schemeClr val="dk1"/>
                </a:solidFill>
                <a:latin typeface="Trebuchet MS"/>
                <a:ea typeface="Trebuchet MS"/>
                <a:cs typeface="Trebuchet MS"/>
                <a:sym typeface="Trebuchet MS"/>
              </a:rPr>
              <a:t>Key Factors causing </a:t>
            </a:r>
            <a:r>
              <a:rPr lang="en-AU" sz="1800" b="1" i="0" u="none" strike="noStrike" cap="none" dirty="0">
                <a:solidFill>
                  <a:schemeClr val="dk1"/>
                </a:solidFill>
                <a:latin typeface="Trebuchet MS"/>
                <a:ea typeface="Trebuchet MS"/>
                <a:cs typeface="Trebuchet MS"/>
                <a:sym typeface="Trebuchet MS"/>
              </a:rPr>
              <a:t>Churn</a:t>
            </a:r>
            <a:r>
              <a:rPr lang="en-AU" sz="1800" b="0" i="0" u="none" strike="noStrike" cap="none" dirty="0">
                <a:solidFill>
                  <a:schemeClr val="dk1"/>
                </a:solidFill>
                <a:latin typeface="Trebuchet MS"/>
                <a:ea typeface="Trebuchet MS"/>
                <a:cs typeface="Trebuchet MS"/>
                <a:sym typeface="Trebuchet MS"/>
              </a:rPr>
              <a:t>:</a:t>
            </a:r>
          </a:p>
          <a:p>
            <a:pPr marL="393750" marR="0" lvl="1" indent="-285750" algn="l" rtl="0">
              <a:lnSpc>
                <a:spcPct val="100000"/>
              </a:lnSpc>
              <a:spcBef>
                <a:spcPts val="300"/>
              </a:spcBef>
              <a:spcAft>
                <a:spcPts val="0"/>
              </a:spcAft>
              <a:buClr>
                <a:srgbClr val="28BA73"/>
              </a:buClr>
              <a:buSzPts val="1600"/>
              <a:buFont typeface="Arial" panose="020B0604020202020204" pitchFamily="34" charset="0"/>
              <a:buChar char="•"/>
            </a:pPr>
            <a:r>
              <a:rPr lang="en-AU" sz="1600" i="1" dirty="0">
                <a:solidFill>
                  <a:schemeClr val="dk1"/>
                </a:solidFill>
                <a:latin typeface="Trebuchet MS"/>
                <a:ea typeface="Trebuchet MS"/>
                <a:cs typeface="Trebuchet MS"/>
                <a:sym typeface="Trebuchet MS"/>
              </a:rPr>
              <a:t>Yearly Consumption</a:t>
            </a:r>
          </a:p>
          <a:p>
            <a:pPr marL="393750" marR="0" lvl="1" indent="-285750" algn="l" rtl="0">
              <a:lnSpc>
                <a:spcPct val="100000"/>
              </a:lnSpc>
              <a:spcBef>
                <a:spcPts val="300"/>
              </a:spcBef>
              <a:spcAft>
                <a:spcPts val="0"/>
              </a:spcAft>
              <a:buClr>
                <a:srgbClr val="28BA73"/>
              </a:buClr>
              <a:buSzPts val="1600"/>
              <a:buFont typeface="Arial" panose="020B0604020202020204" pitchFamily="34" charset="0"/>
              <a:buChar char="•"/>
            </a:pPr>
            <a:r>
              <a:rPr lang="en-AU" sz="1600" i="1" dirty="0">
                <a:solidFill>
                  <a:schemeClr val="dk1"/>
                </a:solidFill>
                <a:latin typeface="Trebuchet MS"/>
                <a:ea typeface="Trebuchet MS"/>
                <a:cs typeface="Trebuchet MS"/>
                <a:sym typeface="Trebuchet MS"/>
              </a:rPr>
              <a:t>Net Margin</a:t>
            </a:r>
          </a:p>
          <a:p>
            <a:pPr marL="393750" marR="0" lvl="1" indent="-285750" algn="l" rtl="0">
              <a:lnSpc>
                <a:spcPct val="100000"/>
              </a:lnSpc>
              <a:spcBef>
                <a:spcPts val="300"/>
              </a:spcBef>
              <a:spcAft>
                <a:spcPts val="0"/>
              </a:spcAft>
              <a:buClr>
                <a:srgbClr val="28BA73"/>
              </a:buClr>
              <a:buSzPts val="1600"/>
              <a:buFont typeface="Arial" panose="020B0604020202020204" pitchFamily="34" charset="0"/>
              <a:buChar char="•"/>
            </a:pPr>
            <a:r>
              <a:rPr lang="en-AU" sz="1600" b="0" i="1" u="none" strike="noStrike" cap="none" dirty="0">
                <a:solidFill>
                  <a:schemeClr val="dk1"/>
                </a:solidFill>
                <a:latin typeface="Trebuchet MS"/>
                <a:ea typeface="Trebuchet MS"/>
                <a:cs typeface="Trebuchet MS"/>
                <a:sym typeface="Trebuchet MS"/>
              </a:rPr>
              <a:t>Forecasted Consumption</a:t>
            </a:r>
            <a:endParaRPr lang="en-AU" sz="1600" i="1" dirty="0">
              <a:solidFill>
                <a:schemeClr val="dk1"/>
              </a:solidFill>
              <a:latin typeface="Trebuchet MS"/>
              <a:ea typeface="Trebuchet MS"/>
              <a:cs typeface="Trebuchet MS"/>
              <a:sym typeface="Trebuchet MS"/>
            </a:endParaRPr>
          </a:p>
          <a:p>
            <a:pPr marL="108000" marR="0" lvl="1" algn="l" rtl="0">
              <a:lnSpc>
                <a:spcPct val="100000"/>
              </a:lnSpc>
              <a:spcBef>
                <a:spcPts val="300"/>
              </a:spcBef>
              <a:spcAft>
                <a:spcPts val="0"/>
              </a:spcAft>
              <a:buClr>
                <a:srgbClr val="28BA73"/>
              </a:buClr>
              <a:buSzPts val="1600"/>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Price Sensitivity is </a:t>
            </a:r>
            <a:r>
              <a:rPr lang="en-US" sz="1600" u="sng" dirty="0">
                <a:solidFill>
                  <a:schemeClr val="dk1"/>
                </a:solidFill>
                <a:latin typeface="Trebuchet MS"/>
                <a:ea typeface="Trebuchet MS"/>
                <a:cs typeface="Trebuchet MS"/>
                <a:sym typeface="Trebuchet MS"/>
              </a:rPr>
              <a:t>Not</a:t>
            </a:r>
            <a:r>
              <a:rPr lang="en-US" sz="1600" dirty="0">
                <a:solidFill>
                  <a:schemeClr val="dk1"/>
                </a:solidFill>
                <a:latin typeface="Trebuchet MS"/>
                <a:ea typeface="Trebuchet MS"/>
                <a:cs typeface="Trebuchet MS"/>
                <a:sym typeface="Trebuchet MS"/>
              </a:rPr>
              <a:t> a Major Factor causing Customer Churn.</a:t>
            </a:r>
          </a:p>
          <a:p>
            <a:pPr marL="108000" marR="0" lvl="1" indent="0" algn="l" rtl="0">
              <a:lnSpc>
                <a:spcPct val="90000"/>
              </a:lnSpc>
              <a:spcBef>
                <a:spcPts val="300"/>
              </a:spcBef>
              <a:spcAft>
                <a:spcPts val="0"/>
              </a:spcAft>
              <a:buClr>
                <a:srgbClr val="28BA73"/>
              </a:buClr>
              <a:buSzPts val="1600"/>
              <a:buFont typeface="Arial"/>
              <a:buNone/>
            </a:pPr>
            <a:endParaRPr lang="en-US" sz="1600"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AU" sz="1800" dirty="0">
                <a:solidFill>
                  <a:schemeClr val="dk1"/>
                </a:solidFill>
                <a:latin typeface="Trebuchet MS"/>
                <a:ea typeface="Trebuchet MS"/>
                <a:cs typeface="Trebuchet MS"/>
                <a:sym typeface="Trebuchet MS"/>
              </a:rPr>
              <a:t>Subscription Service, offering a </a:t>
            </a:r>
            <a:r>
              <a:rPr lang="en-AU" sz="1800" u="sng" dirty="0">
                <a:solidFill>
                  <a:schemeClr val="dk1"/>
                </a:solidFill>
                <a:latin typeface="Trebuchet MS"/>
                <a:ea typeface="Trebuchet MS"/>
                <a:cs typeface="Trebuchet MS"/>
                <a:sym typeface="Trebuchet MS"/>
              </a:rPr>
              <a:t>Discount</a:t>
            </a:r>
            <a:r>
              <a:rPr lang="en-AU" sz="1800" dirty="0">
                <a:solidFill>
                  <a:schemeClr val="dk1"/>
                </a:solidFill>
                <a:latin typeface="Trebuchet MS"/>
                <a:ea typeface="Trebuchet MS"/>
                <a:cs typeface="Trebuchet MS"/>
                <a:sym typeface="Trebuchet MS"/>
              </a:rPr>
              <a:t> to long standing High Consumption customers with High probability of churn:</a:t>
            </a:r>
          </a:p>
          <a:p>
            <a:pPr marL="285750" marR="0" lvl="0" indent="-285750" algn="l" rtl="0">
              <a:lnSpc>
                <a:spcPct val="100000"/>
              </a:lnSpc>
              <a:spcBef>
                <a:spcPts val="300"/>
              </a:spcBef>
              <a:spcAft>
                <a:spcPts val="0"/>
              </a:spcAft>
              <a:buFont typeface="Arial" panose="020B0604020202020204" pitchFamily="34" charset="0"/>
              <a:buChar char="•"/>
            </a:pPr>
            <a:r>
              <a:rPr lang="en-AU" sz="1600" i="1" dirty="0">
                <a:solidFill>
                  <a:schemeClr val="dk1"/>
                </a:solidFill>
                <a:latin typeface="Trebuchet MS"/>
                <a:ea typeface="Trebuchet MS"/>
                <a:cs typeface="Trebuchet MS"/>
                <a:sym typeface="Trebuchet MS"/>
              </a:rPr>
              <a:t>Upon Guarantee of Service for Next 2 year Discount of up to 20%</a:t>
            </a:r>
            <a:endParaRPr sz="1600" i="1"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24</TotalTime>
  <Words>76</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 Model’s Prediction &amp;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matthew dgama</cp:lastModifiedBy>
  <cp:revision>3</cp:revision>
  <dcterms:created xsi:type="dcterms:W3CDTF">2016-11-04T11:46:04Z</dcterms:created>
  <dcterms:modified xsi:type="dcterms:W3CDTF">2024-04-02T10:41:29Z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